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sldIdLst>
    <p:sldId id="259" r:id="rId2"/>
    <p:sldId id="260" r:id="rId3"/>
    <p:sldId id="261" r:id="rId4"/>
    <p:sldId id="262" r:id="rId5"/>
    <p:sldId id="264" r:id="rId6"/>
    <p:sldId id="268" r:id="rId7"/>
    <p:sldId id="267" r:id="rId8"/>
    <p:sldId id="266" r:id="rId9"/>
    <p:sldId id="269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59D2B-9676-488C-AC21-D30DEDD65E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DBBEDF-1F5C-4E68-AF1C-E704930D8C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5C4A58-4174-49BC-81FE-1C19A9AFC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5322F9-2548-4D38-B84C-B119BD50FF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E74932-47ED-458E-BCB9-10D287531A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78D703-13DF-45B0-A685-5D8FDA7DA3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63494A-EF5C-4542-9C51-07629D1857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07F489-4C8A-4694-8549-1C1DBE38D7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6229FA-DF33-4EAB-90D2-0A628B6249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48004D-0CE0-4E0F-BB71-865F5C6F13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621589-B30F-464E-90E3-7F1955A20A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D6FE080-4427-4743-8DEE-D6EA9EFD1B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.ucl.ac.uk/casa/martin/atlas/cables.html" TargetMode="External"/><Relationship Id="rId2" Type="http://schemas.openxmlformats.org/officeDocument/2006/relationships/hyperlink" Target="http://revgeorgemurray.wordpress.com/2010/11/19/computer-rooms/ibm-4381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yinternety.cz/novinky/facebook-je-nyni-velky-jako-byl-cely-internet-v-roce-2004-50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84313"/>
            <a:ext cx="8229600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Petr Novák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VY_32_INOVACE_01_Inf6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Co je internet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objasňující problematiku mezinárodní sítě Internet.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Datum: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20. 3. 2012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Keywords:	internet, server, komunikace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5616" y="332656"/>
            <a:ext cx="6514261" cy="11521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416475"/>
            <a:ext cx="7772400" cy="1780108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Co je Internet</a:t>
            </a:r>
            <a:endParaRPr lang="cs-CZ" sz="5400" b="1" dirty="0"/>
          </a:p>
        </p:txBody>
      </p:sp>
      <p:pic>
        <p:nvPicPr>
          <p:cNvPr id="27650" name="Picture 2" descr="http://21stoleti.cz/wp-content/uploads/interne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6089"/>
            <a:ext cx="4919801" cy="39604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5983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b="1" spc="260" dirty="0" smtClean="0"/>
              <a:t>INTERNET</a:t>
            </a:r>
            <a:endParaRPr lang="cs-CZ" sz="7200" b="1" spc="26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INTERNET?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267744" y="2492896"/>
            <a:ext cx="2736304" cy="1584176"/>
          </a:xfrm>
          <a:prstGeom prst="ellips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004048" y="2468163"/>
            <a:ext cx="1800200" cy="1584176"/>
          </a:xfrm>
          <a:prstGeom prst="ellipse">
            <a:avLst/>
          </a:prstGeom>
          <a:noFill/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8227182">
            <a:off x="2612835" y="4503640"/>
            <a:ext cx="1125658" cy="2486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4089177">
            <a:off x="5767226" y="4491141"/>
            <a:ext cx="1125658" cy="2486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516490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mezinárodní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32478" y="5125966"/>
            <a:ext cx="304805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očítačová síť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070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675467"/>
            <a:ext cx="7884864" cy="345069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1946 - první vize 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1958 – založena ARPA (grantová agentura)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1968 – univerzitní síť ARPANET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1972 – 1. emailový program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1987 – vzniká pojem „internet“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1992 – internet v ČR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2010 – 2 miliardy uživatelů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vznikl?</a:t>
            </a:r>
            <a:endParaRPr lang="cs-CZ" dirty="0"/>
          </a:p>
        </p:txBody>
      </p:sp>
      <p:pic>
        <p:nvPicPr>
          <p:cNvPr id="28674" name="Picture 2" descr="http://roflman.ic.cz/wp-content/uploads/2010/08/internet-access-keyboa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400050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55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2675467"/>
            <a:ext cx="3528392" cy="3450696"/>
          </a:xfrm>
        </p:spPr>
        <p:txBody>
          <a:bodyPr/>
          <a:lstStyle/>
          <a:p>
            <a:pPr algn="ctr"/>
            <a:r>
              <a:rPr lang="cs-CZ" b="1" dirty="0" smtClean="0"/>
              <a:t>Vývoj počtu uživatelů</a:t>
            </a:r>
          </a:p>
          <a:p>
            <a:pPr marL="0" indent="0" algn="ctr">
              <a:buNone/>
            </a:pPr>
            <a:r>
              <a:rPr lang="cs-CZ" b="1" dirty="0" smtClean="0"/>
              <a:t>1995 - 2010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dnes?</a:t>
            </a:r>
            <a:endParaRPr lang="cs-CZ" dirty="0"/>
          </a:p>
        </p:txBody>
      </p:sp>
      <p:pic>
        <p:nvPicPr>
          <p:cNvPr id="1028" name="Picture 4" descr="http://data.tyinternety.cz/img/article/img/19/7105d32068d9fbe75faae5afbe876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50"/>
          <a:stretch/>
        </p:blipFill>
        <p:spPr bwMode="auto">
          <a:xfrm>
            <a:off x="4139952" y="1260084"/>
            <a:ext cx="4767064" cy="533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1.gstatic.com/images?q=tbn:ANd9GcQy8Q0d4VS3smVYzqwoQ_b0mc5uRdZo4rBMg1em7p8LhKxp7yD_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25976"/>
            <a:ext cx="3384376" cy="253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784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2675467"/>
            <a:ext cx="8424936" cy="3450696"/>
          </a:xfrm>
        </p:spPr>
        <p:txBody>
          <a:bodyPr/>
          <a:lstStyle/>
          <a:p>
            <a:r>
              <a:rPr lang="cs-CZ" dirty="0" smtClean="0"/>
              <a:t>Říjen 1990 - </a:t>
            </a:r>
            <a:r>
              <a:rPr lang="en-US" b="1" dirty="0"/>
              <a:t>EARN</a:t>
            </a:r>
            <a:r>
              <a:rPr lang="en-US" dirty="0"/>
              <a:t> (</a:t>
            </a:r>
            <a:r>
              <a:rPr lang="en-US" dirty="0" err="1"/>
              <a:t>Europian</a:t>
            </a:r>
            <a:r>
              <a:rPr lang="en-US" dirty="0"/>
              <a:t> Academic and Research Network</a:t>
            </a:r>
            <a:r>
              <a:rPr lang="en-US" dirty="0" smtClean="0"/>
              <a:t>)</a:t>
            </a:r>
            <a:endParaRPr lang="cs-CZ" dirty="0" smtClean="0"/>
          </a:p>
          <a:p>
            <a:r>
              <a:rPr lang="cs-CZ" dirty="0" smtClean="0"/>
              <a:t>Oblastní </a:t>
            </a:r>
            <a:r>
              <a:rPr lang="cs-CZ" dirty="0"/>
              <a:t>Výpočetním </a:t>
            </a:r>
            <a:r>
              <a:rPr lang="cs-CZ" dirty="0" smtClean="0"/>
              <a:t>Centrum </a:t>
            </a:r>
            <a:r>
              <a:rPr lang="cs-CZ" b="1" dirty="0" smtClean="0"/>
              <a:t>ČVUT </a:t>
            </a:r>
            <a:r>
              <a:rPr lang="cs-CZ" b="1" dirty="0"/>
              <a:t>v </a:t>
            </a:r>
            <a:r>
              <a:rPr lang="cs-CZ" b="1" dirty="0" smtClean="0"/>
              <a:t>Praze (</a:t>
            </a:r>
            <a:r>
              <a:rPr lang="cs-CZ" b="1" dirty="0"/>
              <a:t>IBM </a:t>
            </a:r>
            <a:r>
              <a:rPr lang="cs-CZ" b="1" dirty="0" smtClean="0"/>
              <a:t>4381)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Konečně v ČR</a:t>
            </a:r>
            <a:endParaRPr lang="cs-CZ" dirty="0"/>
          </a:p>
        </p:txBody>
      </p:sp>
      <p:pic>
        <p:nvPicPr>
          <p:cNvPr id="1026" name="Picture 2" descr="IBM 438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3943708"/>
            <a:ext cx="5126538" cy="278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6408" y="5932419"/>
            <a:ext cx="202567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Prostředí s počítačem </a:t>
            </a:r>
            <a:r>
              <a:rPr lang="cs-CZ" sz="1400" b="1" dirty="0">
                <a:solidFill>
                  <a:schemeClr val="bg2">
                    <a:lumMod val="25000"/>
                  </a:schemeClr>
                </a:solidFill>
              </a:rPr>
              <a:t>IBM 4381</a:t>
            </a:r>
          </a:p>
          <a:p>
            <a:endParaRPr lang="cs-CZ" dirty="0"/>
          </a:p>
        </p:txBody>
      </p:sp>
      <p:pic>
        <p:nvPicPr>
          <p:cNvPr id="1028" name="Picture 4" descr="http://t3.gstatic.com/images?q=tbn:ANd9GcQmwXhY2AWsezISlsdAKOtqLZKEl3CWURVv3VqGYE22kouVO2faa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103" y="4147832"/>
            <a:ext cx="2359546" cy="98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49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708920"/>
            <a:ext cx="7408333" cy="3450696"/>
          </a:xfrm>
        </p:spPr>
        <p:txBody>
          <a:bodyPr/>
          <a:lstStyle/>
          <a:p>
            <a:r>
              <a:rPr lang="cs-CZ" b="1" dirty="0" smtClean="0"/>
              <a:t>2008 – připojeno 32% domácností</a:t>
            </a:r>
          </a:p>
          <a:p>
            <a:r>
              <a:rPr lang="cs-CZ" b="1" dirty="0" smtClean="0"/>
              <a:t>2009 – připojeno 90% domácností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 v ČR</a:t>
            </a:r>
            <a:endParaRPr lang="cs-CZ" dirty="0"/>
          </a:p>
        </p:txBody>
      </p:sp>
      <p:pic>
        <p:nvPicPr>
          <p:cNvPr id="2052" name="Picture 4" descr="http://www.boudamama.cz/obj/obsah_fck/image/Internet%20ikona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60274"/>
            <a:ext cx="4095143" cy="576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297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Přenos dat zajištěn i podmořským kabelem</a:t>
            </a:r>
            <a:endParaRPr lang="cs-CZ" dirty="0"/>
          </a:p>
        </p:txBody>
      </p:sp>
      <p:pic>
        <p:nvPicPr>
          <p:cNvPr id="4" name="Picture 2" descr="alcatel_large.gif, 333 k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77394"/>
            <a:ext cx="8640960" cy="525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1764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Co je INETERNET?				</a:t>
            </a:r>
            <a:r>
              <a:rPr lang="cs-CZ" dirty="0" smtClean="0">
                <a:hlinkClick r:id="rId2" action="ppaction://hlinksldjump"/>
              </a:rPr>
              <a:t>Odpověď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Popiš jeho VZNIK.				</a:t>
            </a:r>
            <a:r>
              <a:rPr lang="cs-CZ" dirty="0" smtClean="0">
                <a:hlinkClick r:id="rId3" action="ppaction://hlinksldjump"/>
              </a:rPr>
              <a:t>Odpověď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Kdy se objevil u NÁS?			</a:t>
            </a:r>
            <a:r>
              <a:rPr lang="cs-CZ" dirty="0" smtClean="0">
                <a:hlinkClick r:id="rId4" action="ppaction://hlinksldjump"/>
              </a:rPr>
              <a:t>Odpověď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data překonávají VZDÁLENOST?	</a:t>
            </a:r>
            <a:r>
              <a:rPr lang="cs-CZ" dirty="0" smtClean="0">
                <a:hlinkClick r:id="rId5" action="ppaction://hlinksldjump"/>
              </a:rPr>
              <a:t>Odpověď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Jaký je přínos internetu pro TEBE?	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50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636912"/>
            <a:ext cx="8784975" cy="3672408"/>
          </a:xfrm>
        </p:spPr>
        <p:txBody>
          <a:bodyPr>
            <a:normAutofit/>
          </a:bodyPr>
          <a:lstStyle/>
          <a:p>
            <a:pPr marL="342900" indent="-342900">
              <a:buAutoNum type="arabicParenR"/>
            </a:pPr>
            <a:r>
              <a:rPr lang="cs-CZ" sz="1600" dirty="0" smtClean="0"/>
              <a:t>Andrle Michal </a:t>
            </a:r>
            <a:r>
              <a:rPr lang="cs-CZ" sz="1600" dirty="0"/>
              <a:t>  [cit. </a:t>
            </a:r>
            <a:r>
              <a:rPr lang="cs-CZ" sz="1600" dirty="0" smtClean="0"/>
              <a:t>2012-03-03] dostupné na: http</a:t>
            </a:r>
            <a:r>
              <a:rPr lang="cs-CZ" sz="1600" dirty="0"/>
              <a:t>://</a:t>
            </a:r>
            <a:r>
              <a:rPr lang="cs-CZ" sz="1600" dirty="0" smtClean="0"/>
              <a:t>21stoleti.cz/wp-content/uploads/internet.jpg</a:t>
            </a:r>
          </a:p>
          <a:p>
            <a:pPr marL="342900" indent="-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2012-03-03] dostupné na</a:t>
            </a:r>
            <a:r>
              <a:rPr lang="cs-CZ" sz="1600" dirty="0" smtClean="0"/>
              <a:t>: http</a:t>
            </a:r>
            <a:r>
              <a:rPr lang="cs-CZ" sz="1600" dirty="0"/>
              <a:t>://</a:t>
            </a:r>
            <a:r>
              <a:rPr lang="cs-CZ" sz="1600" dirty="0" smtClean="0"/>
              <a:t>roflman.ic.cz/wp-content/uploads/2010/08/internet-access-keyboard.jpg</a:t>
            </a:r>
          </a:p>
          <a:p>
            <a:pPr marL="342900" indent="-342900">
              <a:buAutoNum type="arabicParenR"/>
            </a:pPr>
            <a:r>
              <a:rPr lang="cs-CZ" sz="1600" dirty="0"/>
              <a:t>[cit. 2012-03-03] dostupné na: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://revgeorgemurray.wordpress.com/2010/11/19/computer-rooms/ibm-4381/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 smtClean="0"/>
              <a:t>[cit</a:t>
            </a:r>
            <a:r>
              <a:rPr lang="cs-CZ" sz="1600" dirty="0"/>
              <a:t>. 2012-03-03] dostupné na</a:t>
            </a:r>
            <a:r>
              <a:rPr lang="cs-CZ" sz="1600" dirty="0" smtClean="0"/>
              <a:t>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www.geog.ucl.ac.uk/casa/martin/atlas/cables.html</a:t>
            </a:r>
            <a:endParaRPr lang="cs-CZ" sz="1600" dirty="0" smtClean="0"/>
          </a:p>
          <a:p>
            <a:pPr marL="342900" indent="-342900">
              <a:buAutoNum type="arabicParenR"/>
            </a:pPr>
            <a:r>
              <a:rPr lang="cs-CZ" sz="1600" dirty="0" err="1" smtClean="0"/>
              <a:t>Tyinternety</a:t>
            </a:r>
            <a:r>
              <a:rPr lang="cs-CZ" sz="1600" dirty="0" smtClean="0"/>
              <a:t> [</a:t>
            </a:r>
            <a:r>
              <a:rPr lang="cs-CZ" sz="1600" dirty="0"/>
              <a:t>cit. 2012-03-03] dostupné na: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www.tyinternety.cz/novinky/facebook-je-nyni-velky-jako-byl-cely-internet-v-roce-2004-5022</a:t>
            </a:r>
            <a:endParaRPr lang="cs-CZ" sz="1600" dirty="0" smtClean="0"/>
          </a:p>
          <a:p>
            <a:pPr marL="342900" indent="-342900">
              <a:buFont typeface="Symbol" pitchFamily="18" charset="2"/>
              <a:buAutoNum type="arabicParenR"/>
            </a:pPr>
            <a:r>
              <a:rPr lang="cs-CZ" sz="1600" dirty="0"/>
              <a:t>[cit. 2012-03-03] dostupné na: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smtClean="0"/>
              <a:t>www.boudamama.cz/novinky/internet-ve-4-pokojich-zdarma/</a:t>
            </a:r>
          </a:p>
          <a:p>
            <a:pPr marL="0" indent="0" algn="ctr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Použit </a:t>
            </a:r>
            <a:r>
              <a:rPr lang="cs-CZ" sz="1600" b="1" dirty="0">
                <a:solidFill>
                  <a:srgbClr val="FF0000"/>
                </a:solidFill>
              </a:rPr>
              <a:t>výhradně obrazový materiál </a:t>
            </a:r>
            <a:r>
              <a:rPr lang="cs-CZ" sz="1600" b="1" dirty="0" err="1">
                <a:solidFill>
                  <a:srgbClr val="FF0000"/>
                </a:solidFill>
              </a:rPr>
              <a:t>Creative</a:t>
            </a:r>
            <a:r>
              <a:rPr lang="cs-CZ" sz="1600" b="1" dirty="0">
                <a:solidFill>
                  <a:srgbClr val="FF0000"/>
                </a:solidFill>
              </a:rPr>
              <a:t> </a:t>
            </a:r>
            <a:r>
              <a:rPr lang="cs-CZ" sz="1600" b="1" dirty="0" err="1">
                <a:solidFill>
                  <a:srgbClr val="FF0000"/>
                </a:solidFill>
              </a:rPr>
              <a:t>Commons</a:t>
            </a:r>
            <a:r>
              <a:rPr lang="cs-CZ" sz="1600" b="1" dirty="0">
                <a:solidFill>
                  <a:srgbClr val="FF0000"/>
                </a:solidFill>
              </a:rPr>
              <a:t>.</a:t>
            </a:r>
          </a:p>
          <a:p>
            <a:pPr marL="342900" indent="-342900">
              <a:buAutoNum type="arabicParenR"/>
            </a:pPr>
            <a:endParaRPr lang="cs-CZ" sz="1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716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125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Co je Internet</vt:lpstr>
      <vt:lpstr>Co znamená INTERNET?</vt:lpstr>
      <vt:lpstr>Kdy vznikl?</vt:lpstr>
      <vt:lpstr>Jak je to dnes?</vt:lpstr>
      <vt:lpstr>Konečně v ČR</vt:lpstr>
      <vt:lpstr>Internet v ČR</vt:lpstr>
      <vt:lpstr>Přenos dat zajištěn i podmořským kabelem</vt:lpstr>
      <vt:lpstr>TEST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PN</cp:lastModifiedBy>
  <cp:revision>9</cp:revision>
  <dcterms:modified xsi:type="dcterms:W3CDTF">2013-04-01T16:14:11Z</dcterms:modified>
</cp:coreProperties>
</file>