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t>1. 4. 2013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upa.cz/" TargetMode="Externa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wmf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blog.snehilkhanor.com/wp-content/uploads/2012/02/wifi-logo.gif" TargetMode="External"/><Relationship Id="rId3" Type="http://schemas.openxmlformats.org/officeDocument/2006/relationships/hyperlink" Target="http://upload.wikimedia.org/wikipedia/commons/7/75/Internet-ShortcutSZ.png" TargetMode="External"/><Relationship Id="rId7" Type="http://schemas.openxmlformats.org/officeDocument/2006/relationships/hyperlink" Target="http://www.newcellphonesblog.com/wp-content/uploads/2010/12/LG-Optimus-2X-cell-phone1.jpg" TargetMode="External"/><Relationship Id="rId2" Type="http://schemas.openxmlformats.org/officeDocument/2006/relationships/hyperlink" Target="http://upload.wikimedia.org/wikipedia/commons/a/ad/Internet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4.bp.blogspot.com/_yaepvao9CJk/TKRmoRl-M_I/AAAAAAAAAlM/XmcIv1loG2s/s1600/Optical-Cable-GYFTC8Y-.jpg.gif" TargetMode="External"/><Relationship Id="rId5" Type="http://schemas.openxmlformats.org/officeDocument/2006/relationships/hyperlink" Target="http://www.carrollcommunications.com/phone_system_ipoffice_telephones_4412D.html" TargetMode="External"/><Relationship Id="rId4" Type="http://schemas.openxmlformats.org/officeDocument/2006/relationships/hyperlink" Target="http://computerpc62.edublogs.org/files/2012/01/desktop-computers-2e61jye.jpg" TargetMode="External"/><Relationship Id="rId9" Type="http://schemas.openxmlformats.org/officeDocument/2006/relationships/hyperlink" Target="http://www.mobiltec.ca/uploads/images/home/satellite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539552" y="1524290"/>
            <a:ext cx="8229600" cy="45688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/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 školy: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Autor: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Mgr. Petr Novák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VY_32_INOVACE_02_Inf6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Číslo projektu: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Téma:	</a:t>
            </a:r>
            <a:r>
              <a:rPr lang="cs-CZ" sz="1600" dirty="0" smtClean="0">
                <a:solidFill>
                  <a:schemeClr val="tx2"/>
                </a:solidFill>
              </a:rPr>
              <a:t>Připojení k INETRNETU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 objasňující problematiku připojení k síti Internet.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>
              <a:solidFill>
                <a:schemeClr val="tx2"/>
              </a:solidFill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Datum: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20. 3. 2012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/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dirty="0" err="1" smtClean="0">
                <a:solidFill>
                  <a:schemeClr val="tx2"/>
                </a:solidFill>
              </a:rPr>
              <a:t>Keywords</a:t>
            </a:r>
            <a:r>
              <a:rPr lang="cs-CZ" sz="1600" dirty="0" smtClean="0">
                <a:solidFill>
                  <a:schemeClr val="tx2"/>
                </a:solidFill>
              </a:rPr>
              <a:t>:	internet, připojení</a:t>
            </a:r>
            <a:endParaRPr lang="cs-CZ" sz="2000" dirty="0">
              <a:solidFill>
                <a:schemeClr val="tx2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552" y="116632"/>
            <a:ext cx="7920879" cy="140765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5605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1319460"/>
          </a:xfrm>
        </p:spPr>
        <p:txBody>
          <a:bodyPr/>
          <a:lstStyle/>
          <a:p>
            <a:pPr>
              <a:lnSpc>
                <a:spcPct val="80000"/>
              </a:lnSpc>
              <a:tabLst>
                <a:tab pos="2332038" algn="l"/>
              </a:tabLst>
            </a:pPr>
            <a:r>
              <a:rPr lang="cs-CZ" dirty="0">
                <a:solidFill>
                  <a:schemeClr val="bg1"/>
                </a:solidFill>
              </a:rPr>
              <a:t>P</a:t>
            </a:r>
            <a:r>
              <a:rPr lang="cs-CZ" dirty="0" smtClean="0">
                <a:solidFill>
                  <a:schemeClr val="bg1"/>
                </a:solidFill>
              </a:rPr>
              <a:t>řipojení </a:t>
            </a:r>
            <a:r>
              <a:rPr lang="cs-CZ" dirty="0">
                <a:solidFill>
                  <a:schemeClr val="bg1"/>
                </a:solidFill>
              </a:rPr>
              <a:t>k INETRNETU</a:t>
            </a:r>
          </a:p>
        </p:txBody>
      </p:sp>
      <p:pic>
        <p:nvPicPr>
          <p:cNvPr id="2050" name="Picture 2" descr="http://upload.wikimedia.org/wikipedia/commons/a/ad/Internet.png"/>
          <p:cNvPicPr>
            <a:picLocks noChangeAspect="1" noChangeArrowheads="1"/>
          </p:cNvPicPr>
          <p:nvPr/>
        </p:nvPicPr>
        <p:blipFill rotWithShape="1">
          <a:blip r:embed="rId2">
            <a:clrChange>
              <a:clrFrom>
                <a:srgbClr val="FEFEFE">
                  <a:alpha val="99608"/>
                </a:srgbClr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61" b="2361"/>
          <a:stretch/>
        </p:blipFill>
        <p:spPr bwMode="auto">
          <a:xfrm>
            <a:off x="207817" y="2163979"/>
            <a:ext cx="4755201" cy="4583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8405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2708920"/>
            <a:ext cx="7408333" cy="3450696"/>
          </a:xfrm>
        </p:spPr>
        <p:txBody>
          <a:bodyPr/>
          <a:lstStyle/>
          <a:p>
            <a:pPr marL="0" indent="0" algn="just">
              <a:buNone/>
            </a:pPr>
            <a:r>
              <a:rPr lang="cs-CZ" b="1" u="sng" dirty="0">
                <a:solidFill>
                  <a:srgbClr val="00B0F0"/>
                </a:solidFill>
              </a:rPr>
              <a:t>T</a:t>
            </a:r>
            <a:r>
              <a:rPr lang="cs-CZ" b="1" u="sng" dirty="0" smtClean="0">
                <a:solidFill>
                  <a:srgbClr val="00B0F0"/>
                </a:solidFill>
              </a:rPr>
              <a:t>echnická </a:t>
            </a:r>
            <a:r>
              <a:rPr lang="cs-CZ" b="1" u="sng" dirty="0">
                <a:solidFill>
                  <a:srgbClr val="00B0F0"/>
                </a:solidFill>
              </a:rPr>
              <a:t>vybavenost</a:t>
            </a:r>
            <a:r>
              <a:rPr lang="cs-CZ" b="1" dirty="0">
                <a:solidFill>
                  <a:srgbClr val="00B0F0"/>
                </a:solidFill>
              </a:rPr>
              <a:t> počítače, který chceme připojit do sítě internet je dána i samotným </a:t>
            </a:r>
            <a:r>
              <a:rPr lang="cs-CZ" b="1" u="sng" dirty="0">
                <a:solidFill>
                  <a:srgbClr val="00B0F0"/>
                </a:solidFill>
              </a:rPr>
              <a:t>typem připojení</a:t>
            </a:r>
            <a:r>
              <a:rPr lang="cs-CZ" b="1" dirty="0">
                <a:solidFill>
                  <a:srgbClr val="00B0F0"/>
                </a:solidFill>
              </a:rPr>
              <a:t>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se připojit?</a:t>
            </a:r>
            <a:endParaRPr lang="cs-CZ" dirty="0"/>
          </a:p>
        </p:txBody>
      </p:sp>
      <p:pic>
        <p:nvPicPr>
          <p:cNvPr id="3074" name="Picture 2" descr="http://upload.wikimedia.org/wikipedia/commons/7/75/Internet-ShortcutSZ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043" y="3645024"/>
            <a:ext cx="3096344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9356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cs-CZ" b="1" dirty="0">
                <a:solidFill>
                  <a:srgbClr val="00B0F0"/>
                </a:solidFill>
              </a:rPr>
              <a:t>Vytáčené (</a:t>
            </a:r>
            <a:r>
              <a:rPr lang="cs-CZ" b="1" dirty="0" err="1">
                <a:solidFill>
                  <a:srgbClr val="00B0F0"/>
                </a:solidFill>
              </a:rPr>
              <a:t>Dial</a:t>
            </a:r>
            <a:r>
              <a:rPr lang="cs-CZ" b="1" dirty="0">
                <a:solidFill>
                  <a:srgbClr val="00B0F0"/>
                </a:solidFill>
              </a:rPr>
              <a:t>-up</a:t>
            </a:r>
            <a:r>
              <a:rPr lang="cs-CZ" b="1" dirty="0" smtClean="0">
                <a:solidFill>
                  <a:srgbClr val="00B0F0"/>
                </a:solidFill>
              </a:rPr>
              <a:t>)</a:t>
            </a:r>
          </a:p>
          <a:p>
            <a:pPr marL="457200" indent="-457200">
              <a:buFont typeface="+mj-lt"/>
              <a:buAutoNum type="arabicParenR"/>
            </a:pPr>
            <a:r>
              <a:rPr lang="cs-CZ" b="1" dirty="0">
                <a:solidFill>
                  <a:srgbClr val="00B0F0"/>
                </a:solidFill>
              </a:rPr>
              <a:t>Kabelové </a:t>
            </a:r>
            <a:r>
              <a:rPr lang="cs-CZ" b="1" dirty="0" smtClean="0">
                <a:solidFill>
                  <a:srgbClr val="00B0F0"/>
                </a:solidFill>
              </a:rPr>
              <a:t>připojení</a:t>
            </a:r>
          </a:p>
          <a:p>
            <a:pPr marL="457200" indent="-457200">
              <a:buFont typeface="+mj-lt"/>
              <a:buAutoNum type="arabicParenR"/>
            </a:pPr>
            <a:r>
              <a:rPr lang="cs-CZ" b="1" dirty="0">
                <a:solidFill>
                  <a:srgbClr val="00B0F0"/>
                </a:solidFill>
              </a:rPr>
              <a:t>Mobilní </a:t>
            </a:r>
            <a:r>
              <a:rPr lang="cs-CZ" b="1" dirty="0" smtClean="0">
                <a:solidFill>
                  <a:srgbClr val="00B0F0"/>
                </a:solidFill>
              </a:rPr>
              <a:t>sítě</a:t>
            </a:r>
          </a:p>
          <a:p>
            <a:pPr marL="457200" indent="-457200">
              <a:buFont typeface="+mj-lt"/>
              <a:buAutoNum type="arabicParenR"/>
            </a:pPr>
            <a:r>
              <a:rPr lang="cs-CZ" b="1" dirty="0">
                <a:solidFill>
                  <a:srgbClr val="00B0F0"/>
                </a:solidFill>
              </a:rPr>
              <a:t>Wi-Fi (</a:t>
            </a:r>
            <a:r>
              <a:rPr lang="cs-CZ" b="1" dirty="0" err="1">
                <a:solidFill>
                  <a:srgbClr val="00B0F0"/>
                </a:solidFill>
              </a:rPr>
              <a:t>Wireles</a:t>
            </a:r>
            <a:r>
              <a:rPr lang="cs-CZ" b="1" dirty="0">
                <a:solidFill>
                  <a:srgbClr val="00B0F0"/>
                </a:solidFill>
              </a:rPr>
              <a:t> </a:t>
            </a:r>
            <a:r>
              <a:rPr lang="cs-CZ" b="1" dirty="0" err="1">
                <a:solidFill>
                  <a:srgbClr val="00B0F0"/>
                </a:solidFill>
              </a:rPr>
              <a:t>Fidelity</a:t>
            </a:r>
            <a:r>
              <a:rPr lang="cs-CZ" b="1" dirty="0" smtClean="0">
                <a:solidFill>
                  <a:srgbClr val="00B0F0"/>
                </a:solidFill>
              </a:rPr>
              <a:t>)</a:t>
            </a:r>
          </a:p>
          <a:p>
            <a:pPr marL="457200" indent="-457200">
              <a:buFont typeface="+mj-lt"/>
              <a:buAutoNum type="arabicParenR"/>
            </a:pPr>
            <a:r>
              <a:rPr lang="cs-CZ" b="1" dirty="0" smtClean="0">
                <a:solidFill>
                  <a:srgbClr val="00B0F0"/>
                </a:solidFill>
              </a:rPr>
              <a:t>Jiné </a:t>
            </a:r>
            <a:r>
              <a:rPr lang="cs-CZ" b="1" dirty="0">
                <a:solidFill>
                  <a:srgbClr val="00B0F0"/>
                </a:solidFill>
              </a:rPr>
              <a:t>způsoby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připojení</a:t>
            </a:r>
            <a:endParaRPr lang="cs-CZ" dirty="0"/>
          </a:p>
        </p:txBody>
      </p:sp>
      <p:pic>
        <p:nvPicPr>
          <p:cNvPr id="4098" name="Picture 2" descr="http://computerpc62.edublogs.org/files/2012/01/desktop-computers-2e61jy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212976"/>
            <a:ext cx="4286250" cy="3324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7234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5" y="3428999"/>
            <a:ext cx="7812856" cy="2697163"/>
          </a:xfrm>
        </p:spPr>
        <p:txBody>
          <a:bodyPr/>
          <a:lstStyle/>
          <a:p>
            <a:pPr algn="just"/>
            <a:r>
              <a:rPr lang="cs-CZ" b="1" dirty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pomocí </a:t>
            </a:r>
            <a:r>
              <a:rPr lang="cs-CZ" b="1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pevné </a:t>
            </a:r>
            <a:r>
              <a:rPr lang="cs-CZ" b="1" u="sng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telefonní linky</a:t>
            </a:r>
          </a:p>
          <a:p>
            <a:pPr algn="just"/>
            <a:r>
              <a:rPr lang="cs-CZ" b="1" dirty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n</a:t>
            </a:r>
            <a:r>
              <a:rPr lang="cs-CZ" b="1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utnou </a:t>
            </a:r>
            <a:r>
              <a:rPr lang="cs-CZ" b="1" dirty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výbavou počítače je </a:t>
            </a:r>
            <a:r>
              <a:rPr lang="cs-CZ" b="1" u="sng" dirty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modem</a:t>
            </a:r>
            <a:r>
              <a:rPr lang="cs-CZ" b="1" dirty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, který převádí digitální signál na analogový a posílá ho přes telefonní </a:t>
            </a:r>
            <a:r>
              <a:rPr lang="cs-CZ" b="1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linku</a:t>
            </a:r>
          </a:p>
          <a:p>
            <a:pPr algn="just"/>
            <a:r>
              <a:rPr lang="cs-CZ" b="1" dirty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byl nejpoužívanější při počátcích </a:t>
            </a:r>
            <a:r>
              <a:rPr lang="cs-CZ" b="1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internetu v ČR</a:t>
            </a:r>
          </a:p>
          <a:p>
            <a:pPr algn="just"/>
            <a:r>
              <a:rPr lang="cs-CZ" b="1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Nyní ve formě asymetrického </a:t>
            </a:r>
            <a:r>
              <a:rPr lang="cs-CZ" b="1" dirty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přenosu (ADSL)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chemeClr val="bg1"/>
                </a:solidFill>
              </a:rPr>
              <a:t>Vytáčené (</a:t>
            </a:r>
            <a:r>
              <a:rPr lang="cs-CZ" b="1" dirty="0" err="1">
                <a:solidFill>
                  <a:schemeClr val="bg1"/>
                </a:solidFill>
              </a:rPr>
              <a:t>Dial</a:t>
            </a:r>
            <a:r>
              <a:rPr lang="cs-CZ" b="1" dirty="0">
                <a:solidFill>
                  <a:schemeClr val="bg1"/>
                </a:solidFill>
              </a:rPr>
              <a:t>-up</a:t>
            </a:r>
            <a:r>
              <a:rPr lang="cs-CZ" b="1" dirty="0" smtClean="0">
                <a:solidFill>
                  <a:schemeClr val="bg1"/>
                </a:solidFill>
              </a:rPr>
              <a:t>)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5122" name="Picture 2" descr="Avaya 4412D+ Telephone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268760"/>
            <a:ext cx="4291388" cy="2496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9172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3068960"/>
            <a:ext cx="7408333" cy="3450696"/>
          </a:xfrm>
        </p:spPr>
        <p:txBody>
          <a:bodyPr>
            <a:normAutofit/>
          </a:bodyPr>
          <a:lstStyle/>
          <a:p>
            <a:pPr algn="just"/>
            <a:r>
              <a:rPr lang="cs-CZ" b="1" dirty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vysokorychlostní připojení s možností využití moderních technologií pro přenos dat</a:t>
            </a:r>
          </a:p>
          <a:p>
            <a:pPr algn="just"/>
            <a:r>
              <a:rPr lang="cs-CZ" b="1" dirty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Nutná existence přímého kabelového spojení s poskytovatelem</a:t>
            </a:r>
          </a:p>
          <a:p>
            <a:pPr algn="just"/>
            <a:r>
              <a:rPr lang="cs-CZ" b="1" dirty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vysoce kvalitní způsob přenosu zajišťující přenosovou rychlost až 100 megabitů</a:t>
            </a:r>
          </a:p>
          <a:p>
            <a:pPr algn="just"/>
            <a:r>
              <a:rPr lang="cs-CZ" b="1" dirty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nabízejí ho zejména společnosti poskytující kabelovou televizi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252728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bg1"/>
                </a:solidFill>
              </a:rPr>
              <a:t>Kabelové </a:t>
            </a:r>
            <a:r>
              <a:rPr lang="cs-CZ" b="1" dirty="0" smtClean="0">
                <a:solidFill>
                  <a:schemeClr val="bg1"/>
                </a:solidFill>
              </a:rPr>
              <a:t>připojení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146" name="Picture 2" descr="http://4.bp.blogspot.com/_yaepvao9CJk/TKRmoRl-M_I/AAAAAAAAAlM/XmcIv1loG2s/s1600/Optical-Cable-GYFTC8Y-.jpg.gif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52736"/>
            <a:ext cx="3456384" cy="2316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7100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600" y="3212976"/>
            <a:ext cx="7408333" cy="3450696"/>
          </a:xfrm>
        </p:spPr>
        <p:txBody>
          <a:bodyPr>
            <a:normAutofit/>
          </a:bodyPr>
          <a:lstStyle/>
          <a:p>
            <a:pPr algn="just"/>
            <a:r>
              <a:rPr lang="cs-CZ" b="1" dirty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využívá signál mobilních operátorů</a:t>
            </a:r>
          </a:p>
          <a:p>
            <a:pPr algn="just"/>
            <a:r>
              <a:rPr lang="cs-CZ" b="1" dirty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nutný je kvalitní signál v místě použití</a:t>
            </a:r>
          </a:p>
          <a:p>
            <a:pPr algn="just"/>
            <a:r>
              <a:rPr lang="cs-CZ" b="1" dirty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poskytují všichni mobilní operátoři v ČR</a:t>
            </a:r>
          </a:p>
          <a:p>
            <a:pPr algn="just"/>
            <a:r>
              <a:rPr lang="cs-CZ" b="1" dirty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v současnosti budování nových vysokorychlostních 3G, 4G sítí pro přenos dat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Mobilní </a:t>
            </a:r>
            <a:r>
              <a:rPr lang="cs-CZ" b="1" dirty="0" smtClean="0"/>
              <a:t>sítě</a:t>
            </a:r>
            <a:endParaRPr lang="cs-CZ" b="1" dirty="0"/>
          </a:p>
        </p:txBody>
      </p:sp>
      <p:pic>
        <p:nvPicPr>
          <p:cNvPr id="7170" name="Picture 2" descr="http://www.newcellphonesblog.com/wp-content/uploads/2010/12/LG-Optimus-2X-cell-phone1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620688"/>
            <a:ext cx="3672408" cy="2784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9779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3068960"/>
            <a:ext cx="7408333" cy="3456384"/>
          </a:xfrm>
        </p:spPr>
        <p:txBody>
          <a:bodyPr>
            <a:normAutofit/>
          </a:bodyPr>
          <a:lstStyle/>
          <a:p>
            <a:pPr algn="just"/>
            <a:r>
              <a:rPr lang="cs-CZ" b="1" dirty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bezdrátový způsob přenosu dat na </a:t>
            </a:r>
            <a:r>
              <a:rPr lang="cs-CZ" b="1" dirty="0" err="1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bezlicenčních</a:t>
            </a:r>
            <a:r>
              <a:rPr lang="cs-CZ" b="1" dirty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 frekvenčních pásmech  2,4 GHz</a:t>
            </a:r>
          </a:p>
          <a:p>
            <a:pPr algn="just"/>
            <a:r>
              <a:rPr lang="cs-CZ" b="1" dirty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poskytovatelé připojení pomocí </a:t>
            </a:r>
            <a:r>
              <a:rPr lang="cs-CZ" b="1" dirty="0" err="1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wi-fi</a:t>
            </a:r>
            <a:r>
              <a:rPr lang="cs-CZ" b="1" dirty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 sítě jsou v drtivé většině regionálního charakteru, poskytují možnost připojení k síti internet ve svém okolí</a:t>
            </a:r>
          </a:p>
          <a:p>
            <a:pPr algn="just"/>
            <a:r>
              <a:rPr lang="cs-CZ" b="1" dirty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využívána k přístupu na internet ve veřejných prostorách, jako jsou školská či vědecká zařízení, obchodní centra, kavárny, parky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Wi-Fi (</a:t>
            </a:r>
            <a:r>
              <a:rPr lang="cs-CZ" dirty="0" err="1"/>
              <a:t>Wireles</a:t>
            </a:r>
            <a:r>
              <a:rPr lang="cs-CZ" dirty="0"/>
              <a:t> </a:t>
            </a:r>
            <a:r>
              <a:rPr lang="cs-CZ" dirty="0" err="1"/>
              <a:t>Fidelity</a:t>
            </a:r>
            <a:r>
              <a:rPr lang="cs-CZ" dirty="0"/>
              <a:t>)</a:t>
            </a:r>
          </a:p>
        </p:txBody>
      </p:sp>
      <p:pic>
        <p:nvPicPr>
          <p:cNvPr id="8196" name="Picture 4" descr="http://blog.snehilkhanor.com/wp-content/uploads/2012/02/wifi-logo.gif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31634"/>
            <a:ext cx="2736304" cy="123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81954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3952769"/>
            <a:ext cx="7408333" cy="204996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b="1" dirty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Z</a:t>
            </a:r>
            <a:r>
              <a:rPr lang="cs-CZ" b="1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působy </a:t>
            </a:r>
            <a:r>
              <a:rPr lang="cs-CZ" b="1" dirty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připojení, které ovšem nejsou příliš využívány, </a:t>
            </a:r>
            <a:r>
              <a:rPr lang="cs-CZ" b="1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jsou:</a:t>
            </a:r>
          </a:p>
          <a:p>
            <a:pPr algn="just"/>
            <a:r>
              <a:rPr lang="cs-CZ" b="1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satelitní </a:t>
            </a:r>
            <a:r>
              <a:rPr lang="cs-CZ" b="1" dirty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připojení k </a:t>
            </a:r>
            <a:r>
              <a:rPr lang="cs-CZ" b="1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internetu</a:t>
            </a:r>
          </a:p>
          <a:p>
            <a:pPr algn="just"/>
            <a:r>
              <a:rPr lang="cs-CZ" b="1" dirty="0" smtClean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rozvod </a:t>
            </a:r>
            <a:r>
              <a:rPr lang="cs-CZ" b="1" dirty="0">
                <a:solidFill>
                  <a:srgbClr val="00B0F0"/>
                </a:solidFill>
                <a:latin typeface="Calibri" pitchFamily="34" charset="0"/>
                <a:cs typeface="Calibri" pitchFamily="34" charset="0"/>
              </a:rPr>
              <a:t>pomocí elektrické rozvodné sítě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chemeClr val="bg1"/>
                </a:solidFill>
              </a:rPr>
              <a:t>Jiné </a:t>
            </a:r>
            <a:r>
              <a:rPr lang="cs-CZ" b="1" dirty="0" smtClean="0">
                <a:solidFill>
                  <a:schemeClr val="bg1"/>
                </a:solidFill>
              </a:rPr>
              <a:t>způsoby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9220" name="Picture 4" descr="http://www.mobiltec.ca/uploads/images/home/satellite2.jpg"/>
          <p:cNvPicPr>
            <a:picLocks noChangeAspect="1" noChangeArrowheads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153"/>
          <a:stretch/>
        </p:blipFill>
        <p:spPr bwMode="auto">
          <a:xfrm>
            <a:off x="4860033" y="622888"/>
            <a:ext cx="4076150" cy="3754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44722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75466"/>
            <a:ext cx="7408333" cy="3777869"/>
          </a:xfrm>
        </p:spPr>
        <p:txBody>
          <a:bodyPr/>
          <a:lstStyle/>
          <a:p>
            <a:pPr marL="0" indent="0" algn="just">
              <a:buNone/>
            </a:pPr>
            <a:r>
              <a:rPr lang="cs-CZ" b="1" dirty="0" smtClean="0">
                <a:solidFill>
                  <a:srgbClr val="00B0F0"/>
                </a:solidFill>
              </a:rPr>
              <a:t>Navrhni pro sebe nejvhodnější způsob připojení tvého domácího PC a zkus vyhledat vhodného dostupného poskytovatele.</a:t>
            </a:r>
          </a:p>
          <a:p>
            <a:pPr marL="0" indent="0" algn="just">
              <a:buNone/>
            </a:pPr>
            <a:endParaRPr lang="cs-CZ" b="1" u="sng" dirty="0" smtClean="0">
              <a:solidFill>
                <a:srgbClr val="00B0F0"/>
              </a:solidFill>
            </a:endParaRPr>
          </a:p>
          <a:p>
            <a:pPr marL="0" indent="0" algn="just">
              <a:buNone/>
            </a:pPr>
            <a:r>
              <a:rPr lang="cs-CZ" b="1" u="sng" dirty="0" smtClean="0">
                <a:solidFill>
                  <a:srgbClr val="00B0F0"/>
                </a:solidFill>
              </a:rPr>
              <a:t>Odkazy:</a:t>
            </a:r>
            <a:endParaRPr lang="cs-CZ" b="1" u="sng" dirty="0">
              <a:solidFill>
                <a:srgbClr val="00B0F0"/>
              </a:solidFill>
            </a:endParaRPr>
          </a:p>
          <a:p>
            <a:pPr marL="457200" indent="-457200" algn="just">
              <a:buFont typeface="+mj-lt"/>
              <a:buAutoNum type="arabicPeriod"/>
            </a:pPr>
            <a:r>
              <a:rPr lang="cs-CZ" b="1" dirty="0" smtClean="0">
                <a:solidFill>
                  <a:srgbClr val="00B0F0"/>
                </a:solidFill>
                <a:hlinkClick r:id="rId2" action="ppaction://hlinksldjump"/>
              </a:rPr>
              <a:t>Způsoby připojení</a:t>
            </a:r>
            <a:endParaRPr lang="cs-CZ" b="1" dirty="0" smtClean="0">
              <a:solidFill>
                <a:srgbClr val="00B0F0"/>
              </a:solidFill>
            </a:endParaRPr>
          </a:p>
          <a:p>
            <a:pPr marL="457200" indent="-457200" algn="just">
              <a:buFont typeface="+mj-lt"/>
              <a:buAutoNum type="arabicPeriod"/>
            </a:pPr>
            <a:endParaRPr lang="cs-CZ" b="1" dirty="0" smtClean="0">
              <a:solidFill>
                <a:srgbClr val="00B0F0"/>
              </a:solidFill>
            </a:endParaRPr>
          </a:p>
          <a:p>
            <a:pPr marL="457200" indent="-457200" algn="just">
              <a:buFont typeface="+mj-lt"/>
              <a:buAutoNum type="arabicPeriod"/>
            </a:pPr>
            <a:r>
              <a:rPr lang="cs-CZ" b="1" dirty="0">
                <a:solidFill>
                  <a:srgbClr val="00B0F0"/>
                </a:solidFill>
              </a:rPr>
              <a:t> </a:t>
            </a:r>
            <a:endParaRPr lang="cs-CZ" b="1" dirty="0" smtClean="0">
              <a:solidFill>
                <a:srgbClr val="00B0F0"/>
              </a:solidFill>
            </a:endParaRPr>
          </a:p>
          <a:p>
            <a:pPr marL="457200" indent="-457200" algn="just">
              <a:buFont typeface="+mj-lt"/>
              <a:buAutoNum type="arabicPeriod"/>
            </a:pP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Procvičování</a:t>
            </a:r>
            <a:endParaRPr lang="cs-CZ" b="1" dirty="0"/>
          </a:p>
        </p:txBody>
      </p:sp>
      <p:pic>
        <p:nvPicPr>
          <p:cNvPr id="1026" name="Picture 2" descr="http://www.epoptavka.cz/img/epoptavka-v-mediich/media/lupa_cz.png">
            <a:hlinkClick r:id="rId3" tooltip="LUPA - server o českém Interentu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515860"/>
            <a:ext cx="1714500" cy="657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ICT\AppData\Local\Microsoft\Windows\Temporary Internet Files\Content.IE5\D2T6FUTY\MC9004419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18636"/>
            <a:ext cx="1728192" cy="2042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3358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348880"/>
            <a:ext cx="8640959" cy="4248472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600" dirty="0"/>
              <a:t>[cit. </a:t>
            </a:r>
            <a:r>
              <a:rPr lang="cs-CZ" sz="1600" dirty="0" smtClean="0"/>
              <a:t>2012-02-03] </a:t>
            </a:r>
            <a:r>
              <a:rPr lang="cs-CZ" sz="1600" dirty="0"/>
              <a:t>dostupné </a:t>
            </a:r>
            <a:r>
              <a:rPr lang="cs-CZ" sz="1600" dirty="0" smtClean="0"/>
              <a:t>na: </a:t>
            </a:r>
            <a:r>
              <a:rPr lang="cs-CZ" sz="1600" dirty="0" smtClean="0">
                <a:hlinkClick r:id="rId2"/>
              </a:rPr>
              <a:t>http</a:t>
            </a:r>
            <a:r>
              <a:rPr lang="cs-CZ" sz="1600" dirty="0">
                <a:hlinkClick r:id="rId2"/>
              </a:rPr>
              <a:t>://</a:t>
            </a:r>
            <a:r>
              <a:rPr lang="cs-CZ" sz="1600" dirty="0" smtClean="0">
                <a:hlinkClick r:id="rId2"/>
              </a:rPr>
              <a:t>upload.wikimedia.org/wikipedia/commons/a/ad/Internet.png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/>
              <a:t>[cit. 2012-02-03] dostupné na: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upload.wikimedia.org/wikipedia/commons/7/75/Internet-ShortcutSZ.png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/>
              <a:t>[cit. 2012-02-03] dostupné na: </a:t>
            </a:r>
            <a:r>
              <a:rPr lang="cs-CZ" sz="1600" dirty="0" smtClean="0">
                <a:hlinkClick r:id="rId4"/>
              </a:rPr>
              <a:t>http</a:t>
            </a:r>
            <a:r>
              <a:rPr lang="cs-CZ" sz="1600" dirty="0">
                <a:hlinkClick r:id="rId4"/>
              </a:rPr>
              <a:t>://</a:t>
            </a:r>
            <a:r>
              <a:rPr lang="cs-CZ" sz="1600" dirty="0" smtClean="0">
                <a:hlinkClick r:id="rId4"/>
              </a:rPr>
              <a:t>computerpc62.edublogs.org/files/2012/01/desktop-computers-2e61jye.jpg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/>
              <a:t>[cit. 2012-02-03] dostupné na: </a:t>
            </a:r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</a:t>
            </a:r>
            <a:r>
              <a:rPr lang="cs-CZ" sz="1600" dirty="0" smtClean="0">
                <a:hlinkClick r:id="rId5"/>
              </a:rPr>
              <a:t>www.carrollcommunications.com/phone_system_ipoffice_telephones_4412D.html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/>
              <a:t>[cit. 2012-02-03] dostupné na: </a:t>
            </a:r>
            <a:r>
              <a:rPr lang="cs-CZ" sz="1600" dirty="0" smtClean="0">
                <a:hlinkClick r:id="rId6"/>
              </a:rPr>
              <a:t>http</a:t>
            </a:r>
            <a:r>
              <a:rPr lang="cs-CZ" sz="1600" dirty="0">
                <a:hlinkClick r:id="rId6"/>
              </a:rPr>
              <a:t>://4.bp.blogspot.com/_yaepvao9CJk/TKRmoRl-M_I/AAAAAAAAAlM/XmcIv1loG2s/s1600/Optical-Cable-GYFTC8Y-.</a:t>
            </a:r>
            <a:r>
              <a:rPr lang="cs-CZ" sz="1600" dirty="0" smtClean="0">
                <a:hlinkClick r:id="rId6"/>
              </a:rPr>
              <a:t>jpg.gif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/>
              <a:t>[cit. 2012-02-03] dostupné na: </a:t>
            </a:r>
            <a:r>
              <a:rPr lang="cs-CZ" sz="1600" dirty="0" smtClean="0">
                <a:hlinkClick r:id="rId7"/>
              </a:rPr>
              <a:t>http</a:t>
            </a:r>
            <a:r>
              <a:rPr lang="cs-CZ" sz="1600" dirty="0">
                <a:hlinkClick r:id="rId7"/>
              </a:rPr>
              <a:t>://</a:t>
            </a:r>
            <a:r>
              <a:rPr lang="cs-CZ" sz="1600" dirty="0" smtClean="0">
                <a:hlinkClick r:id="rId7"/>
              </a:rPr>
              <a:t>www.newcellphonesblog.com/wp-content/uploads/2010/12/LG-Optimus-2X-cell-phone1.jpg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/>
              <a:t>[cit. 2012-02-03] dostupné na: </a:t>
            </a:r>
            <a:r>
              <a:rPr lang="cs-CZ" sz="1600" dirty="0" smtClean="0">
                <a:hlinkClick r:id="rId8"/>
              </a:rPr>
              <a:t>http</a:t>
            </a:r>
            <a:r>
              <a:rPr lang="cs-CZ" sz="1600" dirty="0">
                <a:hlinkClick r:id="rId8"/>
              </a:rPr>
              <a:t>://blog.snehilkhanor.com/wp-content/uploads/2012/02/wifi-logo.gif</a:t>
            </a:r>
            <a:endParaRPr lang="cs-CZ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600" dirty="0"/>
              <a:t>[cit. 2012-02-03] dostupné </a:t>
            </a:r>
            <a:r>
              <a:rPr lang="cs-CZ" sz="1600" dirty="0" smtClean="0"/>
              <a:t>na: </a:t>
            </a:r>
            <a:r>
              <a:rPr lang="cs-CZ" sz="1600" dirty="0" smtClean="0">
                <a:hlinkClick r:id="rId9"/>
              </a:rPr>
              <a:t>http</a:t>
            </a:r>
            <a:r>
              <a:rPr lang="cs-CZ" sz="1600" dirty="0">
                <a:hlinkClick r:id="rId9"/>
              </a:rPr>
              <a:t>://</a:t>
            </a:r>
            <a:r>
              <a:rPr lang="cs-CZ" sz="1600" dirty="0" smtClean="0">
                <a:hlinkClick r:id="rId9"/>
              </a:rPr>
              <a:t>www.mobiltec.ca/uploads/images/home/satellite2.jpg</a:t>
            </a:r>
            <a:endParaRPr lang="cs-CZ" sz="1600" dirty="0" smtClean="0"/>
          </a:p>
          <a:p>
            <a:pPr marL="0" indent="0" algn="ctr">
              <a:buNone/>
            </a:pPr>
            <a:r>
              <a:rPr lang="cs-CZ" sz="1600" b="1" dirty="0">
                <a:solidFill>
                  <a:srgbClr val="FF0000"/>
                </a:solidFill>
              </a:rPr>
              <a:t>Použit výhradně obrazový materiál </a:t>
            </a:r>
            <a:r>
              <a:rPr lang="cs-CZ" sz="1600" b="1" dirty="0" err="1">
                <a:solidFill>
                  <a:srgbClr val="FF0000"/>
                </a:solidFill>
              </a:rPr>
              <a:t>Creative</a:t>
            </a:r>
            <a:r>
              <a:rPr lang="cs-CZ" sz="1600" b="1" dirty="0">
                <a:solidFill>
                  <a:srgbClr val="FF0000"/>
                </a:solidFill>
              </a:rPr>
              <a:t> </a:t>
            </a:r>
            <a:r>
              <a:rPr lang="cs-CZ" sz="1600" b="1" dirty="0" err="1">
                <a:solidFill>
                  <a:srgbClr val="FF0000"/>
                </a:solidFill>
              </a:rPr>
              <a:t>Commons</a:t>
            </a:r>
            <a:r>
              <a:rPr lang="cs-CZ" sz="1600" b="1" dirty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endParaRPr lang="cs-CZ" sz="1600" dirty="0">
              <a:solidFill>
                <a:srgbClr val="00B0F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3832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Vlnění">
    <a:dk1>
      <a:sysClr val="windowText" lastClr="000000"/>
    </a:dk1>
    <a:lt1>
      <a:sysClr val="window" lastClr="FFFFFF"/>
    </a:lt1>
    <a:dk2>
      <a:srgbClr val="073E87"/>
    </a:dk2>
    <a:lt2>
      <a:srgbClr val="C6E7FC"/>
    </a:lt2>
    <a:accent1>
      <a:srgbClr val="31B6FD"/>
    </a:accent1>
    <a:accent2>
      <a:srgbClr val="4584D3"/>
    </a:accent2>
    <a:accent3>
      <a:srgbClr val="5BD078"/>
    </a:accent3>
    <a:accent4>
      <a:srgbClr val="A5D028"/>
    </a:accent4>
    <a:accent5>
      <a:srgbClr val="F5C040"/>
    </a:accent5>
    <a:accent6>
      <a:srgbClr val="05E0DB"/>
    </a:accent6>
    <a:hlink>
      <a:srgbClr val="0080FF"/>
    </a:hlink>
    <a:folHlink>
      <a:srgbClr val="5EAEFF"/>
    </a:folHlink>
  </a:clrScheme>
</a:themeOverride>
</file>

<file path=ppt/theme/themeOverride2.xml><?xml version="1.0" encoding="utf-8"?>
<a:themeOverride xmlns:a="http://schemas.openxmlformats.org/drawingml/2006/main">
  <a:clrScheme name="Vlnění">
    <a:dk1>
      <a:sysClr val="windowText" lastClr="000000"/>
    </a:dk1>
    <a:lt1>
      <a:sysClr val="window" lastClr="FFFFFF"/>
    </a:lt1>
    <a:dk2>
      <a:srgbClr val="073E87"/>
    </a:dk2>
    <a:lt2>
      <a:srgbClr val="C6E7FC"/>
    </a:lt2>
    <a:accent1>
      <a:srgbClr val="31B6FD"/>
    </a:accent1>
    <a:accent2>
      <a:srgbClr val="4584D3"/>
    </a:accent2>
    <a:accent3>
      <a:srgbClr val="5BD078"/>
    </a:accent3>
    <a:accent4>
      <a:srgbClr val="A5D028"/>
    </a:accent4>
    <a:accent5>
      <a:srgbClr val="F5C040"/>
    </a:accent5>
    <a:accent6>
      <a:srgbClr val="05E0DB"/>
    </a:accent6>
    <a:hlink>
      <a:srgbClr val="0080FF"/>
    </a:hlink>
    <a:folHlink>
      <a:srgbClr val="5EAEF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</TotalTime>
  <Words>254</Words>
  <Application>Microsoft Office PowerPoint</Application>
  <PresentationFormat>Předvádění na obrazovce (4:3)</PresentationFormat>
  <Paragraphs>65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Prezentace aplikace PowerPoint</vt:lpstr>
      <vt:lpstr>Připojení k INETRNETU</vt:lpstr>
      <vt:lpstr>Jak se připojit?</vt:lpstr>
      <vt:lpstr>Druhy připojení</vt:lpstr>
      <vt:lpstr>Vytáčené (Dial-up)</vt:lpstr>
      <vt:lpstr>Kabelové připojení</vt:lpstr>
      <vt:lpstr>Mobilní sítě</vt:lpstr>
      <vt:lpstr>Wi-Fi (Wireles Fidelity)</vt:lpstr>
      <vt:lpstr>Jiné způsoby</vt:lpstr>
      <vt:lpstr>Procvičování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AdminICT</dc:creator>
  <cp:lastModifiedBy>PN</cp:lastModifiedBy>
  <cp:revision>10</cp:revision>
  <dcterms:created xsi:type="dcterms:W3CDTF">2012-02-28T14:02:01Z</dcterms:created>
  <dcterms:modified xsi:type="dcterms:W3CDTF">2013-04-01T16:14:33Z</dcterms:modified>
</cp:coreProperties>
</file>