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4" r:id="rId7"/>
    <p:sldId id="261" r:id="rId8"/>
    <p:sldId id="265" r:id="rId9"/>
    <p:sldId id="262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slide" Target="slide5.xml"/><Relationship Id="rId4" Type="http://schemas.openxmlformats.org/officeDocument/2006/relationships/slide" Target="slid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imothyjwelsh.com/courses/12sa220/files/2012/04/thema_hypertext3.gif" TargetMode="External"/><Relationship Id="rId7" Type="http://schemas.openxmlformats.org/officeDocument/2006/relationships/hyperlink" Target="http://authenticorganizations.com/wp-content/uploads/2009/11/200911231225.jpg" TargetMode="External"/><Relationship Id="rId2" Type="http://schemas.openxmlformats.org/officeDocument/2006/relationships/hyperlink" Target="http://ian.umces.edu/imagelibrary/albums/userpics/12789/normal_ian-symbol-spider-web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avek.bloguje.cz/img/globus.jpg" TargetMode="External"/><Relationship Id="rId5" Type="http://schemas.openxmlformats.org/officeDocument/2006/relationships/hyperlink" Target="https://www.cia.gov/library/center-for-the-study-of-intelligence/csi-publications/csi-studies/studies/vol49no3/html_files/Graphics/webmap_pg58.jpg" TargetMode="External"/><Relationship Id="rId4" Type="http://schemas.openxmlformats.org/officeDocument/2006/relationships/hyperlink" Target="http://www.arteyfotografia.com.ar/contenido/objetos/85/f6/6b/85f66b5271572c836602ce1ec8d274bd2724d836/mini_500_5802_121161056595660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539552" y="1524290"/>
            <a:ext cx="8229600" cy="45688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VY_32_INOVACE_03_Inf6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Základní služby INTERNETU - web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 objasňující problematiku služeb INTERNETU.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Datum: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20. 3. 2012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/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err="1" smtClean="0">
                <a:solidFill>
                  <a:schemeClr val="tx2"/>
                </a:solidFill>
              </a:rPr>
              <a:t>Keywords</a:t>
            </a:r>
            <a:r>
              <a:rPr lang="cs-CZ" sz="1600" dirty="0" smtClean="0">
                <a:solidFill>
                  <a:schemeClr val="tx2"/>
                </a:solidFill>
              </a:rPr>
              <a:t>:	internet, základní služby, web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3637" y="116632"/>
            <a:ext cx="7920879" cy="140765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5030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služby INTERNETU</a:t>
            </a:r>
            <a:br>
              <a:rPr lang="cs-CZ" dirty="0" smtClean="0"/>
            </a:br>
            <a:r>
              <a:rPr lang="cs-CZ" dirty="0" smtClean="0"/>
              <a:t>WWW - web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1180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3608" y="3284984"/>
            <a:ext cx="7408333" cy="3168352"/>
          </a:xfrm>
        </p:spPr>
        <p:txBody>
          <a:bodyPr/>
          <a:lstStyle/>
          <a:p>
            <a:r>
              <a:rPr lang="cs-CZ" b="1" dirty="0"/>
              <a:t>zkráceně označován jako </a:t>
            </a:r>
            <a:r>
              <a:rPr lang="cs-CZ" b="1" dirty="0">
                <a:solidFill>
                  <a:srgbClr val="FF0000"/>
                </a:solidFill>
              </a:rPr>
              <a:t>web</a:t>
            </a:r>
            <a:r>
              <a:rPr lang="cs-CZ" b="1" dirty="0"/>
              <a:t> a volně přeložen jako </a:t>
            </a:r>
            <a:r>
              <a:rPr lang="cs-CZ" b="1" dirty="0">
                <a:solidFill>
                  <a:srgbClr val="FF0000"/>
                </a:solidFill>
              </a:rPr>
              <a:t>„celosvětová pavučina</a:t>
            </a:r>
            <a:r>
              <a:rPr lang="cs-CZ" b="1" dirty="0" smtClean="0">
                <a:solidFill>
                  <a:srgbClr val="FF0000"/>
                </a:solidFill>
              </a:rPr>
              <a:t>“</a:t>
            </a:r>
          </a:p>
          <a:p>
            <a:r>
              <a:rPr lang="cs-CZ" b="1" dirty="0"/>
              <a:t>Tento volný překlad nejlépe charakterizuje princip aplikace internetového protokolu HTTP (Hypertext Transfer </a:t>
            </a:r>
            <a:r>
              <a:rPr lang="cs-CZ" b="1" dirty="0" err="1"/>
              <a:t>Protocol</a:t>
            </a:r>
            <a:r>
              <a:rPr lang="cs-CZ" b="1" dirty="0"/>
              <a:t>), což je </a:t>
            </a:r>
            <a:r>
              <a:rPr lang="cs-CZ" b="1" dirty="0">
                <a:solidFill>
                  <a:srgbClr val="FF0000"/>
                </a:solidFill>
              </a:rPr>
              <a:t>soustava vzájemně propojených hypertextových dokumentů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WWW - </a:t>
            </a:r>
            <a:r>
              <a:rPr lang="cs-CZ" b="1" dirty="0" err="1"/>
              <a:t>World</a:t>
            </a:r>
            <a:r>
              <a:rPr lang="cs-CZ" b="1" dirty="0"/>
              <a:t> </a:t>
            </a:r>
            <a:r>
              <a:rPr lang="cs-CZ" b="1" dirty="0" err="1"/>
              <a:t>Wide</a:t>
            </a:r>
            <a:r>
              <a:rPr lang="cs-CZ" b="1" dirty="0"/>
              <a:t> Web</a:t>
            </a:r>
          </a:p>
        </p:txBody>
      </p:sp>
      <p:pic>
        <p:nvPicPr>
          <p:cNvPr id="1026" name="Picture 2" descr="http://ian.umces.edu/imagelibrary/albums/userpics/12789/normal_ian-symbol-spider-web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605" y="476672"/>
            <a:ext cx="2230341" cy="282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501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1" y="2564904"/>
            <a:ext cx="5760639" cy="3960440"/>
          </a:xfrm>
        </p:spPr>
        <p:txBody>
          <a:bodyPr/>
          <a:lstStyle/>
          <a:p>
            <a:r>
              <a:rPr lang="cs-CZ" b="1" dirty="0"/>
              <a:t>nejvyužívanější </a:t>
            </a:r>
            <a:r>
              <a:rPr lang="cs-CZ" b="1" dirty="0" smtClean="0"/>
              <a:t>služba internetu</a:t>
            </a:r>
          </a:p>
          <a:p>
            <a:r>
              <a:rPr lang="cs-CZ" b="1" dirty="0"/>
              <a:t>základ tvoří </a:t>
            </a:r>
            <a:r>
              <a:rPr lang="cs-CZ" b="1" dirty="0">
                <a:solidFill>
                  <a:srgbClr val="FF0000"/>
                </a:solidFill>
              </a:rPr>
              <a:t>hypertextové dokumenty, webové </a:t>
            </a:r>
            <a:r>
              <a:rPr lang="cs-CZ" b="1" dirty="0" smtClean="0">
                <a:solidFill>
                  <a:srgbClr val="FF0000"/>
                </a:solidFill>
              </a:rPr>
              <a:t>stránky</a:t>
            </a:r>
          </a:p>
          <a:p>
            <a:r>
              <a:rPr lang="cs-CZ" b="1" dirty="0"/>
              <a:t>virtuální zdroj informací, informační databázi, která je přístupná skrz internetový </a:t>
            </a:r>
            <a:r>
              <a:rPr lang="cs-CZ" b="1" dirty="0" smtClean="0"/>
              <a:t>prohlížeč</a:t>
            </a:r>
          </a:p>
          <a:p>
            <a:r>
              <a:rPr lang="cs-CZ" b="1" dirty="0">
                <a:solidFill>
                  <a:srgbClr val="FF0000"/>
                </a:solidFill>
              </a:rPr>
              <a:t>w</a:t>
            </a:r>
            <a:r>
              <a:rPr lang="cs-CZ" b="1" dirty="0" smtClean="0">
                <a:solidFill>
                  <a:srgbClr val="FF0000"/>
                </a:solidFill>
              </a:rPr>
              <a:t>ebové </a:t>
            </a:r>
            <a:r>
              <a:rPr lang="cs-CZ" b="1" dirty="0">
                <a:solidFill>
                  <a:srgbClr val="FF0000"/>
                </a:solidFill>
              </a:rPr>
              <a:t>zdroje jsou pomocí hypertextu propojeny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WWW - </a:t>
            </a:r>
            <a:r>
              <a:rPr lang="cs-CZ" b="1" dirty="0" err="1"/>
              <a:t>World</a:t>
            </a:r>
            <a:r>
              <a:rPr lang="cs-CZ" b="1" dirty="0"/>
              <a:t> </a:t>
            </a:r>
            <a:r>
              <a:rPr lang="cs-CZ" b="1" dirty="0" err="1"/>
              <a:t>Wide</a:t>
            </a:r>
            <a:r>
              <a:rPr lang="cs-CZ" b="1" dirty="0"/>
              <a:t> Web</a:t>
            </a:r>
            <a:endParaRPr lang="cs-CZ" dirty="0"/>
          </a:p>
        </p:txBody>
      </p:sp>
      <p:pic>
        <p:nvPicPr>
          <p:cNvPr id="2050" name="Picture 2" descr="http://www.timothyjwelsh.com/courses/12sa220/files/2012/04/thema_hypertext3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897267"/>
            <a:ext cx="3428231" cy="312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258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924944"/>
            <a:ext cx="4752529" cy="3450696"/>
          </a:xfrm>
        </p:spPr>
        <p:txBody>
          <a:bodyPr/>
          <a:lstStyle/>
          <a:p>
            <a:r>
              <a:rPr lang="cs-CZ" b="1" dirty="0"/>
              <a:t>Základem </a:t>
            </a:r>
            <a:r>
              <a:rPr lang="cs-CZ" b="1" dirty="0" smtClean="0"/>
              <a:t>celosvětové </a:t>
            </a:r>
            <a:r>
              <a:rPr lang="cs-CZ" b="1" dirty="0"/>
              <a:t>pavučiny tvoří </a:t>
            </a:r>
            <a:r>
              <a:rPr lang="cs-CZ" b="1" dirty="0">
                <a:solidFill>
                  <a:srgbClr val="FF0000"/>
                </a:solidFill>
              </a:rPr>
              <a:t>www stránky obsahující </a:t>
            </a:r>
            <a:r>
              <a:rPr lang="cs-CZ" b="1" dirty="0" smtClean="0">
                <a:solidFill>
                  <a:srgbClr val="FF0000"/>
                </a:solidFill>
              </a:rPr>
              <a:t>hypertext</a:t>
            </a:r>
          </a:p>
          <a:p>
            <a:r>
              <a:rPr lang="cs-CZ" b="1" dirty="0">
                <a:solidFill>
                  <a:srgbClr val="FF0000"/>
                </a:solidFill>
              </a:rPr>
              <a:t>kódovány ve značkovacím jazyku HTML </a:t>
            </a:r>
            <a:r>
              <a:rPr lang="cs-CZ" b="1" dirty="0"/>
              <a:t>(</a:t>
            </a:r>
            <a:r>
              <a:rPr lang="cs-CZ" b="1" dirty="0" err="1"/>
              <a:t>HyperText</a:t>
            </a:r>
            <a:r>
              <a:rPr lang="cs-CZ" b="1" dirty="0"/>
              <a:t> </a:t>
            </a:r>
            <a:r>
              <a:rPr lang="cs-CZ" b="1" dirty="0" err="1"/>
              <a:t>Markup</a:t>
            </a:r>
            <a:r>
              <a:rPr lang="cs-CZ" b="1" dirty="0"/>
              <a:t> </a:t>
            </a:r>
            <a:r>
              <a:rPr lang="cs-CZ" b="1" dirty="0" err="1"/>
              <a:t>Language</a:t>
            </a:r>
            <a:r>
              <a:rPr lang="cs-CZ" b="1" dirty="0"/>
              <a:t>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WEB – „celosvětová pavučina“</a:t>
            </a:r>
            <a:endParaRPr lang="cs-CZ" dirty="0"/>
          </a:p>
        </p:txBody>
      </p:sp>
      <p:pic>
        <p:nvPicPr>
          <p:cNvPr id="3076" name="Picture 4" descr="http://www.arteyfotografia.com.ar/contenido/objetos/85/f6/6b/85f66b5271572c836602ce1ec8d274bd2724d836/mini_500_5802_121161056595660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924944"/>
            <a:ext cx="3384376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5964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WEB – „celosvětová pavučina“</a:t>
            </a:r>
          </a:p>
        </p:txBody>
      </p:sp>
      <p:pic>
        <p:nvPicPr>
          <p:cNvPr id="4100" name="Picture 4" descr="http://pavek.bloguje.cz/img/globus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799254"/>
            <a:ext cx="4968552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s://www.cia.gov/library/center-for-the-study-of-intelligence/csi-publications/csi-studies/studies/vol49no3/html_files/Graphics/webmap_pg58.jpg"/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7" t="2911" r="2436" b="9256"/>
          <a:stretch/>
        </p:blipFill>
        <p:spPr bwMode="auto">
          <a:xfrm>
            <a:off x="1907704" y="1979747"/>
            <a:ext cx="5400600" cy="4878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0658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51301" y="2492896"/>
            <a:ext cx="7408333" cy="3450696"/>
          </a:xfrm>
        </p:spPr>
        <p:txBody>
          <a:bodyPr/>
          <a:lstStyle/>
          <a:p>
            <a:pPr algn="just"/>
            <a:r>
              <a:rPr lang="cs-CZ" b="1" dirty="0"/>
              <a:t>Aby bylo </a:t>
            </a:r>
            <a:r>
              <a:rPr lang="cs-CZ" b="1" dirty="0" smtClean="0"/>
              <a:t>možné </a:t>
            </a:r>
            <a:r>
              <a:rPr lang="cs-CZ" b="1" dirty="0"/>
              <a:t>si </a:t>
            </a:r>
            <a:r>
              <a:rPr lang="cs-CZ" b="1" dirty="0" smtClean="0"/>
              <a:t>naprogramovanou </a:t>
            </a:r>
            <a:r>
              <a:rPr lang="cs-CZ" b="1" dirty="0"/>
              <a:t>www stránku prohlédnout v počítači, musí být </a:t>
            </a:r>
            <a:r>
              <a:rPr lang="cs-CZ" b="1" dirty="0">
                <a:solidFill>
                  <a:srgbClr val="FF0000"/>
                </a:solidFill>
              </a:rPr>
              <a:t>systém vybaven internetovým browserem</a:t>
            </a:r>
            <a:r>
              <a:rPr lang="cs-CZ" b="1" dirty="0"/>
              <a:t>, který značkovací jazyk </a:t>
            </a:r>
            <a:r>
              <a:rPr lang="cs-CZ" b="1" dirty="0" smtClean="0"/>
              <a:t>HTML „přečte</a:t>
            </a:r>
            <a:r>
              <a:rPr lang="cs-CZ" b="1" dirty="0"/>
              <a:t>“ a požadovanou stránku zobrazí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Browser – internetový prohlížeč</a:t>
            </a:r>
            <a:endParaRPr lang="cs-CZ" dirty="0"/>
          </a:p>
        </p:txBody>
      </p:sp>
      <p:pic>
        <p:nvPicPr>
          <p:cNvPr id="6146" name="Picture 2" descr="http://authenticorganizations.com/wp-content/uploads/2009/11/200911231225.jpg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01" b="3866"/>
          <a:stretch/>
        </p:blipFill>
        <p:spPr bwMode="auto">
          <a:xfrm>
            <a:off x="2483768" y="4012238"/>
            <a:ext cx="4536504" cy="2734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9606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217670"/>
            <a:ext cx="8229600" cy="1252728"/>
          </a:xfrm>
        </p:spPr>
        <p:txBody>
          <a:bodyPr/>
          <a:lstStyle/>
          <a:p>
            <a:r>
              <a:rPr lang="cs-CZ" dirty="0"/>
              <a:t>Browser – internetový prohlížeč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84244"/>
            <a:ext cx="7776864" cy="5472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6671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Operační systém WINDOWS </a:t>
            </a:r>
            <a:r>
              <a:rPr lang="cs-CZ" b="1" dirty="0" smtClean="0">
                <a:solidFill>
                  <a:srgbClr val="FF0000"/>
                </a:solidFill>
              </a:rPr>
              <a:t>– Internet Explorer</a:t>
            </a:r>
          </a:p>
          <a:p>
            <a:r>
              <a:rPr lang="cs-CZ" b="1" u="sng" dirty="0" smtClean="0"/>
              <a:t>Ostatní volně dostupné:</a:t>
            </a:r>
          </a:p>
          <a:p>
            <a:pPr>
              <a:buFont typeface="Arial" pitchFamily="34" charset="0"/>
              <a:buChar char="•"/>
            </a:pPr>
            <a:r>
              <a:rPr lang="cs-CZ" b="1" dirty="0" err="1" smtClean="0">
                <a:solidFill>
                  <a:srgbClr val="FF0000"/>
                </a:solidFill>
              </a:rPr>
              <a:t>Mozilla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Firefox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0000"/>
                </a:solidFill>
              </a:rPr>
              <a:t>Google Chrome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0000"/>
                </a:solidFill>
              </a:rPr>
              <a:t>Opera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0000"/>
                </a:solidFill>
              </a:rPr>
              <a:t>Safari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Browser – internetový prohlížeč</a:t>
            </a:r>
          </a:p>
        </p:txBody>
      </p:sp>
      <p:pic>
        <p:nvPicPr>
          <p:cNvPr id="4" name="Picture 2" descr="http://authenticorganizations.com/wp-content/uploads/2009/11/200911231225.jpg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01" b="3866"/>
          <a:stretch/>
        </p:blipFill>
        <p:spPr bwMode="auto">
          <a:xfrm>
            <a:off x="3779912" y="3645024"/>
            <a:ext cx="5184576" cy="3125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2145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3428999"/>
            <a:ext cx="8280920" cy="2697163"/>
          </a:xfrm>
        </p:spPr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b="1" dirty="0" smtClean="0"/>
              <a:t>Zkus popsat fungování www			</a:t>
            </a:r>
            <a:r>
              <a:rPr lang="cs-CZ" b="1" dirty="0" smtClean="0">
                <a:hlinkClick r:id="rId2" action="ppaction://hlinksldjump"/>
              </a:rPr>
              <a:t>odpověď</a:t>
            </a:r>
            <a:endParaRPr lang="cs-CZ" b="1" dirty="0" smtClean="0"/>
          </a:p>
          <a:p>
            <a:pPr marL="457200" indent="-457200">
              <a:buFont typeface="+mj-lt"/>
              <a:buAutoNum type="arabicParenR"/>
            </a:pPr>
            <a:r>
              <a:rPr lang="cs-CZ" b="1" dirty="0" smtClean="0"/>
              <a:t>Co je hypertext?					</a:t>
            </a:r>
            <a:r>
              <a:rPr lang="cs-CZ" b="1" dirty="0" smtClean="0">
                <a:hlinkClick r:id="rId3" action="ppaction://hlinksldjump"/>
              </a:rPr>
              <a:t>odpověď</a:t>
            </a:r>
            <a:endParaRPr lang="cs-CZ" b="1" dirty="0" smtClean="0"/>
          </a:p>
          <a:p>
            <a:pPr marL="457200" indent="-457200">
              <a:buFont typeface="+mj-lt"/>
              <a:buAutoNum type="arabicParenR"/>
            </a:pPr>
            <a:r>
              <a:rPr lang="cs-CZ" b="1" dirty="0" smtClean="0"/>
              <a:t>Co je internetový prohlížeč?			</a:t>
            </a:r>
            <a:r>
              <a:rPr lang="cs-CZ" b="1" dirty="0" smtClean="0">
                <a:hlinkClick r:id="rId4" action="ppaction://hlinksldjump"/>
              </a:rPr>
              <a:t>odpověď</a:t>
            </a:r>
            <a:endParaRPr lang="cs-CZ" b="1" dirty="0" smtClean="0"/>
          </a:p>
          <a:p>
            <a:pPr marL="457200" indent="-457200">
              <a:buFont typeface="+mj-lt"/>
              <a:buAutoNum type="arabicParenR"/>
            </a:pPr>
            <a:r>
              <a:rPr lang="cs-CZ" b="1" dirty="0" smtClean="0"/>
              <a:t>Víš co je HTML?					</a:t>
            </a:r>
            <a:r>
              <a:rPr lang="cs-CZ" b="1" dirty="0" smtClean="0">
                <a:hlinkClick r:id="rId5" action="ppaction://hlinksldjump"/>
              </a:rPr>
              <a:t>odpověď</a:t>
            </a:r>
            <a:endParaRPr lang="cs-CZ" b="1" dirty="0" smtClean="0"/>
          </a:p>
          <a:p>
            <a:pPr marL="457200" indent="-457200">
              <a:buFont typeface="+mj-lt"/>
              <a:buAutoNum type="arabicParenR"/>
            </a:pPr>
            <a:r>
              <a:rPr lang="cs-CZ" b="1" dirty="0" smtClean="0"/>
              <a:t>Jaký internetový browser používáš doma a proč?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pic>
        <p:nvPicPr>
          <p:cNvPr id="7170" name="Picture 2" descr="C:\Users\AdminICT\AppData\Local\Microsoft\Windows\Temporary Internet Files\Content.IE5\QKLS1JG0\MC90044142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88739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2786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675467"/>
            <a:ext cx="8568951" cy="3450696"/>
          </a:xfrm>
        </p:spPr>
        <p:txBody>
          <a:bodyPr>
            <a:norm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400" dirty="0"/>
              <a:t>[cit. 2012-02-03] dostupné na</a:t>
            </a:r>
            <a:r>
              <a:rPr lang="cs-CZ" sz="1400" dirty="0" smtClean="0"/>
              <a:t>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ian.umces.edu/imagelibrary/albums/userpics/12789/normal_ian-symbol-spider-web.png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/>
              <a:t>[cit. 2012-02-03] dostupné na</a:t>
            </a:r>
            <a:r>
              <a:rPr lang="cs-CZ" sz="1400" dirty="0" smtClean="0"/>
              <a:t>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www.timothyjwelsh.com/courses/12sa220/files/2012/04/thema_hypertext3.gif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/>
              <a:t>[cit. 2012-02-03] dostupné na: </a:t>
            </a:r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://www.arteyfotografia.com.ar/contenido/objetos/85/f6/6b/85f66b5271572c836602ce1ec8d274bd2724d836/mini_500_5802_1211610565956609.jpg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/>
              <a:t>[cit. 2012-02-03] dostupné </a:t>
            </a:r>
            <a:r>
              <a:rPr lang="cs-CZ" sz="1400" dirty="0" smtClean="0"/>
              <a:t>na: </a:t>
            </a:r>
            <a:r>
              <a:rPr lang="cs-CZ" sz="1400" dirty="0">
                <a:hlinkClick r:id="rId5"/>
              </a:rPr>
              <a:t>https://</a:t>
            </a:r>
            <a:r>
              <a:rPr lang="cs-CZ" sz="1400" dirty="0" smtClean="0">
                <a:hlinkClick r:id="rId5"/>
              </a:rPr>
              <a:t>www.cia.gov/library/center-for-the-study-of-intelligence/csi-publications/csi-studies/studies/vol49no3/html_files/Graphics/webmap_pg58.jpg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/>
              <a:t>[cit. 2012-02-03] dostupné na</a:t>
            </a:r>
            <a:r>
              <a:rPr lang="cs-CZ" sz="1400" dirty="0" smtClean="0"/>
              <a:t>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pavek.bloguje.cz/img/globus.jpg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/>
              <a:t>[cit. 2012-02-03] dostupné na</a:t>
            </a:r>
            <a:r>
              <a:rPr lang="cs-CZ" sz="1400" dirty="0" smtClean="0"/>
              <a:t>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authenticorganizations.com/wp-content/uploads/2009/11/200911231225.jpg</a:t>
            </a:r>
            <a:endParaRPr lang="cs-CZ" sz="1400" dirty="0" smtClean="0"/>
          </a:p>
          <a:p>
            <a:pPr marL="0" indent="0" algn="ctr">
              <a:buNone/>
            </a:pPr>
            <a:r>
              <a:rPr lang="cs-CZ" sz="1400" b="1" dirty="0">
                <a:solidFill>
                  <a:srgbClr val="FF0000"/>
                </a:solidFill>
              </a:rPr>
              <a:t>Použit výhradně obrazový materiál </a:t>
            </a:r>
            <a:r>
              <a:rPr lang="cs-CZ" sz="1400" b="1" dirty="0" err="1">
                <a:solidFill>
                  <a:srgbClr val="FF0000"/>
                </a:solidFill>
              </a:rPr>
              <a:t>Creative</a:t>
            </a:r>
            <a:r>
              <a:rPr lang="cs-CZ" sz="1400" b="1" dirty="0">
                <a:solidFill>
                  <a:srgbClr val="FF0000"/>
                </a:solidFill>
              </a:rPr>
              <a:t> </a:t>
            </a:r>
            <a:r>
              <a:rPr lang="cs-CZ" sz="1400" b="1" dirty="0" err="1">
                <a:solidFill>
                  <a:srgbClr val="FF0000"/>
                </a:solidFill>
              </a:rPr>
              <a:t>Commons</a:t>
            </a:r>
            <a:r>
              <a:rPr lang="cs-CZ" sz="1400" b="1" dirty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2135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45</TotalTime>
  <Words>227</Words>
  <Application>Microsoft Office PowerPoint</Application>
  <PresentationFormat>Předvádění na obrazovce (4:3)</PresentationFormat>
  <Paragraphs>53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Prezentace aplikace PowerPoint</vt:lpstr>
      <vt:lpstr>Základní služby INTERNETU WWW - web</vt:lpstr>
      <vt:lpstr>WWW - World Wide Web</vt:lpstr>
      <vt:lpstr>WWW - World Wide Web</vt:lpstr>
      <vt:lpstr>WEB – „celosvětová pavučina“</vt:lpstr>
      <vt:lpstr>WEB – „celosvětová pavučina“</vt:lpstr>
      <vt:lpstr>Browser – internetový prohlížeč</vt:lpstr>
      <vt:lpstr>Browser – internetový prohlížeč</vt:lpstr>
      <vt:lpstr>Browser – internetový prohlížeč</vt:lpstr>
      <vt:lpstr>Opakování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PN</cp:lastModifiedBy>
  <cp:revision>9</cp:revision>
  <dcterms:created xsi:type="dcterms:W3CDTF">2012-02-28T14:02:01Z</dcterms:created>
  <dcterms:modified xsi:type="dcterms:W3CDTF">2013-04-01T16:14:52Z</dcterms:modified>
</cp:coreProperties>
</file>