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"/>
  </p:notesMasterIdLst>
  <p:sldIdLst>
    <p:sldId id="263" r:id="rId3"/>
    <p:sldId id="257" r:id="rId4"/>
    <p:sldId id="259" r:id="rId5"/>
    <p:sldId id="260" r:id="rId6"/>
    <p:sldId id="261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8244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3510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7817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2292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1376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37136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5986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7286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1133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5206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4418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658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8062664" cy="326779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Název školy: Základní škola Brandýs nad Labem – Stará Boleslav, Školní 291</a:t>
            </a:r>
            <a:br>
              <a:rPr lang="cs-CZ" sz="3200" dirty="0" smtClean="0"/>
            </a:br>
            <a:r>
              <a:rPr lang="cs-CZ" sz="3200" dirty="0" smtClean="0"/>
              <a:t>Autor: Mgr. Olga Slováková</a:t>
            </a:r>
            <a:br>
              <a:rPr lang="cs-CZ" sz="3200" dirty="0" smtClean="0"/>
            </a:br>
            <a:r>
              <a:rPr lang="cs-CZ" sz="3200" dirty="0" smtClean="0"/>
              <a:t>Název materiálu: VY_32_INOVACE_00_VLAST</a:t>
            </a:r>
            <a:br>
              <a:rPr lang="cs-CZ" sz="3200" dirty="0" smtClean="0"/>
            </a:br>
            <a:r>
              <a:rPr lang="cs-CZ" sz="3200" dirty="0" smtClean="0"/>
              <a:t>Výchova </a:t>
            </a:r>
            <a:r>
              <a:rPr lang="cs-CZ" sz="3200" smtClean="0"/>
              <a:t>k občanství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7704856" cy="622920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Číslo projektu: CZ.1.07/1.4.00/21.0979</a:t>
            </a:r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085184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3259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Materiál pro žáky 6. ročníku praktické školy - </a:t>
            </a:r>
            <a:r>
              <a:rPr lang="cs-CZ" dirty="0" smtClean="0"/>
              <a:t>             s </a:t>
            </a:r>
            <a:r>
              <a:rPr lang="cs-CZ" dirty="0" smtClean="0"/>
              <a:t>odkazy k občanskému postoji, k rozvoji žákovského uvědomění si národní hrdosti.</a:t>
            </a:r>
          </a:p>
          <a:p>
            <a:pPr algn="just"/>
            <a:r>
              <a:rPr lang="cs-CZ" dirty="0" smtClean="0"/>
              <a:t>Po diskusi k důležitosti národního sebevědomí je vhodné žákům přehrát krátké úryvky </a:t>
            </a:r>
            <a:r>
              <a:rPr lang="cs-CZ" dirty="0" smtClean="0"/>
              <a:t>                    z </a:t>
            </a:r>
            <a:r>
              <a:rPr lang="cs-CZ" dirty="0" smtClean="0"/>
              <a:t>některé symfonické básně B. Smetany.</a:t>
            </a:r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Pojem VLAST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just"/>
            <a:r>
              <a:rPr lang="cs-CZ" b="1" dirty="0"/>
              <a:t>Vlast</a:t>
            </a:r>
            <a:r>
              <a:rPr lang="cs-CZ" dirty="0"/>
              <a:t> (starším označením </a:t>
            </a:r>
            <a:r>
              <a:rPr lang="cs-CZ" b="1" dirty="0"/>
              <a:t>otčina</a:t>
            </a:r>
            <a:r>
              <a:rPr lang="cs-CZ" dirty="0"/>
              <a:t>) je země narození, ke které cítíme sympatie a chováme ji </a:t>
            </a:r>
            <a:r>
              <a:rPr lang="cs-CZ" dirty="0" smtClean="0"/>
              <a:t>v </a:t>
            </a:r>
            <a:r>
              <a:rPr lang="cs-CZ" dirty="0"/>
              <a:t>úctě.</a:t>
            </a:r>
          </a:p>
          <a:p>
            <a:r>
              <a:rPr lang="cs-CZ" b="1" dirty="0"/>
              <a:t>Vlast je tam, kde je dobře.</a:t>
            </a:r>
            <a:r>
              <a:rPr lang="cs-CZ" dirty="0"/>
              <a:t> </a:t>
            </a:r>
          </a:p>
          <a:p>
            <a:r>
              <a:rPr lang="cs-CZ" i="1" dirty="0"/>
              <a:t>Marcus </a:t>
            </a:r>
            <a:r>
              <a:rPr lang="cs-CZ" i="1" dirty="0" err="1"/>
              <a:t>Tullius</a:t>
            </a:r>
            <a:r>
              <a:rPr lang="cs-CZ" i="1" dirty="0"/>
              <a:t> Cicero</a:t>
            </a:r>
            <a:r>
              <a:rPr lang="cs-CZ" dirty="0"/>
              <a:t> </a:t>
            </a:r>
          </a:p>
          <a:p>
            <a:r>
              <a:rPr lang="cs-CZ" b="1" dirty="0"/>
              <a:t>Potud národ svůj, pokud šetří svých památek</a:t>
            </a:r>
            <a:r>
              <a:rPr lang="cs-CZ" dirty="0"/>
              <a:t>. </a:t>
            </a:r>
          </a:p>
          <a:p>
            <a:r>
              <a:rPr lang="cs-CZ" i="1" dirty="0"/>
              <a:t>Karel Jaromír Erben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025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Hudební dílo „MÁ VLAST“</a:t>
            </a:r>
            <a:br>
              <a:rPr lang="cs-CZ" dirty="0" smtClean="0"/>
            </a:br>
            <a:r>
              <a:rPr lang="cs-CZ" dirty="0" smtClean="0"/>
              <a:t>Bedřich Smetana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dirty="0"/>
              <a:t>Jednotlivé části </a:t>
            </a:r>
            <a:r>
              <a:rPr lang="cs-CZ" dirty="0"/>
              <a:t>Mé vlasti jsou :</a:t>
            </a:r>
            <a:endParaRPr lang="cs-CZ" dirty="0" smtClean="0"/>
          </a:p>
          <a:p>
            <a:r>
              <a:rPr lang="cs-CZ" dirty="0" smtClean="0"/>
              <a:t>Vyšehrad – </a:t>
            </a:r>
            <a:r>
              <a:rPr lang="cs-CZ" i="1" dirty="0" smtClean="0"/>
              <a:t>historické místo</a:t>
            </a:r>
            <a:r>
              <a:rPr lang="cs-CZ" dirty="0" smtClean="0"/>
              <a:t>, </a:t>
            </a:r>
          </a:p>
          <a:p>
            <a:r>
              <a:rPr lang="cs-CZ" dirty="0" smtClean="0"/>
              <a:t>Vltava – </a:t>
            </a:r>
            <a:r>
              <a:rPr lang="cs-CZ" i="1" dirty="0" smtClean="0"/>
              <a:t>česká řeka</a:t>
            </a:r>
            <a:r>
              <a:rPr lang="cs-CZ" dirty="0" smtClean="0"/>
              <a:t>, </a:t>
            </a:r>
          </a:p>
          <a:p>
            <a:r>
              <a:rPr lang="cs-CZ" dirty="0" smtClean="0"/>
              <a:t>Šárka – </a:t>
            </a:r>
            <a:r>
              <a:rPr lang="cs-CZ" i="1" dirty="0" smtClean="0"/>
              <a:t>bojovná dívka</a:t>
            </a:r>
            <a:r>
              <a:rPr lang="cs-CZ" dirty="0" smtClean="0"/>
              <a:t>, </a:t>
            </a:r>
          </a:p>
          <a:p>
            <a:r>
              <a:rPr lang="cs-CZ" dirty="0" smtClean="0"/>
              <a:t>Z českých luhů a hájů, </a:t>
            </a:r>
          </a:p>
          <a:p>
            <a:r>
              <a:rPr lang="cs-CZ" dirty="0" smtClean="0"/>
              <a:t>Tábor – </a:t>
            </a:r>
            <a:r>
              <a:rPr lang="cs-CZ" i="1" dirty="0" smtClean="0"/>
              <a:t>husitské město </a:t>
            </a:r>
            <a:r>
              <a:rPr lang="cs-CZ" dirty="0" smtClean="0"/>
              <a:t>a </a:t>
            </a:r>
          </a:p>
          <a:p>
            <a:r>
              <a:rPr lang="cs-CZ" dirty="0" smtClean="0"/>
              <a:t>Blaník – </a:t>
            </a:r>
            <a:r>
              <a:rPr lang="cs-CZ" i="1" dirty="0" smtClean="0"/>
              <a:t>místo odpočinku bájných rytířů</a:t>
            </a:r>
            <a:r>
              <a:rPr lang="cs-CZ" dirty="0" smtClean="0"/>
              <a:t>.    </a:t>
            </a:r>
            <a:endParaRPr lang="cs-CZ" dirty="0"/>
          </a:p>
        </p:txBody>
      </p:sp>
      <p:pic>
        <p:nvPicPr>
          <p:cNvPr id="2053" name="Picture 5" descr="C:\Users\slovol\AppData\Local\Microsoft\Windows\Temporary Internet Files\Content.IE5\0DCNW4UI\MP9004278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2788" y="2924944"/>
            <a:ext cx="3095456" cy="206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83084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6944" cy="128215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900" dirty="0" smtClean="0"/>
              <a:t>Co vyjadřuje obsah symfonických básní ?</a:t>
            </a:r>
            <a:endParaRPr lang="cs-CZ" sz="39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Cyklus je vrcholným dílem skladatele Smetany, inspirovaný českou </a:t>
            </a:r>
            <a:r>
              <a:rPr lang="cs-CZ" dirty="0"/>
              <a:t>historií, </a:t>
            </a:r>
            <a:r>
              <a:rPr lang="cs-CZ" dirty="0" smtClean="0"/>
              <a:t>legendami a</a:t>
            </a:r>
            <a:r>
              <a:rPr lang="cs-CZ" dirty="0"/>
              <a:t> </a:t>
            </a:r>
            <a:r>
              <a:rPr lang="cs-CZ" dirty="0" smtClean="0"/>
              <a:t>nádhernou krajinou</a:t>
            </a:r>
            <a:r>
              <a:rPr lang="cs-CZ" dirty="0"/>
              <a:t>. 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slovol\AppData\Local\Microsoft\Windows\Temporary Internet Files\Content.IE5\R3LRHZ6N\MP9001490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40968"/>
            <a:ext cx="3657600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lovol\AppData\Local\Microsoft\Windows\Temporary Internet Files\Content.IE5\0DCNW4UI\MP90018267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122426"/>
            <a:ext cx="3657600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6174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www.office.microsoft.com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159</TotalTime>
  <Words>173</Words>
  <Application>Microsoft Office PowerPoint</Application>
  <PresentationFormat>Předvádění na obrazovce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Motiv sady Office</vt:lpstr>
      <vt:lpstr>Název školy: Základní škola Brandýs nad Labem – Stará Boleslav, Školní 291 Autor: Mgr. Olga Slováková Název materiálu: VY_32_INOVACE_00_VLAST Výchova k občanství</vt:lpstr>
      <vt:lpstr>ANOTACE</vt:lpstr>
      <vt:lpstr>Pojem VLAST</vt:lpstr>
      <vt:lpstr>Hudební dílo „MÁ VLAST“ Bedřich Smetana</vt:lpstr>
      <vt:lpstr>Co vyjadřuje obsah symfonických básní ?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27</cp:revision>
  <dcterms:created xsi:type="dcterms:W3CDTF">2011-06-20T10:40:08Z</dcterms:created>
  <dcterms:modified xsi:type="dcterms:W3CDTF">2013-04-02T12:04:07Z</dcterms:modified>
</cp:coreProperties>
</file>