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63" r:id="rId3"/>
    <p:sldId id="257" r:id="rId4"/>
    <p:sldId id="264" r:id="rId5"/>
    <p:sldId id="268" r:id="rId6"/>
    <p:sldId id="265" r:id="rId7"/>
    <p:sldId id="269" r:id="rId8"/>
    <p:sldId id="273" r:id="rId9"/>
    <p:sldId id="266" r:id="rId10"/>
    <p:sldId id="270" r:id="rId11"/>
    <p:sldId id="267" r:id="rId12"/>
    <p:sldId id="271" r:id="rId13"/>
    <p:sldId id="272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678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VY_32_SPOLEČENSKÉ_CHOVÁNÍ</a:t>
            </a:r>
            <a:br>
              <a:rPr lang="cs-CZ" sz="3200" dirty="0" smtClean="0"/>
            </a:br>
            <a:r>
              <a:rPr lang="cs-CZ" sz="3200" dirty="0" smtClean="0"/>
              <a:t>Výchova 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– základy společenského chování, vzájemné vztahy  v kolektivu.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Společenské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b="1" dirty="0"/>
              <a:t>Společenské pravidlo</a:t>
            </a:r>
            <a:r>
              <a:rPr lang="cs-CZ" dirty="0"/>
              <a:t> </a:t>
            </a:r>
            <a:r>
              <a:rPr lang="cs-CZ" dirty="0" smtClean="0"/>
              <a:t>= </a:t>
            </a:r>
            <a:r>
              <a:rPr lang="cs-CZ" dirty="0"/>
              <a:t>ustálený způsob </a:t>
            </a:r>
            <a:r>
              <a:rPr lang="cs-CZ" dirty="0" smtClean="0"/>
              <a:t>jednání (etiketa)</a:t>
            </a:r>
          </a:p>
          <a:p>
            <a:r>
              <a:rPr lang="cs-CZ" b="1" dirty="0" smtClean="0"/>
              <a:t>Etiketa</a:t>
            </a:r>
            <a:r>
              <a:rPr lang="cs-CZ" dirty="0" smtClean="0"/>
              <a:t> = z francouzštiny, ve 14. století na </a:t>
            </a:r>
            <a:r>
              <a:rPr lang="cs-CZ" dirty="0"/>
              <a:t>zámcích a dvorech </a:t>
            </a:r>
            <a:r>
              <a:rPr lang="cs-CZ" dirty="0" smtClean="0"/>
              <a:t>byla daná </a:t>
            </a:r>
            <a:r>
              <a:rPr lang="cs-CZ" dirty="0"/>
              <a:t>pravidla </a:t>
            </a:r>
            <a:r>
              <a:rPr lang="cs-CZ" sz="2800" dirty="0" smtClean="0"/>
              <a:t>(pravidelně vyvěšovali nějaké závazné nařízení)               </a:t>
            </a:r>
          </a:p>
          <a:p>
            <a:r>
              <a:rPr lang="cs-CZ" dirty="0"/>
              <a:t>Jedná se tedy o zvyklosti, společenská pravidla a pravidla jednání, která jsou rozšířená mezi vrstvami obyvatelstva. </a:t>
            </a:r>
          </a:p>
        </p:txBody>
      </p:sp>
    </p:spTree>
    <p:extLst>
      <p:ext uri="{BB962C8B-B14F-4D97-AF65-F5344CB8AC3E}">
        <p14:creationId xmlns:p14="http://schemas.microsoft.com/office/powerpoint/2010/main" val="261052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Společenské chování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4581127"/>
            <a:ext cx="3383348" cy="144968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RZ3XLFXY\MP900430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564904"/>
            <a:ext cx="3996444" cy="399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FBCUQCCD\MP900427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42516"/>
            <a:ext cx="3617640" cy="3617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23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Naše chování prozradí, jak známe společenská 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/>
              <a:t>Pozdrav</a:t>
            </a:r>
          </a:p>
          <a:p>
            <a:pPr lvl="0"/>
            <a:r>
              <a:rPr lang="cs-CZ" dirty="0"/>
              <a:t>při příchodu starší přenechává iniciativu mladšímu</a:t>
            </a:r>
          </a:p>
          <a:p>
            <a:r>
              <a:rPr lang="cs-CZ" dirty="0"/>
              <a:t>pozdravit je zdvořilost, ale </a:t>
            </a:r>
            <a:r>
              <a:rPr lang="cs-CZ" dirty="0" smtClean="0"/>
              <a:t>odpovědět </a:t>
            </a:r>
            <a:r>
              <a:rPr lang="cs-CZ" dirty="0"/>
              <a:t>na pozdrav je </a:t>
            </a:r>
            <a:r>
              <a:rPr lang="cs-CZ" dirty="0" smtClean="0"/>
              <a:t>povinnost</a:t>
            </a:r>
          </a:p>
          <a:p>
            <a:r>
              <a:rPr lang="cs-CZ" i="1" dirty="0"/>
              <a:t>Pokud vás někdo špatně nebo neoprávněně </a:t>
            </a:r>
            <a:r>
              <a:rPr lang="cs-CZ" i="1" dirty="0" smtClean="0"/>
              <a:t>oslovuje</a:t>
            </a:r>
            <a:r>
              <a:rPr lang="cs-CZ" i="1" dirty="0"/>
              <a:t>, neopravujte ho!</a:t>
            </a:r>
          </a:p>
        </p:txBody>
      </p:sp>
    </p:spTree>
    <p:extLst>
      <p:ext uri="{BB962C8B-B14F-4D97-AF65-F5344CB8AC3E}">
        <p14:creationId xmlns:p14="http://schemas.microsoft.com/office/powerpoint/2010/main" val="319995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slovol\AppData\Local\Microsoft\Windows\Temporary Internet Files\Content.IE5\71V39X67\MP9004089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656"/>
            <a:ext cx="5105672" cy="510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ovol\AppData\Local\Microsoft\Windows\Temporary Internet Files\Content.IE5\RZ3XLFXY\MP9003167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3657600" cy="243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lovol\AppData\Local\Microsoft\Windows\Temporary Internet Files\Content.IE5\FBCUQCCD\MP9002849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239572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45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07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Oslovení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Pravidla:</a:t>
            </a:r>
            <a:endParaRPr lang="cs-CZ" b="1" dirty="0"/>
          </a:p>
          <a:p>
            <a:r>
              <a:rPr lang="cs-CZ" dirty="0"/>
              <a:t>Oslovujte pouze v 5. pádě! </a:t>
            </a:r>
          </a:p>
          <a:p>
            <a:r>
              <a:rPr lang="cs-CZ" dirty="0" smtClean="0"/>
              <a:t>Pane Nováku, mohl byste…</a:t>
            </a:r>
          </a:p>
          <a:p>
            <a:r>
              <a:rPr lang="cs-CZ" dirty="0" smtClean="0"/>
              <a:t>Pane doktore, pojďte …</a:t>
            </a:r>
          </a:p>
          <a:p>
            <a:endParaRPr lang="cs-CZ" dirty="0"/>
          </a:p>
          <a:p>
            <a:r>
              <a:rPr lang="cs-CZ" dirty="0" smtClean="0"/>
              <a:t>Pane Novák, …</a:t>
            </a:r>
            <a:endParaRPr lang="cs-CZ" dirty="0"/>
          </a:p>
        </p:txBody>
      </p:sp>
      <p:pic>
        <p:nvPicPr>
          <p:cNvPr id="7170" name="Picture 2" descr="C:\Users\slovol\AppData\Local\Microsoft\Windows\Temporary Internet Files\Content.IE5\RZ3XLFXY\MC900442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66900"/>
            <a:ext cx="188595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11560" y="4437112"/>
            <a:ext cx="264259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755576" y="4581128"/>
            <a:ext cx="249857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2" name="Picture 4" descr="C:\Users\slovol\AppData\Local\Microsoft\Windows\Temporary Internet Files\Content.IE5\M0DPBIVD\MC90043754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099544" cy="1931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515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Naše chování prozradí, jak známe společenská pravidla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/>
              <a:t>Telefonní hovory</a:t>
            </a:r>
          </a:p>
          <a:p>
            <a:pPr lvl="0"/>
            <a:r>
              <a:rPr lang="cs-CZ" dirty="0"/>
              <a:t>musíme zvolit vhodnou dobu, není vhodné volat brzy ráno, v době oběda nebo pozdě večer</a:t>
            </a:r>
          </a:p>
          <a:p>
            <a:pPr lvl="0"/>
            <a:r>
              <a:rPr lang="cs-CZ" dirty="0"/>
              <a:t>vypínáme telefon tam, kde je to nezbytné (při schůzkách, v nemocnicích, v divadle, apod.)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34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Telefonování</a:t>
            </a:r>
            <a:endParaRPr lang="cs-CZ" dirty="0"/>
          </a:p>
        </p:txBody>
      </p:sp>
      <p:pic>
        <p:nvPicPr>
          <p:cNvPr id="4099" name="Picture 3" descr="C:\Users\slovol\AppData\Local\Microsoft\Windows\Temporary Internet Files\Content.IE5\FBCUQCCD\MP900448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507" y="3408455"/>
            <a:ext cx="4029274" cy="322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lovol\AppData\Local\Microsoft\Windows\Temporary Internet Files\Content.IE5\RZ3XLFXY\MP9003862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560" y="112968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lovol\AppData\Local\Microsoft\Windows\Temporary Internet Files\Content.IE5\M0DPBIVD\MP9003863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76913">
            <a:off x="891023" y="3327759"/>
            <a:ext cx="2042318" cy="309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slovol\AppData\Local\Microsoft\Windows\Temporary Internet Files\Content.IE5\FBCUQCCD\MP9003089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519" y="1147968"/>
            <a:ext cx="2903262" cy="192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65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Naše chování prozradí, jak známe společenská pravidla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/>
              <a:t> Návštěvy kulturních podniků</a:t>
            </a:r>
          </a:p>
          <a:p>
            <a:pPr lvl="0"/>
            <a:r>
              <a:rPr lang="cs-CZ" dirty="0"/>
              <a:t>přicházet včas</a:t>
            </a:r>
          </a:p>
          <a:p>
            <a:pPr lvl="0"/>
            <a:r>
              <a:rPr lang="cs-CZ" dirty="0"/>
              <a:t>pokud sedící musejí vstát, je vhodné jim poděkovat</a:t>
            </a:r>
          </a:p>
          <a:p>
            <a:pPr lvl="0"/>
            <a:r>
              <a:rPr lang="cs-CZ" dirty="0"/>
              <a:t>žena sedí napravo od muže, pokud by pro ni nebylo výhodnější sedět nalevo</a:t>
            </a:r>
          </a:p>
          <a:p>
            <a:pPr lvl="0"/>
            <a:r>
              <a:rPr lang="cs-CZ" dirty="0"/>
              <a:t>nerušit mluvením, šustěním, vypnout mobil</a:t>
            </a:r>
          </a:p>
        </p:txBody>
      </p:sp>
    </p:spTree>
    <p:extLst>
      <p:ext uri="{BB962C8B-B14F-4D97-AF65-F5344CB8AC3E}">
        <p14:creationId xmlns:p14="http://schemas.microsoft.com/office/powerpoint/2010/main" val="254283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restauraci</a:t>
            </a:r>
            <a:endParaRPr lang="cs-CZ" dirty="0"/>
          </a:p>
        </p:txBody>
      </p:sp>
      <p:pic>
        <p:nvPicPr>
          <p:cNvPr id="5122" name="Picture 2" descr="C:\Users\slovol\AppData\Local\Microsoft\Windows\Temporary Internet Files\Content.IE5\M0DPBIVD\MP9004020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lovol\AppData\Local\Microsoft\Windows\Temporary Internet Files\Content.IE5\RZ3XLFXY\MP9004015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17982"/>
            <a:ext cx="3662797" cy="244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lovol\AppData\Local\Microsoft\Windows\Temporary Internet Files\Content.IE5\M0DPBIVD\MP9004026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66877">
            <a:off x="4969713" y="3869007"/>
            <a:ext cx="3024336" cy="2438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lovol\AppData\Local\Microsoft\Windows\Temporary Internet Files\Content.IE5\FBCUQCCD\MP9003999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268759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60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chování - pozdravy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Jak pozdravíš ráno doma?</a:t>
            </a:r>
          </a:p>
          <a:p>
            <a:r>
              <a:rPr lang="cs-CZ" dirty="0" smtClean="0"/>
              <a:t>Jak pozdravíš po příchodu do školy ?</a:t>
            </a:r>
          </a:p>
          <a:p>
            <a:r>
              <a:rPr lang="cs-CZ" dirty="0" smtClean="0"/>
              <a:t>Jak pozdravíš v divadle?</a:t>
            </a:r>
          </a:p>
          <a:p>
            <a:r>
              <a:rPr lang="cs-CZ" dirty="0" smtClean="0"/>
              <a:t>Jak pozdravíš při odchodu ze školy?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Na shledanou!</a:t>
            </a:r>
          </a:p>
          <a:p>
            <a:r>
              <a:rPr lang="cs-CZ" sz="4000" dirty="0" smtClean="0"/>
              <a:t>Dobrý den!</a:t>
            </a:r>
          </a:p>
          <a:p>
            <a:r>
              <a:rPr lang="cs-CZ" sz="4000" dirty="0" smtClean="0"/>
              <a:t>Ahoj, dobré ráno!</a:t>
            </a:r>
          </a:p>
          <a:p>
            <a:r>
              <a:rPr lang="cs-CZ" sz="4000" dirty="0" smtClean="0"/>
              <a:t>Dobrý večer!</a:t>
            </a:r>
            <a:endParaRPr lang="cs-CZ" sz="4000" dirty="0"/>
          </a:p>
        </p:txBody>
      </p:sp>
      <p:pic>
        <p:nvPicPr>
          <p:cNvPr id="6146" name="Picture 2" descr="C:\Users\slovol\AppData\Local\Microsoft\Windows\Temporary Internet Files\Content.IE5\RZ3XLFXY\MP900387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816" y="4869160"/>
            <a:ext cx="1232536" cy="172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388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245</TotalTime>
  <Words>272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Motiv sady Office</vt:lpstr>
      <vt:lpstr>Název školy: Základní škola Brandýs nad Labem – Stará Boleslav, Školní 291 Autor: Mgr. Olga Slováková Název materiálu: VY_32_SPOLEČENSKÉ_CHOVÁNÍ Výchova k občanství</vt:lpstr>
      <vt:lpstr>ANOTACE</vt:lpstr>
      <vt:lpstr>Společenské chování</vt:lpstr>
      <vt:lpstr>Společenské chování</vt:lpstr>
      <vt:lpstr>Naše chování prozradí, jak známe společenská pravidla</vt:lpstr>
      <vt:lpstr>Prezentace aplikace PowerPoint</vt:lpstr>
      <vt:lpstr>Oslovení </vt:lpstr>
      <vt:lpstr>Naše chování prozradí, jak známe společenská pravidla</vt:lpstr>
      <vt:lpstr>Telefonování</vt:lpstr>
      <vt:lpstr>Naše chování prozradí, jak známe společenská pravidla</vt:lpstr>
      <vt:lpstr>V restauraci</vt:lpstr>
      <vt:lpstr>Příklady chování - pozdravy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40</cp:revision>
  <dcterms:created xsi:type="dcterms:W3CDTF">2011-06-20T10:40:08Z</dcterms:created>
  <dcterms:modified xsi:type="dcterms:W3CDTF">2012-11-13T13:57:11Z</dcterms:modified>
</cp:coreProperties>
</file>