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63" r:id="rId3"/>
    <p:sldId id="257" r:id="rId4"/>
    <p:sldId id="264" r:id="rId5"/>
    <p:sldId id="265" r:id="rId6"/>
    <p:sldId id="266" r:id="rId7"/>
    <p:sldId id="267" r:id="rId8"/>
    <p:sldId id="268" r:id="rId9"/>
    <p:sldId id="269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14" y="-7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25633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82444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35107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78176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22921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13766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37136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5986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7286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11334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52069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4418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6588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332657"/>
            <a:ext cx="8062664" cy="3267794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Název školy: Základní škola Brandýs nad Labem – Stará Boleslav, Školní 291</a:t>
            </a:r>
            <a:br>
              <a:rPr lang="cs-CZ" sz="3200" dirty="0" smtClean="0"/>
            </a:br>
            <a:r>
              <a:rPr lang="cs-CZ" sz="3200" dirty="0" smtClean="0"/>
              <a:t>Autor: Mgr. Olga Slováková</a:t>
            </a:r>
            <a:br>
              <a:rPr lang="cs-CZ" sz="3200" dirty="0" smtClean="0"/>
            </a:br>
            <a:r>
              <a:rPr lang="cs-CZ" sz="3200" dirty="0" smtClean="0"/>
              <a:t>Název materiálu: VY_32_INOVACE_12 MANŽELSTVÍ</a:t>
            </a:r>
            <a:br>
              <a:rPr lang="cs-CZ" sz="3200" dirty="0" smtClean="0"/>
            </a:br>
            <a:r>
              <a:rPr lang="cs-CZ" sz="3200" dirty="0" smtClean="0"/>
              <a:t>Výchova k občanství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3886200"/>
            <a:ext cx="7704856" cy="622920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Číslo projektu: CZ.1.07/1.4.00/21.0979</a:t>
            </a:r>
          </a:p>
          <a:p>
            <a:pPr algn="just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085184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3259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 smtClean="0"/>
              <a:t>Materiál pro žáky 7. ročníku praktické školy </a:t>
            </a:r>
            <a:r>
              <a:rPr lang="cs-CZ" dirty="0" smtClean="0"/>
              <a:t>–  </a:t>
            </a:r>
            <a:r>
              <a:rPr lang="cs-CZ" dirty="0" smtClean="0"/>
              <a:t>o přípravě na vstup do manželství.</a:t>
            </a:r>
          </a:p>
          <a:p>
            <a:pPr marL="0" indent="0" algn="just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b="1" dirty="0"/>
              <a:t>Manželství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5400" dirty="0"/>
              <a:t>je způsob rodinného života</a:t>
            </a:r>
            <a:r>
              <a:rPr lang="cs-CZ" sz="5400" dirty="0" smtClean="0"/>
              <a:t>,</a:t>
            </a:r>
          </a:p>
          <a:p>
            <a:endParaRPr lang="cs-CZ" sz="5400" dirty="0"/>
          </a:p>
          <a:p>
            <a:r>
              <a:rPr lang="cs-CZ" sz="5400" dirty="0" smtClean="0"/>
              <a:t> </a:t>
            </a:r>
            <a:r>
              <a:rPr lang="cs-CZ" sz="5400" dirty="0"/>
              <a:t>které se řídí obecně závaznými pravidly</a:t>
            </a:r>
          </a:p>
        </p:txBody>
      </p:sp>
      <p:pic>
        <p:nvPicPr>
          <p:cNvPr id="1026" name="Picture 2" descr="C:\Users\slovol\AppData\Local\Microsoft\Windows\Temporary Internet Files\Content.IE5\71V39X67\MP90022762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95876" y="2492896"/>
            <a:ext cx="2145432" cy="1415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lovol\AppData\Local\Microsoft\Windows\Temporary Internet Files\Content.IE5\M0DPBIVD\MP90022763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41378" y="4725144"/>
            <a:ext cx="2454428" cy="1615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lovol\AppData\Local\Microsoft\Windows\Temporary Internet Files\Content.IE5\FBCUQCCD\MC90043846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44513"/>
            <a:ext cx="2336304" cy="1250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53829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dirty="0"/>
              <a:t>Před uzavřením manželství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svatbě </a:t>
            </a:r>
            <a:r>
              <a:rPr lang="cs-CZ" dirty="0"/>
              <a:t>předcházejí </a:t>
            </a:r>
            <a:r>
              <a:rPr lang="cs-CZ" b="1" dirty="0"/>
              <a:t>zásnuby</a:t>
            </a:r>
            <a:r>
              <a:rPr lang="cs-CZ" dirty="0"/>
              <a:t>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dva </a:t>
            </a:r>
            <a:r>
              <a:rPr lang="cs-CZ" dirty="0"/>
              <a:t>lidé jsou rádi spolu, dohodnou se, že se chtějí vzít a žít spolu – slíbí si věrnost, zasnoubí se, požádají rodiče o svolení ke svatbě, dohodnou si termín svatby</a:t>
            </a:r>
          </a:p>
          <a:p>
            <a:endParaRPr lang="cs-CZ" dirty="0"/>
          </a:p>
        </p:txBody>
      </p:sp>
      <p:pic>
        <p:nvPicPr>
          <p:cNvPr id="2050" name="Picture 2" descr="C:\Users\slovol\AppData\Local\Microsoft\Windows\Temporary Internet Files\Content.IE5\71V39X67\MP90044842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980728"/>
            <a:ext cx="2452653" cy="1641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lovol\AppData\Local\Microsoft\Windows\Temporary Internet Files\Content.IE5\RZ3XLFXY\MP90043874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365104"/>
            <a:ext cx="2680425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14826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dirty="0"/>
              <a:t>Přípravy na svatbu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u="sng" dirty="0" smtClean="0"/>
              <a:t>radnice</a:t>
            </a:r>
            <a:r>
              <a:rPr lang="cs-CZ" dirty="0" smtClean="0"/>
              <a:t> </a:t>
            </a:r>
            <a:r>
              <a:rPr lang="cs-CZ" dirty="0"/>
              <a:t>(ve městě nevěsty) – stanovení termínu svatby </a:t>
            </a:r>
            <a:endParaRPr lang="cs-CZ" dirty="0" smtClean="0"/>
          </a:p>
          <a:p>
            <a:r>
              <a:rPr lang="cs-CZ" u="sng" dirty="0"/>
              <a:t>matrika</a:t>
            </a:r>
            <a:r>
              <a:rPr lang="cs-CZ" dirty="0"/>
              <a:t> – rodné listy, dotazník k uzavření </a:t>
            </a:r>
            <a:r>
              <a:rPr lang="cs-CZ" dirty="0" smtClean="0"/>
              <a:t>sňatku</a:t>
            </a:r>
          </a:p>
          <a:p>
            <a:r>
              <a:rPr lang="cs-CZ" dirty="0" smtClean="0"/>
              <a:t>eviduje </a:t>
            </a:r>
            <a:r>
              <a:rPr lang="cs-CZ" dirty="0"/>
              <a:t>v daném místě </a:t>
            </a:r>
            <a:r>
              <a:rPr lang="cs-CZ" dirty="0" smtClean="0"/>
              <a:t>sňatky</a:t>
            </a:r>
            <a:r>
              <a:rPr lang="cs-CZ" dirty="0"/>
              <a:t>, narození dítěte, úmrtí člověka, rozvod manželství, změny jména nebo příjmení, změny bydliště)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3074" name="Picture 2" descr="C:\Users\slovol\AppData\Local\Microsoft\Windows\Temporary Internet Files\Content.IE5\FBCUQCCD\MP90038490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80628"/>
            <a:ext cx="1388324" cy="15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lovol\AppData\Local\Microsoft\Windows\Temporary Internet Files\Content.IE5\71V39X67\MP90043925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80628"/>
            <a:ext cx="1400200" cy="14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00283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Přípravy v rodině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Co je nutné zajistit?</a:t>
            </a:r>
          </a:p>
          <a:p>
            <a:r>
              <a:rPr lang="cs-CZ" dirty="0" smtClean="0"/>
              <a:t> </a:t>
            </a:r>
            <a:r>
              <a:rPr lang="cs-CZ" dirty="0"/>
              <a:t>požádat dva dobré kamarády, příbuzné jako </a:t>
            </a:r>
            <a:r>
              <a:rPr lang="cs-CZ" dirty="0" smtClean="0"/>
              <a:t>svědky</a:t>
            </a:r>
            <a:r>
              <a:rPr lang="cs-CZ" dirty="0"/>
              <a:t> </a:t>
            </a:r>
          </a:p>
          <a:p>
            <a:r>
              <a:rPr lang="cs-CZ" dirty="0" smtClean="0"/>
              <a:t> </a:t>
            </a:r>
            <a:r>
              <a:rPr lang="cs-CZ" dirty="0"/>
              <a:t>zajistit nevěstě i ženichovi slavnostní </a:t>
            </a:r>
            <a:r>
              <a:rPr lang="cs-CZ" dirty="0" smtClean="0"/>
              <a:t>šaty</a:t>
            </a:r>
            <a:r>
              <a:rPr lang="cs-CZ" dirty="0"/>
              <a:t> </a:t>
            </a:r>
          </a:p>
          <a:p>
            <a:r>
              <a:rPr lang="cs-CZ" dirty="0" smtClean="0"/>
              <a:t> </a:t>
            </a:r>
            <a:r>
              <a:rPr lang="cs-CZ" dirty="0"/>
              <a:t>vybrat snubní </a:t>
            </a:r>
            <a:r>
              <a:rPr lang="cs-CZ" dirty="0" smtClean="0"/>
              <a:t>prsteny</a:t>
            </a:r>
            <a:endParaRPr lang="cs-CZ" dirty="0"/>
          </a:p>
          <a:p>
            <a:r>
              <a:rPr lang="cs-CZ" dirty="0" smtClean="0"/>
              <a:t> </a:t>
            </a:r>
            <a:r>
              <a:rPr lang="cs-CZ" dirty="0"/>
              <a:t>navrhnout a rozeslat svatební oznámení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4098" name="Picture 2" descr="C:\Users\slovol\AppData\Local\Microsoft\Windows\Temporary Internet Files\Content.IE5\M0DPBIVD\MP90043113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933056"/>
            <a:ext cx="1866750" cy="2545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76599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Snoubenci se domluví s rodiči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navrhnou </a:t>
            </a:r>
            <a:r>
              <a:rPr lang="cs-CZ" sz="4000" dirty="0"/>
              <a:t>a </a:t>
            </a:r>
            <a:r>
              <a:rPr lang="cs-CZ" sz="4000" dirty="0" smtClean="0"/>
              <a:t>rozešlou </a:t>
            </a:r>
            <a:r>
              <a:rPr lang="cs-CZ" sz="4000" dirty="0"/>
              <a:t>svatební </a:t>
            </a:r>
            <a:r>
              <a:rPr lang="cs-CZ" sz="4000" dirty="0" smtClean="0"/>
              <a:t>oznámení</a:t>
            </a:r>
          </a:p>
          <a:p>
            <a:endParaRPr lang="cs-CZ" sz="4000" dirty="0"/>
          </a:p>
          <a:p>
            <a:endParaRPr lang="cs-CZ" sz="4000" dirty="0"/>
          </a:p>
          <a:p>
            <a:pPr marL="0" indent="0">
              <a:buNone/>
            </a:pPr>
            <a:endParaRPr lang="cs-CZ" sz="4000" dirty="0"/>
          </a:p>
          <a:p>
            <a:r>
              <a:rPr lang="cs-CZ" sz="4000" dirty="0" smtClean="0"/>
              <a:t> dohodnou </a:t>
            </a:r>
            <a:r>
              <a:rPr lang="cs-CZ" sz="4000" dirty="0"/>
              <a:t>se na velikosti svatby </a:t>
            </a:r>
          </a:p>
        </p:txBody>
      </p:sp>
      <p:pic>
        <p:nvPicPr>
          <p:cNvPr id="5122" name="Picture 2" descr="C:\Users\slovol\AppData\Local\Microsoft\Windows\Temporary Internet Files\Content.IE5\M0DPBIVD\MP90040237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181011"/>
            <a:ext cx="4477504" cy="298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slovol\AppData\Local\Microsoft\Windows\Temporary Internet Files\Content.IE5\FBCUQCCD\MP90040016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3068960"/>
            <a:ext cx="2287116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7010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Před vlastním obřadem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pozvaným hostům a sousedům v obou rodinách napéct a rozvézt svatební </a:t>
            </a:r>
            <a:r>
              <a:rPr lang="cs-CZ" dirty="0" smtClean="0"/>
              <a:t>koláčky</a:t>
            </a:r>
            <a:r>
              <a:rPr lang="cs-CZ" dirty="0"/>
              <a:t> </a:t>
            </a:r>
          </a:p>
          <a:p>
            <a:r>
              <a:rPr lang="cs-CZ" dirty="0" smtClean="0"/>
              <a:t> </a:t>
            </a:r>
            <a:r>
              <a:rPr lang="cs-CZ" dirty="0"/>
              <a:t>zajistit nevěstě, maminkám obou snoubenců a svědkyním </a:t>
            </a:r>
            <a:r>
              <a:rPr lang="cs-CZ" dirty="0" smtClean="0"/>
              <a:t>kytice</a:t>
            </a:r>
            <a:r>
              <a:rPr lang="cs-CZ" dirty="0"/>
              <a:t> </a:t>
            </a:r>
          </a:p>
          <a:p>
            <a:r>
              <a:rPr lang="cs-CZ" dirty="0" smtClean="0"/>
              <a:t> </a:t>
            </a:r>
            <a:r>
              <a:rPr lang="cs-CZ" dirty="0"/>
              <a:t>zajistit fotografa</a:t>
            </a:r>
          </a:p>
          <a:p>
            <a:endParaRPr lang="cs-CZ" dirty="0"/>
          </a:p>
        </p:txBody>
      </p:sp>
      <p:pic>
        <p:nvPicPr>
          <p:cNvPr id="6147" name="Picture 3" descr="C:\Users\slovol\AppData\Local\Microsoft\Windows\Temporary Internet Files\Content.IE5\71V39X67\MC9003186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99509"/>
            <a:ext cx="1829714" cy="174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slovol\AppData\Local\Microsoft\Windows\Temporary Internet Files\Content.IE5\71V39X67\MM900040906[1]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17100"/>
            <a:ext cx="4032448" cy="3764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slovol\AppData\Local\Microsoft\Windows\Temporary Internet Files\Content.IE5\FBCUQCCD\MP90044251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80911" y="3225588"/>
            <a:ext cx="4495061" cy="2996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66960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www.office.microsoft.com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278</TotalTime>
  <Words>152</Words>
  <Application>Microsoft Office PowerPoint</Application>
  <PresentationFormat>Předvádění na obrazovce (4:3)</PresentationFormat>
  <Paragraphs>34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Motiv sady Office</vt:lpstr>
      <vt:lpstr>Název školy: Základní škola Brandýs nad Labem – Stará Boleslav, Školní 291 Autor: Mgr. Olga Slováková Název materiálu: VY_32_INOVACE_12 MANŽELSTVÍ Výchova k občanství</vt:lpstr>
      <vt:lpstr>ANOTACE</vt:lpstr>
      <vt:lpstr>Manželství</vt:lpstr>
      <vt:lpstr>Před uzavřením manželství </vt:lpstr>
      <vt:lpstr>Přípravy na svatbu </vt:lpstr>
      <vt:lpstr>Přípravy v rodině</vt:lpstr>
      <vt:lpstr>Snoubenci se domluví s rodiči</vt:lpstr>
      <vt:lpstr>Před vlastním obřadem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46</cp:revision>
  <dcterms:created xsi:type="dcterms:W3CDTF">2011-06-20T10:40:08Z</dcterms:created>
  <dcterms:modified xsi:type="dcterms:W3CDTF">2013-04-02T12:05:23Z</dcterms:modified>
</cp:coreProperties>
</file>