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3" r:id="rId3"/>
    <p:sldId id="257" r:id="rId4"/>
    <p:sldId id="264" r:id="rId5"/>
    <p:sldId id="265" r:id="rId6"/>
    <p:sldId id="266" r:id="rId7"/>
    <p:sldId id="26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58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244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510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81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29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376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713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986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28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133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069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41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58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materiálu: </a:t>
            </a:r>
            <a:r>
              <a:rPr lang="cs-CZ" sz="3200" dirty="0" smtClean="0"/>
              <a:t>VY_32_INOVACE_13_MANŽELSTVÍ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Výchova k občanství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2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</a:t>
            </a:r>
            <a:r>
              <a:rPr lang="cs-CZ" dirty="0" smtClean="0"/>
              <a:t>7. </a:t>
            </a:r>
            <a:r>
              <a:rPr lang="cs-CZ" dirty="0" smtClean="0"/>
              <a:t>ročníku praktické školy </a:t>
            </a:r>
            <a:r>
              <a:rPr lang="cs-CZ" dirty="0" smtClean="0"/>
              <a:t>– s definicí práv a povinností partnerů ve svazku manželském. 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MANŽELSTVÍ</a:t>
            </a:r>
            <a:endParaRPr lang="cs-CZ" sz="8000" dirty="0"/>
          </a:p>
        </p:txBody>
      </p:sp>
      <p:pic>
        <p:nvPicPr>
          <p:cNvPr id="1026" name="Picture 2" descr="C:\Users\slovol\AppData\Local\Microsoft\Windows\Temporary Internet Files\Content.IE5\FBCUQCCD\MP90044032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329240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RZ3XLFXY\MP9004072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77072"/>
            <a:ext cx="3923674" cy="2614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ovol\AppData\Local\Microsoft\Windows\Temporary Internet Files\Content.IE5\71V39X67\MP9004392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818181"/>
            <a:ext cx="4064496" cy="2856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ovol\AppData\Local\Microsoft\Windows\Temporary Internet Files\Content.IE5\M0DPBIVD\MP9004070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484572"/>
            <a:ext cx="1793752" cy="2689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ovol\AppData\Local\Microsoft\Windows\Temporary Internet Files\Content.IE5\FBCUQCCD\MP9004069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796" y="1772816"/>
            <a:ext cx="2745084" cy="182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203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MANŽELSTVÍ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/>
              <a:t>Zákon o </a:t>
            </a:r>
            <a:r>
              <a:rPr lang="cs-CZ" b="1" dirty="0" smtClean="0"/>
              <a:t>rodině</a:t>
            </a:r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upravuje vztahy v rodině, mezi rodinou a společností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b="1" dirty="0"/>
              <a:t>Jaké povinnosti mají manželé</a:t>
            </a:r>
            <a:r>
              <a:rPr lang="cs-CZ" b="1" dirty="0" smtClean="0"/>
              <a:t>?</a:t>
            </a:r>
            <a:endParaRPr lang="cs-CZ" dirty="0"/>
          </a:p>
          <a:p>
            <a:r>
              <a:rPr lang="cs-CZ" dirty="0"/>
              <a:t>Žít společně v jedné domácnosti.</a:t>
            </a:r>
          </a:p>
          <a:p>
            <a:r>
              <a:rPr lang="cs-CZ" dirty="0"/>
              <a:t>Být si navzájem věrní.</a:t>
            </a:r>
          </a:p>
          <a:p>
            <a:r>
              <a:rPr lang="cs-CZ" dirty="0"/>
              <a:t>Vzájemně si pomáhat a podporovat se.</a:t>
            </a:r>
          </a:p>
          <a:p>
            <a:r>
              <a:rPr lang="cs-CZ" dirty="0"/>
              <a:t>Vytvořit optimální podmínky pro výchovu svých dětí.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319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MANŽELSTVÍ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/>
              <a:t>Kdo nemůže uzavřít sňatek?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u="sng" dirty="0"/>
              <a:t>Blízcí příbuzní</a:t>
            </a:r>
            <a:r>
              <a:rPr lang="cs-CZ" dirty="0"/>
              <a:t> ( rodič a dítě, sourozenci mezi sebou)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u="sng" dirty="0"/>
              <a:t>Již ženatí muži nebo vdané ženy</a:t>
            </a:r>
            <a:r>
              <a:rPr lang="cs-CZ" dirty="0"/>
              <a:t> (sňatkový podvod)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u="sng" dirty="0"/>
              <a:t>Duševně nemocní </a:t>
            </a:r>
            <a:r>
              <a:rPr lang="cs-CZ" u="sng" dirty="0" smtClean="0"/>
              <a:t>lidé</a:t>
            </a:r>
          </a:p>
          <a:p>
            <a:endParaRPr lang="cs-CZ" dirty="0"/>
          </a:p>
          <a:p>
            <a:r>
              <a:rPr lang="cs-CZ" u="sng" dirty="0" smtClean="0"/>
              <a:t>Osoby </a:t>
            </a:r>
            <a:r>
              <a:rPr lang="cs-CZ" u="sng" dirty="0"/>
              <a:t>mladší 18ti let</a:t>
            </a:r>
            <a:r>
              <a:rPr lang="cs-CZ" dirty="0"/>
              <a:t> (nezletilost - výjimečně se souhlasem soudu od 16ti let)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6016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>
                <a:solidFill>
                  <a:srgbClr val="FF0000"/>
                </a:solidFill>
              </a:rPr>
              <a:t>Kdo odpovídá za výchovu dětí v rodině?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r>
              <a:rPr lang="cs-CZ" sz="5400" dirty="0"/>
              <a:t>Starost a odpovědnost za výchovu je povinností obou rodičů.</a:t>
            </a:r>
          </a:p>
          <a:p>
            <a:endParaRPr lang="cs-CZ" dirty="0"/>
          </a:p>
        </p:txBody>
      </p:sp>
      <p:pic>
        <p:nvPicPr>
          <p:cNvPr id="2050" name="Picture 2" descr="C:\Users\slovol\AppData\Local\Microsoft\Windows\Temporary Internet Files\Content.IE5\71V39X67\MP9004035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653136"/>
            <a:ext cx="2555776" cy="170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84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170</TotalTime>
  <Words>58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Název školy: Základní škola Brandýs nad Labem – Stará Boleslav, Školní 291 Autor: Mgr. Olga Slováková Název materiálu: VY_32_INOVACE_13_MANŽELSTVÍ Výchova k občanství</vt:lpstr>
      <vt:lpstr>ANOTACE</vt:lpstr>
      <vt:lpstr>MANŽELSTVÍ</vt:lpstr>
      <vt:lpstr>MANŽELSTVÍ</vt:lpstr>
      <vt:lpstr>MANŽELSTVÍ</vt:lpstr>
      <vt:lpstr>POVINNOSTI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Slováková Olga</cp:lastModifiedBy>
  <cp:revision>28</cp:revision>
  <dcterms:created xsi:type="dcterms:W3CDTF">2011-06-20T10:40:08Z</dcterms:created>
  <dcterms:modified xsi:type="dcterms:W3CDTF">2012-11-21T13:29:31Z</dcterms:modified>
</cp:coreProperties>
</file>