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382" r:id="rId3"/>
    <p:sldId id="384" r:id="rId4"/>
    <p:sldId id="385" r:id="rId5"/>
    <p:sldId id="409" r:id="rId6"/>
    <p:sldId id="387" r:id="rId7"/>
    <p:sldId id="394" r:id="rId8"/>
    <p:sldId id="395" r:id="rId9"/>
    <p:sldId id="410" r:id="rId10"/>
    <p:sldId id="396" r:id="rId11"/>
    <p:sldId id="411" r:id="rId12"/>
    <p:sldId id="397" r:id="rId13"/>
    <p:sldId id="40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587C3"/>
    <a:srgbClr val="36B418"/>
    <a:srgbClr val="238969"/>
    <a:srgbClr val="5876A8"/>
    <a:srgbClr val="84B6D8"/>
    <a:srgbClr val="2B4867"/>
    <a:srgbClr val="6687A2"/>
    <a:srgbClr val="00AAEE"/>
    <a:srgbClr val="315F97"/>
    <a:srgbClr val="2FC4FF"/>
  </p:clrMru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2237" autoAdjust="0"/>
  </p:normalViewPr>
  <p:slideViewPr>
    <p:cSldViewPr>
      <p:cViewPr varScale="1">
        <p:scale>
          <a:sx n="63" d="100"/>
          <a:sy n="63" d="100"/>
        </p:scale>
        <p:origin x="-151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3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AF60A7-89CB-4D27-8DC8-127EF74658A7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7C9266-ACEB-4522-AED5-358AABFAC10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  <a:shade val="30000"/>
                  <a:satMod val="115000"/>
                </a:schemeClr>
              </a:gs>
              <a:gs pos="50000">
                <a:schemeClr val="tx1">
                  <a:lumMod val="50000"/>
                  <a:lumOff val="50000"/>
                  <a:shade val="67500"/>
                  <a:satMod val="11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ctrTitle"/>
          </p:nvPr>
        </p:nvSpPr>
        <p:spPr>
          <a:xfrm>
            <a:off x="755576" y="1916832"/>
            <a:ext cx="7772400" cy="16424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3933056"/>
            <a:ext cx="9144000" cy="648072"/>
          </a:xfrm>
          <a:prstGeom prst="rect">
            <a:avLst/>
          </a:prstGeom>
          <a:noFill/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noProof="0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Doprava a spoje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596336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Mgr. Jan Kašpar</a:t>
            </a:r>
            <a:endParaRPr lang="cs-CZ" sz="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Doprava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ž</a:t>
            </a:r>
            <a:r>
              <a:rPr lang="cs-CZ" sz="3600" dirty="0" smtClean="0"/>
              <a:t>elezniční </a:t>
            </a:r>
            <a:r>
              <a:rPr lang="cs-CZ" sz="3600" dirty="0" smtClean="0"/>
              <a:t>doprava</a:t>
            </a:r>
          </a:p>
          <a:p>
            <a:r>
              <a:rPr lang="cs-CZ" sz="3600" dirty="0" smtClean="0"/>
              <a:t>s</a:t>
            </a:r>
            <a:r>
              <a:rPr lang="cs-CZ" sz="3600" dirty="0" smtClean="0"/>
              <a:t>ilniční </a:t>
            </a:r>
            <a:r>
              <a:rPr lang="cs-CZ" sz="3600" dirty="0" smtClean="0"/>
              <a:t>doprava (silnice, dálnice)</a:t>
            </a:r>
          </a:p>
          <a:p>
            <a:r>
              <a:rPr lang="cs-CZ" sz="3600" dirty="0" smtClean="0"/>
              <a:t>městská </a:t>
            </a:r>
            <a:r>
              <a:rPr lang="cs-CZ" sz="3600" dirty="0" smtClean="0"/>
              <a:t>hromadná doprava</a:t>
            </a:r>
          </a:p>
          <a:p>
            <a:r>
              <a:rPr lang="cs-CZ" sz="3600" dirty="0" smtClean="0"/>
              <a:t>v</a:t>
            </a:r>
            <a:r>
              <a:rPr lang="cs-CZ" sz="3600" dirty="0" smtClean="0"/>
              <a:t>odní </a:t>
            </a:r>
            <a:r>
              <a:rPr lang="cs-CZ" sz="3600" dirty="0" smtClean="0"/>
              <a:t>doprava (lodní přeprava)</a:t>
            </a:r>
          </a:p>
          <a:p>
            <a:r>
              <a:rPr lang="cs-CZ" sz="3600" dirty="0" smtClean="0"/>
              <a:t>l</a:t>
            </a:r>
            <a:r>
              <a:rPr lang="cs-CZ" sz="3600" dirty="0" smtClean="0"/>
              <a:t>etecká </a:t>
            </a:r>
            <a:r>
              <a:rPr lang="cs-CZ" sz="3600" dirty="0" smtClean="0"/>
              <a:t>doprava </a:t>
            </a:r>
          </a:p>
          <a:p>
            <a:r>
              <a:rPr lang="cs-CZ" sz="3600" dirty="0" smtClean="0"/>
              <a:t>ostatní </a:t>
            </a:r>
            <a:r>
              <a:rPr lang="cs-CZ" sz="3600" dirty="0" smtClean="0"/>
              <a:t>(potrubní, lanovky)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4" name="Obdélník 13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  <a:shade val="30000"/>
                  <a:satMod val="115000"/>
                </a:schemeClr>
              </a:gs>
              <a:gs pos="50000">
                <a:schemeClr val="tx1">
                  <a:lumMod val="50000"/>
                  <a:lumOff val="50000"/>
                  <a:shade val="67500"/>
                  <a:satMod val="11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Železniční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</a:t>
            </a:r>
            <a:r>
              <a:rPr lang="cs-CZ" dirty="0" smtClean="0"/>
              <a:t>radice </a:t>
            </a:r>
            <a:r>
              <a:rPr lang="cs-CZ" dirty="0" smtClean="0"/>
              <a:t>v Českých zemích již za Rakouska</a:t>
            </a:r>
          </a:p>
          <a:p>
            <a:r>
              <a:rPr lang="cs-CZ" dirty="0" smtClean="0"/>
              <a:t>v</a:t>
            </a:r>
            <a:r>
              <a:rPr lang="cs-CZ" dirty="0" smtClean="0"/>
              <a:t> </a:t>
            </a:r>
            <a:r>
              <a:rPr lang="cs-CZ" dirty="0" smtClean="0"/>
              <a:t>ČR je dnes 9 612 km železničních tratí</a:t>
            </a:r>
          </a:p>
          <a:p>
            <a:r>
              <a:rPr lang="cs-CZ" dirty="0" smtClean="0"/>
              <a:t>v</a:t>
            </a:r>
            <a:r>
              <a:rPr lang="cs-CZ" dirty="0" smtClean="0"/>
              <a:t>elmi </a:t>
            </a:r>
            <a:r>
              <a:rPr lang="cs-CZ" dirty="0" smtClean="0"/>
              <a:t>hustá síť (v celosvětovém měřítku)</a:t>
            </a:r>
          </a:p>
          <a:p>
            <a:r>
              <a:rPr lang="cs-CZ" dirty="0" smtClean="0"/>
              <a:t>a</a:t>
            </a:r>
            <a:r>
              <a:rPr lang="cs-CZ" dirty="0" smtClean="0"/>
              <a:t>si </a:t>
            </a:r>
            <a:r>
              <a:rPr lang="cs-CZ" dirty="0" smtClean="0"/>
              <a:t>30% je elektrifikováno</a:t>
            </a:r>
          </a:p>
          <a:p>
            <a:r>
              <a:rPr lang="cs-CZ" dirty="0" smtClean="0"/>
              <a:t>v</a:t>
            </a:r>
            <a:r>
              <a:rPr lang="cs-CZ" dirty="0" smtClean="0"/>
              <a:t>yužívá </a:t>
            </a:r>
            <a:r>
              <a:rPr lang="cs-CZ" dirty="0" smtClean="0"/>
              <a:t>se peáží (Liberec – Varnsdorf)</a:t>
            </a:r>
          </a:p>
          <a:p>
            <a:r>
              <a:rPr lang="cs-CZ" dirty="0" smtClean="0"/>
              <a:t>4 hlavní železniční koridory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4" name="Obdélník 13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  <a:shade val="30000"/>
                  <a:satMod val="115000"/>
                </a:schemeClr>
              </a:gs>
              <a:gs pos="50000">
                <a:schemeClr val="tx1">
                  <a:lumMod val="50000"/>
                  <a:lumOff val="50000"/>
                  <a:shade val="67500"/>
                  <a:satMod val="11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Silniční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</a:t>
            </a:r>
            <a:r>
              <a:rPr lang="cs-CZ" sz="4000" dirty="0" smtClean="0"/>
              <a:t>oměrné </a:t>
            </a:r>
            <a:r>
              <a:rPr lang="cs-CZ" sz="4000" dirty="0" smtClean="0"/>
              <a:t>hustá síť – 55 tis. km</a:t>
            </a:r>
          </a:p>
          <a:p>
            <a:r>
              <a:rPr lang="cs-CZ" sz="4000" dirty="0" smtClean="0"/>
              <a:t>n</a:t>
            </a:r>
            <a:r>
              <a:rPr lang="cs-CZ" sz="4000" dirty="0" smtClean="0"/>
              <a:t>eodpovídající </a:t>
            </a:r>
            <a:r>
              <a:rPr lang="cs-CZ" sz="4000" dirty="0" smtClean="0"/>
              <a:t>kvalita vůči ceně</a:t>
            </a:r>
          </a:p>
          <a:p>
            <a:r>
              <a:rPr lang="cs-CZ" sz="4000" dirty="0" smtClean="0"/>
              <a:t>d</a:t>
            </a:r>
            <a:r>
              <a:rPr lang="cs-CZ" sz="4000" dirty="0" smtClean="0"/>
              <a:t>álnice </a:t>
            </a:r>
            <a:r>
              <a:rPr lang="cs-CZ" sz="4000" dirty="0" smtClean="0"/>
              <a:t>– délka necelých 700 km</a:t>
            </a:r>
          </a:p>
          <a:p>
            <a:r>
              <a:rPr lang="cs-CZ" sz="4000" dirty="0" smtClean="0"/>
              <a:t>D1, D2, D3, D5, D8, D11</a:t>
            </a:r>
          </a:p>
          <a:p>
            <a:r>
              <a:rPr lang="cs-CZ" sz="4000" dirty="0" smtClean="0"/>
              <a:t>p</a:t>
            </a:r>
            <a:r>
              <a:rPr lang="cs-CZ" sz="4000" dirty="0" smtClean="0"/>
              <a:t>roblematická </a:t>
            </a:r>
            <a:r>
              <a:rPr lang="cs-CZ" sz="4000" dirty="0" smtClean="0"/>
              <a:t>dostavba D8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4" name="Obdélník 13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  <a:shade val="30000"/>
                  <a:satMod val="115000"/>
                </a:schemeClr>
              </a:gs>
              <a:gs pos="50000">
                <a:schemeClr val="tx1">
                  <a:lumMod val="50000"/>
                  <a:lumOff val="50000"/>
                  <a:shade val="67500"/>
                  <a:satMod val="11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IMG17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Městská hromadná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f</a:t>
            </a:r>
            <a:r>
              <a:rPr lang="cs-CZ" sz="3600" dirty="0" smtClean="0"/>
              <a:t>unguje </a:t>
            </a:r>
            <a:r>
              <a:rPr lang="cs-CZ" sz="3600" dirty="0" smtClean="0"/>
              <a:t>ve 22 městech ČR</a:t>
            </a:r>
          </a:p>
          <a:p>
            <a:r>
              <a:rPr lang="cs-CZ" sz="3600" dirty="0" smtClean="0"/>
              <a:t>5 meziměstských provozů</a:t>
            </a:r>
          </a:p>
          <a:p>
            <a:r>
              <a:rPr lang="cs-CZ" sz="3600" dirty="0" smtClean="0"/>
              <a:t>t</a:t>
            </a:r>
            <a:r>
              <a:rPr lang="cs-CZ" sz="3600" dirty="0" smtClean="0"/>
              <a:t>ramvajová </a:t>
            </a:r>
            <a:r>
              <a:rPr lang="cs-CZ" sz="3600" dirty="0" smtClean="0"/>
              <a:t>doprava</a:t>
            </a:r>
          </a:p>
          <a:p>
            <a:r>
              <a:rPr lang="cs-CZ" sz="3600" dirty="0" smtClean="0"/>
              <a:t>t</a:t>
            </a:r>
            <a:r>
              <a:rPr lang="cs-CZ" sz="3600" dirty="0" smtClean="0"/>
              <a:t>rolejbusová </a:t>
            </a:r>
            <a:r>
              <a:rPr lang="cs-CZ" sz="3600" dirty="0" smtClean="0"/>
              <a:t>doprava</a:t>
            </a:r>
          </a:p>
          <a:p>
            <a:r>
              <a:rPr lang="cs-CZ" sz="3600" dirty="0" smtClean="0"/>
              <a:t>a</a:t>
            </a:r>
            <a:r>
              <a:rPr lang="cs-CZ" sz="3600" dirty="0" smtClean="0"/>
              <a:t>utobusová </a:t>
            </a:r>
            <a:r>
              <a:rPr lang="cs-CZ" sz="3600" dirty="0" smtClean="0"/>
              <a:t>doprava</a:t>
            </a:r>
          </a:p>
          <a:p>
            <a:r>
              <a:rPr lang="cs-CZ" sz="3600" dirty="0" smtClean="0"/>
              <a:t>m</a:t>
            </a:r>
            <a:r>
              <a:rPr lang="cs-CZ" sz="3600" dirty="0" smtClean="0"/>
              <a:t>etro </a:t>
            </a:r>
            <a:r>
              <a:rPr lang="cs-CZ" sz="3600" dirty="0" smtClean="0"/>
              <a:t>(Praha)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4" name="Obdélník 13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  <a:shade val="30000"/>
                  <a:satMod val="115000"/>
                </a:schemeClr>
              </a:gs>
              <a:gs pos="50000">
                <a:schemeClr val="tx1">
                  <a:lumMod val="50000"/>
                  <a:lumOff val="50000"/>
                  <a:shade val="67500"/>
                  <a:satMod val="11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Vodní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810669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</a:t>
            </a:r>
            <a:r>
              <a:rPr lang="cs-CZ" sz="3600" dirty="0" smtClean="0"/>
              <a:t>evhodné </a:t>
            </a:r>
            <a:r>
              <a:rPr lang="cs-CZ" sz="3600" dirty="0" smtClean="0"/>
              <a:t>podmínky</a:t>
            </a:r>
          </a:p>
          <a:p>
            <a:r>
              <a:rPr lang="cs-CZ" sz="3600" dirty="0" smtClean="0"/>
              <a:t>j</a:t>
            </a:r>
            <a:r>
              <a:rPr lang="cs-CZ" sz="3600" dirty="0" smtClean="0"/>
              <a:t>ediná </a:t>
            </a:r>
            <a:r>
              <a:rPr lang="cs-CZ" sz="3600" dirty="0" smtClean="0"/>
              <a:t>významná vodní cesta je na Labi</a:t>
            </a:r>
          </a:p>
          <a:p>
            <a:r>
              <a:rPr lang="cs-CZ" sz="3600" dirty="0" smtClean="0"/>
              <a:t>Ústí nad Labem – Chvaletice </a:t>
            </a:r>
            <a:br>
              <a:rPr lang="cs-CZ" sz="3600" dirty="0" smtClean="0"/>
            </a:br>
            <a:r>
              <a:rPr lang="cs-CZ" sz="3600" dirty="0" smtClean="0"/>
              <a:t>(u Pardubic)</a:t>
            </a:r>
          </a:p>
          <a:p>
            <a:r>
              <a:rPr lang="cs-CZ" sz="3600" dirty="0" smtClean="0"/>
              <a:t>v</a:t>
            </a:r>
            <a:r>
              <a:rPr lang="cs-CZ" sz="3600" dirty="0" smtClean="0"/>
              <a:t>ltavská </a:t>
            </a:r>
            <a:r>
              <a:rPr lang="cs-CZ" sz="3600" dirty="0" smtClean="0"/>
              <a:t>vodní cesta (Praha – Mělník)</a:t>
            </a:r>
          </a:p>
          <a:p>
            <a:r>
              <a:rPr lang="cs-CZ" sz="3600" dirty="0" smtClean="0"/>
              <a:t>n</a:t>
            </a:r>
            <a:r>
              <a:rPr lang="cs-CZ" sz="3600" dirty="0" smtClean="0"/>
              <a:t>ejvětší </a:t>
            </a:r>
            <a:r>
              <a:rPr lang="cs-CZ" sz="3600" dirty="0" smtClean="0"/>
              <a:t>přístavy jsou Děčín a Chvaletice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4" name="Obdélník 13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  <a:shade val="30000"/>
                  <a:satMod val="115000"/>
                </a:schemeClr>
              </a:gs>
              <a:gs pos="50000">
                <a:schemeClr val="tx1">
                  <a:lumMod val="50000"/>
                  <a:lumOff val="50000"/>
                  <a:shade val="67500"/>
                  <a:satMod val="11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Letecká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</a:t>
            </a:r>
            <a:r>
              <a:rPr lang="cs-CZ" sz="3600" dirty="0" smtClean="0"/>
              <a:t>ředevším </a:t>
            </a:r>
            <a:r>
              <a:rPr lang="cs-CZ" sz="3600" dirty="0" smtClean="0"/>
              <a:t>přeprava osob</a:t>
            </a:r>
          </a:p>
          <a:p>
            <a:r>
              <a:rPr lang="cs-CZ" sz="3600" dirty="0" smtClean="0"/>
              <a:t>n</a:t>
            </a:r>
            <a:r>
              <a:rPr lang="cs-CZ" sz="3600" dirty="0" smtClean="0"/>
              <a:t>ejvětším </a:t>
            </a:r>
            <a:r>
              <a:rPr lang="cs-CZ" sz="3600" dirty="0" smtClean="0"/>
              <a:t>letištěm je Praha-Ruzyně</a:t>
            </a:r>
          </a:p>
          <a:p>
            <a:r>
              <a:rPr lang="cs-CZ" sz="3600" dirty="0" smtClean="0"/>
              <a:t>t</a:t>
            </a:r>
            <a:r>
              <a:rPr lang="cs-CZ" sz="3600" dirty="0" smtClean="0"/>
              <a:t>rvale </a:t>
            </a:r>
            <a:r>
              <a:rPr lang="cs-CZ" sz="3600" dirty="0" smtClean="0"/>
              <a:t>v přestavbě</a:t>
            </a:r>
          </a:p>
          <a:p>
            <a:r>
              <a:rPr lang="cs-CZ" sz="3600" dirty="0" smtClean="0"/>
              <a:t>z</a:t>
            </a:r>
            <a:r>
              <a:rPr lang="cs-CZ" sz="3600" dirty="0" smtClean="0"/>
              <a:t>a </a:t>
            </a:r>
            <a:r>
              <a:rPr lang="cs-CZ" sz="3600" dirty="0" smtClean="0"/>
              <a:t>rok je zde přepraveno 12,5 mil. osob</a:t>
            </a:r>
          </a:p>
          <a:p>
            <a:r>
              <a:rPr lang="cs-CZ" sz="3600" dirty="0" smtClean="0"/>
              <a:t>d</a:t>
            </a:r>
            <a:r>
              <a:rPr lang="cs-CZ" sz="3600" dirty="0" smtClean="0"/>
              <a:t>alší </a:t>
            </a:r>
            <a:r>
              <a:rPr lang="cs-CZ" sz="3600" dirty="0" smtClean="0"/>
              <a:t>letiště: </a:t>
            </a:r>
            <a:r>
              <a:rPr lang="cs-CZ" sz="3600" dirty="0" smtClean="0"/>
              <a:t>Brno - </a:t>
            </a:r>
            <a:r>
              <a:rPr lang="cs-CZ" sz="3600" dirty="0" err="1" smtClean="0"/>
              <a:t>Tuřany</a:t>
            </a:r>
            <a:r>
              <a:rPr lang="cs-CZ" sz="3600" dirty="0" smtClean="0"/>
              <a:t>, </a:t>
            </a:r>
            <a:r>
              <a:rPr lang="cs-CZ" sz="3600" dirty="0" smtClean="0"/>
              <a:t>Ostrava - </a:t>
            </a:r>
            <a:r>
              <a:rPr lang="cs-CZ" sz="3600" dirty="0" err="1" smtClean="0"/>
              <a:t>Mošnov</a:t>
            </a:r>
            <a:r>
              <a:rPr lang="cs-CZ" sz="3600" dirty="0" smtClean="0"/>
              <a:t>,  Karlovy Vary</a:t>
            </a:r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4" name="Obdélník 13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  <a:shade val="30000"/>
                  <a:satMod val="115000"/>
                </a:schemeClr>
              </a:gs>
              <a:gs pos="50000">
                <a:schemeClr val="tx1">
                  <a:lumMod val="50000"/>
                  <a:lumOff val="50000"/>
                  <a:shade val="67500"/>
                  <a:satMod val="11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P101012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Ostatní druhy dopravy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</a:t>
            </a:r>
            <a:r>
              <a:rPr lang="cs-CZ" sz="3600" b="1" dirty="0" smtClean="0"/>
              <a:t>otrubní </a:t>
            </a:r>
            <a:r>
              <a:rPr lang="cs-CZ" sz="3600" b="1" dirty="0" smtClean="0"/>
              <a:t>doprava</a:t>
            </a:r>
          </a:p>
          <a:p>
            <a:r>
              <a:rPr lang="cs-CZ" sz="3600" dirty="0" smtClean="0"/>
              <a:t>p</a:t>
            </a:r>
            <a:r>
              <a:rPr lang="cs-CZ" sz="3600" dirty="0" smtClean="0"/>
              <a:t>lynovody </a:t>
            </a:r>
            <a:r>
              <a:rPr lang="cs-CZ" sz="3600" dirty="0" smtClean="0"/>
              <a:t>a ropovody</a:t>
            </a:r>
          </a:p>
          <a:p>
            <a:r>
              <a:rPr lang="cs-CZ" sz="3600" dirty="0" smtClean="0"/>
              <a:t>v</a:t>
            </a:r>
            <a:r>
              <a:rPr lang="cs-CZ" sz="3600" dirty="0" smtClean="0"/>
              <a:t>odovodní</a:t>
            </a:r>
            <a:r>
              <a:rPr lang="cs-CZ" sz="3600" dirty="0" smtClean="0"/>
              <a:t>, kanalizační, elektrovodní </a:t>
            </a:r>
            <a:br>
              <a:rPr lang="cs-CZ" sz="3600" dirty="0" smtClean="0"/>
            </a:br>
            <a:r>
              <a:rPr lang="cs-CZ" sz="3600" dirty="0" smtClean="0"/>
              <a:t>a teplovodní síť </a:t>
            </a:r>
          </a:p>
          <a:p>
            <a:r>
              <a:rPr lang="cs-CZ" sz="3600" b="1" dirty="0" smtClean="0"/>
              <a:t>l</a:t>
            </a:r>
            <a:r>
              <a:rPr lang="cs-CZ" sz="3600" b="1" dirty="0" smtClean="0"/>
              <a:t>anovky </a:t>
            </a:r>
            <a:r>
              <a:rPr lang="cs-CZ" sz="3600" b="1" dirty="0" smtClean="0"/>
              <a:t>a lyžařské vleky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4" name="Obdélník 13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  <a:shade val="30000"/>
                  <a:satMod val="115000"/>
                </a:schemeClr>
              </a:gs>
              <a:gs pos="50000">
                <a:schemeClr val="tx1">
                  <a:lumMod val="50000"/>
                  <a:lumOff val="50000"/>
                  <a:shade val="67500"/>
                  <a:satMod val="11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Kotvový vlek – LVVZ 2011</a:t>
            </a:r>
            <a:endParaRPr lang="cs-CZ" dirty="0"/>
          </a:p>
        </p:txBody>
      </p:sp>
      <p:pic>
        <p:nvPicPr>
          <p:cNvPr id="4" name="Zástupný symbol pro obsah 3" descr="IMG_098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836712"/>
            <a:ext cx="7848872" cy="5886654"/>
          </a:xfrm>
        </p:spPr>
      </p:pic>
      <p:sp>
        <p:nvSpPr>
          <p:cNvPr id="5" name="TextovéPole 4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Spoje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z</a:t>
            </a:r>
            <a:r>
              <a:rPr lang="cs-CZ" dirty="0" smtClean="0"/>
              <a:t>ajišťují </a:t>
            </a:r>
            <a:r>
              <a:rPr lang="cs-CZ" dirty="0" smtClean="0"/>
              <a:t>přenos informací</a:t>
            </a:r>
          </a:p>
          <a:p>
            <a:r>
              <a:rPr lang="cs-CZ" dirty="0" smtClean="0"/>
              <a:t>k</a:t>
            </a:r>
            <a:r>
              <a:rPr lang="cs-CZ" dirty="0" smtClean="0"/>
              <a:t>omunikační </a:t>
            </a:r>
            <a:r>
              <a:rPr lang="cs-CZ" dirty="0" smtClean="0"/>
              <a:t>prostředky</a:t>
            </a:r>
          </a:p>
          <a:p>
            <a:r>
              <a:rPr lang="cs-CZ" dirty="0" smtClean="0"/>
              <a:t>p</a:t>
            </a:r>
            <a:r>
              <a:rPr lang="cs-CZ" dirty="0" smtClean="0"/>
              <a:t>oštovní </a:t>
            </a:r>
            <a:r>
              <a:rPr lang="cs-CZ" dirty="0" smtClean="0"/>
              <a:t>služby </a:t>
            </a:r>
          </a:p>
          <a:p>
            <a:r>
              <a:rPr lang="cs-CZ" dirty="0" smtClean="0"/>
              <a:t>t</a:t>
            </a:r>
            <a:r>
              <a:rPr lang="cs-CZ" dirty="0" smtClean="0"/>
              <a:t>elekomunikační </a:t>
            </a:r>
            <a:r>
              <a:rPr lang="cs-CZ" dirty="0" smtClean="0"/>
              <a:t>služby</a:t>
            </a:r>
          </a:p>
          <a:p>
            <a:r>
              <a:rPr lang="cs-CZ" dirty="0" smtClean="0"/>
              <a:t>i</a:t>
            </a:r>
            <a:r>
              <a:rPr lang="cs-CZ" dirty="0" smtClean="0"/>
              <a:t>nternet</a:t>
            </a:r>
            <a:endParaRPr lang="cs-CZ" dirty="0" smtClean="0"/>
          </a:p>
          <a:p>
            <a:r>
              <a:rPr lang="cs-CZ" dirty="0" smtClean="0"/>
              <a:t>digitalizace </a:t>
            </a:r>
            <a:r>
              <a:rPr lang="cs-CZ" dirty="0" smtClean="0"/>
              <a:t>telekomunikační sítě</a:t>
            </a:r>
          </a:p>
          <a:p>
            <a:r>
              <a:rPr lang="cs-CZ" dirty="0" smtClean="0"/>
              <a:t>n</a:t>
            </a:r>
            <a:r>
              <a:rPr lang="cs-CZ" dirty="0" smtClean="0"/>
              <a:t>ejvětší </a:t>
            </a:r>
            <a:r>
              <a:rPr lang="cs-CZ" dirty="0" smtClean="0"/>
              <a:t>telekomunikační firmou je O2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4" name="Obdélník 13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  <a:shade val="30000"/>
                  <a:satMod val="115000"/>
                </a:schemeClr>
              </a:gs>
              <a:gs pos="50000">
                <a:schemeClr val="tx1">
                  <a:lumMod val="50000"/>
                  <a:lumOff val="50000"/>
                  <a:shade val="67500"/>
                  <a:satMod val="11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Obr. 1, 2, 3: Fotoarchiv autora</a:t>
            </a:r>
          </a:p>
          <a:p>
            <a:r>
              <a:rPr lang="cs-CZ" sz="1600" dirty="0" smtClean="0"/>
              <a:t>Autorem materiálu a všech jeho částí, není-li uvedeno jinak, je Mgr. Jan Kašpar.</a:t>
            </a:r>
          </a:p>
          <a:p>
            <a:endParaRPr lang="cs-CZ" sz="1600" dirty="0" smtClean="0"/>
          </a:p>
          <a:p>
            <a:endParaRPr lang="cs-CZ" sz="1600" dirty="0" smtClean="0"/>
          </a:p>
        </p:txBody>
      </p:sp>
      <p:sp>
        <p:nvSpPr>
          <p:cNvPr id="14" name="Obdélník 13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  <a:shade val="30000"/>
                  <a:satMod val="115000"/>
                </a:schemeClr>
              </a:gs>
              <a:gs pos="50000">
                <a:schemeClr val="tx1">
                  <a:lumMod val="50000"/>
                  <a:lumOff val="50000"/>
                  <a:shade val="67500"/>
                  <a:satMod val="11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3063</TotalTime>
  <Words>290</Words>
  <Application>Microsoft Office PowerPoint</Application>
  <PresentationFormat>Předvádění na obrazovce (4:3)</PresentationFormat>
  <Paragraphs>84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Česká republika</vt:lpstr>
      <vt:lpstr>Doprava v ČR</vt:lpstr>
      <vt:lpstr>Železniční doprava</vt:lpstr>
      <vt:lpstr>Silniční doprava</vt:lpstr>
      <vt:lpstr>Snímek 5</vt:lpstr>
      <vt:lpstr>Městská hromadná doprava</vt:lpstr>
      <vt:lpstr>Vodní doprava</vt:lpstr>
      <vt:lpstr>Letecká doprava</vt:lpstr>
      <vt:lpstr>Snímek 9</vt:lpstr>
      <vt:lpstr>Ostatní druhy dopravy</vt:lpstr>
      <vt:lpstr>Kotvový vlek – LVVZ 2011</vt:lpstr>
      <vt:lpstr>Spoje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</dc:title>
  <dc:creator>Honza</dc:creator>
  <cp:lastModifiedBy>expert</cp:lastModifiedBy>
  <cp:revision>759</cp:revision>
  <dcterms:created xsi:type="dcterms:W3CDTF">2010-05-06T15:35:09Z</dcterms:created>
  <dcterms:modified xsi:type="dcterms:W3CDTF">2012-03-13T12:30:41Z</dcterms:modified>
</cp:coreProperties>
</file>