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8" r:id="rId2"/>
    <p:sldId id="256" r:id="rId3"/>
    <p:sldId id="257" r:id="rId4"/>
    <p:sldId id="260" r:id="rId5"/>
    <p:sldId id="261" r:id="rId6"/>
    <p:sldId id="262" r:id="rId7"/>
    <p:sldId id="263" r:id="rId8"/>
    <p:sldId id="264" r:id="rId9"/>
    <p:sldId id="265" r:id="rId10"/>
    <p:sldId id="259" r:id="rId11"/>
  </p:sldIdLst>
  <p:sldSz cx="9144000" cy="6858000" type="screen4x3"/>
  <p:notesSz cx="6858000" cy="9144000"/>
  <p:defaultTextStyle>
    <a:defPPr>
      <a:defRPr lang="fr-FR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1"/>
          <p:cNvSpPr>
            <a:spLocks noGrp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Calibri" pitchFamily="34" charset="0"/>
              </a:defRPr>
            </a:lvl1pPr>
          </a:lstStyle>
          <a:p>
            <a:pPr>
              <a:defRPr/>
            </a:pPr>
            <a:endParaRPr lang="fr-CA"/>
          </a:p>
        </p:txBody>
      </p:sp>
      <p:sp>
        <p:nvSpPr>
          <p:cNvPr id="3" name="Rectangl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Calibri" pitchFamily="34" charset="0"/>
              </a:defRPr>
            </a:lvl1pPr>
          </a:lstStyle>
          <a:p>
            <a:pPr>
              <a:defRPr/>
            </a:pPr>
            <a:fld id="{8EAD6F63-8489-4FB7-AA11-1BBBEEAA40E6}" type="datetimeFigureOut">
              <a:rPr lang="fr-FR"/>
              <a:pPr>
                <a:defRPr/>
              </a:pPr>
              <a:t>27/03/2013</a:t>
            </a:fld>
            <a:endParaRPr lang="fr-CA"/>
          </a:p>
        </p:txBody>
      </p:sp>
      <p:sp>
        <p:nvSpPr>
          <p:cNvPr id="6148" name="Rectangle 3"/>
          <p:cNvSpPr>
            <a:spLocks noGrp="1" noRot="1" noChangeAspec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fr-FR" noProof="0" smtClean="0"/>
              <a:t>Cliquez pour modifier les styles du texte du masque</a:t>
            </a:r>
          </a:p>
          <a:p>
            <a:pPr lvl="1"/>
            <a:r>
              <a:rPr lang="fr-FR" noProof="0" smtClean="0"/>
              <a:t>Deuxième niveau</a:t>
            </a:r>
          </a:p>
          <a:p>
            <a:pPr lvl="2"/>
            <a:r>
              <a:rPr lang="fr-FR" noProof="0" smtClean="0"/>
              <a:t>Troisième niveau</a:t>
            </a:r>
          </a:p>
          <a:p>
            <a:pPr lvl="3"/>
            <a:r>
              <a:rPr lang="fr-FR" noProof="0" smtClean="0"/>
              <a:t>Quatrième niveau</a:t>
            </a:r>
          </a:p>
          <a:p>
            <a:pPr lvl="4"/>
            <a:r>
              <a:rPr lang="fr-FR" noProof="0" smtClean="0"/>
              <a:t>Cinquième niveau</a:t>
            </a:r>
            <a:endParaRPr lang="fr-CA" noProof="0" smtClean="0"/>
          </a:p>
        </p:txBody>
      </p:sp>
      <p:sp>
        <p:nvSpPr>
          <p:cNvPr id="14342" name="Rectangle 5"/>
          <p:cNvSpPr>
            <a:spLocks noGrp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Calibri" pitchFamily="34" charset="0"/>
              </a:defRPr>
            </a:lvl1pPr>
          </a:lstStyle>
          <a:p>
            <a:pPr>
              <a:defRPr/>
            </a:pPr>
            <a:endParaRPr lang="fr-CA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Calibri" pitchFamily="34" charset="0"/>
              </a:defRPr>
            </a:lvl1pPr>
          </a:lstStyle>
          <a:p>
            <a:pPr>
              <a:defRPr/>
            </a:pPr>
            <a:fld id="{AEF24116-2718-4A7B-904C-251DAE455227}" type="slidenum">
              <a:rPr lang="fr-CA"/>
              <a:pPr>
                <a:defRPr/>
              </a:pPr>
              <a:t>‹#›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152916426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onstantia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onstantia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onstantia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onstantia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onstantia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re 8"/>
          <p:cNvSpPr>
            <a:spLocks noGrp="1"/>
          </p:cNvSpPr>
          <p:nvPr>
            <p:ph type="ctrTitle"/>
          </p:nvPr>
        </p:nvSpPr>
        <p:spPr>
          <a:xfrm>
            <a:off x="612648" y="1499616"/>
            <a:ext cx="7772400" cy="1472184"/>
          </a:xfrm>
          <a:ln>
            <a:noFill/>
          </a:ln>
        </p:spPr>
        <p:txBody>
          <a:bodyPr tIns="0"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 latinLnBrk="0">
              <a:spcBef>
                <a:spcPct val="0"/>
              </a:spcBef>
              <a:buNone/>
              <a:defRPr sz="60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ous-titre 16"/>
          <p:cNvSpPr>
            <a:spLocks noGrp="1"/>
          </p:cNvSpPr>
          <p:nvPr>
            <p:ph type="subTitle" idx="1"/>
          </p:nvPr>
        </p:nvSpPr>
        <p:spPr>
          <a:xfrm>
            <a:off x="1981200" y="3026568"/>
            <a:ext cx="6400800" cy="1752600"/>
          </a:xfrm>
        </p:spPr>
        <p:txBody>
          <a:bodyPr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Rectangle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D1EAEE"/>
                </a:solidFill>
              </a:defRPr>
            </a:lvl1pPr>
          </a:lstStyle>
          <a:p>
            <a:pPr>
              <a:defRPr/>
            </a:pPr>
            <a:fld id="{FD510FD6-A3DA-4D0A-9C5D-0AB42D7EA43F}" type="datetime2">
              <a:rPr lang="en-US"/>
              <a:pPr>
                <a:defRPr/>
              </a:pPr>
              <a:t>Wednesday, March 27, 2013</a:t>
            </a:fld>
            <a:endParaRPr lang="en-US"/>
          </a:p>
        </p:txBody>
      </p:sp>
      <p:sp>
        <p:nvSpPr>
          <p:cNvPr id="5" name="Rectangle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>
                <a:solidFill>
                  <a:srgbClr val="D1EAE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D1EAEE"/>
                </a:solidFill>
              </a:defRPr>
            </a:lvl1pPr>
          </a:lstStyle>
          <a:p>
            <a:pPr>
              <a:defRPr/>
            </a:pPr>
            <a:fld id="{AB74B69F-2780-4536-B0D2-A0F9FE3774D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6303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91C16-31C0-4D54-AC5B-ED16CBCDE9F3}" type="datetime2">
              <a:rPr lang="en-US"/>
              <a:pPr>
                <a:defRPr/>
              </a:pPr>
              <a:t>Wednesday, March 27, 2013</a:t>
            </a:fld>
            <a:endParaRPr lang="en-US"/>
          </a:p>
        </p:txBody>
      </p:sp>
      <p:sp>
        <p:nvSpPr>
          <p:cNvPr id="5" name="Rectangle 21"/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42360E-CAC7-44FD-A4AA-3913D58EFD4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8547872"/>
      </p:ext>
    </p:extLst>
  </p:cSld>
  <p:clrMapOvr>
    <a:masterClrMapping/>
  </p:clrMapOvr>
  <p:transition spd="med"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 latinLnBrk="0">
              <a:spcBef>
                <a:spcPct val="0"/>
              </a:spcBef>
              <a:buNone/>
              <a:defRPr lang="en-US" sz="60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533400" y="2676528"/>
            <a:ext cx="7772400" cy="1509712"/>
          </a:xfrm>
        </p:spPr>
        <p:txBody>
          <a:bodyPr/>
          <a:lstStyle>
            <a:lvl1pPr marL="329184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D1EAEE"/>
                </a:solidFill>
              </a:defRPr>
            </a:lvl1pPr>
          </a:lstStyle>
          <a:p>
            <a:pPr>
              <a:defRPr/>
            </a:pPr>
            <a:fld id="{CD198054-6648-48C4-ADF2-18BFE44B2680}" type="datetime2">
              <a:rPr lang="en-US"/>
              <a:pPr>
                <a:defRPr/>
              </a:pPr>
              <a:t>Wednesday, March 27, 2013</a:t>
            </a:fld>
            <a:endParaRPr lang="en-US"/>
          </a:p>
        </p:txBody>
      </p:sp>
      <p:sp>
        <p:nvSpPr>
          <p:cNvPr id="5" name="Rectangle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>
                <a:solidFill>
                  <a:srgbClr val="D1EAE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D1EAEE"/>
                </a:solidFill>
              </a:defRPr>
            </a:lvl1pPr>
          </a:lstStyle>
          <a:p>
            <a:pPr>
              <a:defRPr/>
            </a:pPr>
            <a:fld id="{B9E3161E-6B17-429F-B8B8-CA634A13B30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3327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Espace réservé du contenu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EE60CA-0F73-4B65-97C7-F849BFBAD010}" type="datetime2">
              <a:rPr lang="en-US"/>
              <a:pPr>
                <a:defRPr/>
              </a:pPr>
              <a:t>Wednesday, March 27, 2013</a:t>
            </a:fld>
            <a:endParaRPr lang="en-US"/>
          </a:p>
        </p:txBody>
      </p:sp>
      <p:sp>
        <p:nvSpPr>
          <p:cNvPr id="6" name="Rectangle 21"/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677DD0-950E-4B82-A57D-B397721CEA2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540276"/>
      </p:ext>
    </p:extLst>
  </p:cSld>
  <p:clrMapOvr>
    <a:masterClrMapping/>
  </p:clrMapOvr>
  <p:transition spd="med"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539496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4645025" y="1859757"/>
            <a:ext cx="4041775" cy="534987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Espace réservé du contenu 4"/>
          <p:cNvSpPr>
            <a:spLocks noGrp="1"/>
          </p:cNvSpPr>
          <p:nvPr>
            <p:ph sz="quarter" idx="3"/>
          </p:nvPr>
        </p:nvSpPr>
        <p:spPr>
          <a:xfrm>
            <a:off x="457200" y="2418557"/>
            <a:ext cx="4040188" cy="3941763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Espace réservé du contenu 5"/>
          <p:cNvSpPr>
            <a:spLocks noGrp="1"/>
          </p:cNvSpPr>
          <p:nvPr>
            <p:ph sz="quarter" idx="4"/>
          </p:nvPr>
        </p:nvSpPr>
        <p:spPr>
          <a:xfrm>
            <a:off x="4645025" y="2418557"/>
            <a:ext cx="4041775" cy="3941763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8397F9-D8C9-4E34-B22E-64A365E3196A}" type="datetime2">
              <a:rPr lang="en-US"/>
              <a:pPr>
                <a:defRPr/>
              </a:pPr>
              <a:t>Wednesday, March 27, 2013</a:t>
            </a:fld>
            <a:endParaRPr lang="en-US"/>
          </a:p>
        </p:txBody>
      </p:sp>
      <p:sp>
        <p:nvSpPr>
          <p:cNvPr id="8" name="Rectangle 21"/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376ED6-F1D0-40C0-ADD3-8EBC8C72D22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563491"/>
      </p:ext>
    </p:extLst>
  </p:cSld>
  <p:clrMapOvr>
    <a:masterClrMapping/>
  </p:clrMapOvr>
  <p:transition spd="med"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latinLnBrk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28685E-D286-49B8-BC0D-535A8B5F887B}" type="datetime2">
              <a:rPr lang="en-US"/>
              <a:pPr>
                <a:defRPr/>
              </a:pPr>
              <a:t>Wednesday, March 27, 2013</a:t>
            </a:fld>
            <a:endParaRPr lang="en-US"/>
          </a:p>
        </p:txBody>
      </p:sp>
      <p:sp>
        <p:nvSpPr>
          <p:cNvPr id="4" name="Rectangle 21"/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9E2514-14E0-48C6-A9D1-5ABE626AF4B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4032829"/>
      </p:ext>
    </p:extLst>
  </p:cSld>
  <p:clrMapOvr>
    <a:masterClrMapping/>
  </p:clrMapOvr>
  <p:transition spd="med"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E3A43E-B0FD-4EC1-9ECC-D856A95D8188}" type="datetime2">
              <a:rPr lang="en-US"/>
              <a:pPr>
                <a:defRPr/>
              </a:pPr>
              <a:t>Wednesday, March 27, 2013</a:t>
            </a:fld>
            <a:endParaRPr lang="en-US"/>
          </a:p>
        </p:txBody>
      </p:sp>
      <p:sp>
        <p:nvSpPr>
          <p:cNvPr id="3" name="Rectangle 21"/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B0B61E-CF5B-424A-91FE-55285112ED4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6627785"/>
      </p:ext>
    </p:extLst>
  </p:cSld>
  <p:clrMapOvr>
    <a:masterClrMapping/>
  </p:clrMapOvr>
  <p:transition spd="med"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 latinLnBrk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497A0A-9AA9-43D2-A5FE-1ECE5A20293B}" type="datetime2">
              <a:rPr lang="en-US"/>
              <a:pPr>
                <a:defRPr/>
              </a:pPr>
              <a:t>Wednesday, March 27, 2013</a:t>
            </a:fld>
            <a:endParaRPr lang="en-US"/>
          </a:p>
        </p:txBody>
      </p:sp>
      <p:sp>
        <p:nvSpPr>
          <p:cNvPr id="6" name="Rectangle 21"/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1F9322-BA1C-4813-A418-356ADA0CCE2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386464"/>
      </p:ext>
    </p:extLst>
  </p:cSld>
  <p:clrMapOvr>
    <a:masterClrMapping/>
  </p:clrMapOvr>
  <p:transition spd="med"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6255544" y="3021808"/>
            <a:ext cx="2514600" cy="457200"/>
          </a:xfrm>
        </p:spPr>
        <p:txBody>
          <a:bodyPr/>
          <a:lstStyle>
            <a:lvl1pPr algn="l">
              <a:buNone/>
              <a:defRPr sz="1600" b="1">
                <a:solidFill>
                  <a:schemeClr val="accent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6255544" y="3500440"/>
            <a:ext cx="2209800" cy="2130552"/>
          </a:xfrm>
        </p:spPr>
        <p:txBody>
          <a:bodyPr lIns="0" rIns="0" bIns="0"/>
          <a:lstStyle>
            <a:lvl1pPr marL="0" indent="0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" name="Espace réservé pour une image  2"/>
          <p:cNvSpPr>
            <a:spLocks noGrp="1"/>
          </p:cNvSpPr>
          <p:nvPr>
            <p:ph type="pic" idx="1"/>
          </p:nvPr>
        </p:nvSpPr>
        <p:spPr>
          <a:xfrm>
            <a:off x="747712" y="1524000"/>
            <a:ext cx="5029200" cy="4114800"/>
          </a:xfrm>
          <a:prstGeom prst="roundRect">
            <a:avLst>
              <a:gd name="adj" fmla="val 4167"/>
            </a:avLst>
          </a:prstGeom>
          <a:solidFill>
            <a:schemeClr val="bg2"/>
          </a:solidFill>
          <a:ln w="3000">
            <a:solidFill>
              <a:schemeClr val="bg2">
                <a:shade val="35000"/>
              </a:schemeClr>
            </a:solidFill>
            <a:miter lim="800000"/>
          </a:ln>
          <a:effectLst/>
        </p:spPr>
        <p:txBody>
          <a:bodyPr>
            <a:normAutofit/>
          </a:bodyPr>
          <a:lstStyle>
            <a:lvl1pPr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5" name="Rectangle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7C7378-E795-40B4-B282-E3FC9D0F802C}" type="datetime2">
              <a:rPr lang="en-US"/>
              <a:pPr>
                <a:defRPr/>
              </a:pPr>
              <a:t>Wednesday, March 27, 2013</a:t>
            </a:fld>
            <a:endParaRPr lang="en-US"/>
          </a:p>
        </p:txBody>
      </p:sp>
      <p:sp>
        <p:nvSpPr>
          <p:cNvPr id="6" name="Rectangle 21"/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0FF686-C42A-4234-AE3F-41F164B8537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968365"/>
      </p:ext>
    </p:extLst>
  </p:cSld>
  <p:clrMapOvr>
    <a:masterClrMapping/>
  </p:clrMapOvr>
  <p:transition spd="med"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rme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Constantia" pitchFamily="18" charset="0"/>
            </a:endParaRPr>
          </a:p>
        </p:txBody>
      </p:sp>
      <p:sp>
        <p:nvSpPr>
          <p:cNvPr id="8" name="Forme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Constantia" pitchFamily="18" charset="0"/>
            </a:endParaRPr>
          </a:p>
        </p:txBody>
      </p:sp>
      <p:sp>
        <p:nvSpPr>
          <p:cNvPr id="1028" name="Rectangle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9" name="Rectangle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Rectangle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solidFill>
                  <a:srgbClr val="045C75"/>
                </a:solidFill>
                <a:latin typeface="Constantia" pitchFamily="18" charset="0"/>
              </a:defRPr>
            </a:lvl1pPr>
          </a:lstStyle>
          <a:p>
            <a:pPr>
              <a:defRPr/>
            </a:pPr>
            <a:fld id="{0B851A32-A316-46A7-BCE2-8B4C482F87ED}" type="datetime2">
              <a:rPr lang="en-US"/>
              <a:pPr>
                <a:defRPr/>
              </a:pPr>
              <a:t>Wednesday, March 27, 2013</a:t>
            </a:fld>
            <a:endParaRPr lang="en-US"/>
          </a:p>
        </p:txBody>
      </p:sp>
      <p:sp>
        <p:nvSpPr>
          <p:cNvPr id="1031" name="Rectangle 21"/>
          <p:cNvSpPr>
            <a:spLocks noGrp="1"/>
          </p:cNvSpPr>
          <p:nvPr>
            <p:ph type="ftr" sz="quarter" idx="3"/>
          </p:nvPr>
        </p:nvSpPr>
        <p:spPr bwMode="auto">
          <a:xfrm>
            <a:off x="2590800" y="6356350"/>
            <a:ext cx="28956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solidFill>
                  <a:srgbClr val="045C75"/>
                </a:solidFill>
                <a:latin typeface="Constantia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8" name="Rectangle 17"/>
          <p:cNvSpPr>
            <a:spLocks noGrp="1"/>
          </p:cNvSpPr>
          <p:nvPr>
            <p:ph type="sldNum" sz="quarter" idx="4"/>
          </p:nvPr>
        </p:nvSpPr>
        <p:spPr>
          <a:xfrm>
            <a:off x="8077200" y="6356350"/>
            <a:ext cx="609600" cy="365125"/>
          </a:xfrm>
          <a:prstGeom prst="rect">
            <a:avLst/>
          </a:prstGeom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solidFill>
                  <a:srgbClr val="045C75"/>
                </a:solidFill>
                <a:latin typeface="Constantia" pitchFamily="18" charset="0"/>
              </a:defRPr>
            </a:lvl1pPr>
          </a:lstStyle>
          <a:p>
            <a:pPr>
              <a:defRPr/>
            </a:pPr>
            <a:fld id="{78D1D670-692E-4256-A508-C9D1E17C86B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grpSp>
        <p:nvGrpSpPr>
          <p:cNvPr id="1033" name="Group 9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Forme 11"/>
            <p:cNvSpPr>
              <a:spLocks/>
            </p:cNvSpPr>
            <p:nvPr/>
          </p:nvSpPr>
          <p:spPr bwMode="auto">
            <a:xfrm rot="21435692">
              <a:off x="-21862" y="202262"/>
              <a:ext cx="9162324" cy="64777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>
                <a:latin typeface="Constantia" pitchFamily="18" charset="0"/>
              </a:endParaRPr>
            </a:p>
          </p:txBody>
        </p:sp>
        <p:sp>
          <p:nvSpPr>
            <p:cNvPr id="13" name="Forme 12"/>
            <p:cNvSpPr>
              <a:spLocks/>
            </p:cNvSpPr>
            <p:nvPr/>
          </p:nvSpPr>
          <p:spPr bwMode="auto">
            <a:xfrm rot="21435692">
              <a:off x="-15525" y="275829"/>
              <a:ext cx="9175050" cy="529475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>
                <a:latin typeface="Constantia" pitchFamily="18" charset="0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78" r:id="rId2"/>
    <p:sldLayoutId id="2147483686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</p:sldLayoutIdLst>
  <p:transition spd="med">
    <p:newsflash/>
  </p:transition>
  <p:txStyles>
    <p:titleStyle>
      <a:lvl1pPr marL="342900" indent="-342900" algn="l" defTabSz="-13873163" rtl="0" eaLnBrk="1" fontAlgn="base" hangingPunct="1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marL="342900" indent="-342900" algn="l" defTabSz="-13873163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marL="342900" indent="-342900" algn="l" defTabSz="-13873163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marL="342900" indent="-342900" algn="l" defTabSz="-13873163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marL="342900" indent="-342900" algn="l" defTabSz="-13873163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800100" indent="-342900" algn="l" defTabSz="-13873163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1257300" indent="-342900" algn="l" defTabSz="-13873163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714500" indent="-342900" algn="l" defTabSz="-13873163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2171700" indent="-342900" algn="l" defTabSz="-13873163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342900" indent="-342900" algn="l" defTabSz="-13873163" rtl="0" eaLnBrk="1" fontAlgn="base" hangingPunct="1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-13873163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-13873163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-13873163" rtl="0" eaLnBrk="1" fontAlgn="base" hangingPunct="1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-13873163" rtl="0" eaLnBrk="1" fontAlgn="base" hangingPunct="1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536" y="1751969"/>
            <a:ext cx="7834064" cy="4773375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 školy: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Základní škola Městec Králové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Autor: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Mgr. Petr Novák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VY_32_INOVACE_13_Inf5</a:t>
            </a: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Číslo projektu: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CZ.1.07/1.4.00/21.2313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Téma: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Uložení souboru z internetu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Anotace: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Prezentace objasňující ukládání souborů z internetu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Datum: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>
                <a:latin typeface="Calibri" pitchFamily="34" charset="0"/>
                <a:cs typeface="Calibri" pitchFamily="34" charset="0"/>
              </a:rPr>
              <a:t>7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. 2. 2013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b="1" dirty="0" err="1" smtClean="0">
                <a:latin typeface="Calibri" pitchFamily="34" charset="0"/>
                <a:cs typeface="Calibri" pitchFamily="34" charset="0"/>
              </a:rPr>
              <a:t>Keywords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:	soubor, uložení, internet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23" b="7822"/>
          <a:stretch/>
        </p:blipFill>
        <p:spPr bwMode="auto">
          <a:xfrm>
            <a:off x="827584" y="188640"/>
            <a:ext cx="7620000" cy="1563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45106791"/>
      </p:ext>
    </p:extLst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Forme 2"/>
          <p:cNvSpPr>
            <a:spLocks/>
          </p:cNvSpPr>
          <p:nvPr/>
        </p:nvSpPr>
        <p:spPr bwMode="auto">
          <a:xfrm>
            <a:off x="1187450" y="2781300"/>
            <a:ext cx="7561014" cy="546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20000"/>
              </a:spcBef>
              <a:buClr>
                <a:srgbClr val="0BD0D9"/>
              </a:buClr>
              <a:buSzPct val="95000"/>
              <a:buFont typeface="Wingdings 2" pitchFamily="18" charset="2"/>
              <a:buNone/>
            </a:pPr>
            <a:r>
              <a:rPr lang="cs-CZ" sz="4000" dirty="0" smtClean="0">
                <a:latin typeface="Calibri" pitchFamily="34" charset="0"/>
              </a:rPr>
              <a:t>ULOŽENÍ SOUBORU Z INTERNETU</a:t>
            </a:r>
            <a:endParaRPr lang="fr-CA" sz="4000" dirty="0">
              <a:latin typeface="Calibri" pitchFamily="34" charset="0"/>
            </a:endParaRPr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rme 1"/>
          <p:cNvSpPr>
            <a:spLocks noGrp="1"/>
          </p:cNvSpPr>
          <p:nvPr>
            <p:ph type="title"/>
          </p:nvPr>
        </p:nvSpPr>
        <p:spPr>
          <a:xfrm>
            <a:off x="457200" y="285750"/>
            <a:ext cx="8229600" cy="1143000"/>
          </a:xfrm>
        </p:spPr>
        <p:txBody>
          <a:bodyPr/>
          <a:lstStyle/>
          <a:p>
            <a:pPr marL="0" indent="0" defTabSz="914400" eaLnBrk="1" hangingPunct="1"/>
            <a:r>
              <a:rPr lang="cs-CZ" dirty="0" smtClean="0"/>
              <a:t>Co ukládáme?</a:t>
            </a:r>
            <a:endParaRPr lang="fr-CA" dirty="0" smtClean="0"/>
          </a:p>
        </p:txBody>
      </p:sp>
      <p:sp>
        <p:nvSpPr>
          <p:cNvPr id="5123" name="Forme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3916660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Nejčastěji vyhledáváme a stahujeme:</a:t>
            </a:r>
          </a:p>
          <a:p>
            <a:r>
              <a:rPr lang="cs-CZ" dirty="0" smtClean="0"/>
              <a:t>Mp3</a:t>
            </a:r>
          </a:p>
          <a:p>
            <a:r>
              <a:rPr lang="cs-CZ" dirty="0" smtClean="0"/>
              <a:t>Videosoubory – AVI, MPEG</a:t>
            </a:r>
          </a:p>
          <a:p>
            <a:r>
              <a:rPr lang="cs-CZ" dirty="0" smtClean="0"/>
              <a:t>Fotky/obrázky – </a:t>
            </a:r>
            <a:r>
              <a:rPr lang="cs-CZ" dirty="0" err="1" smtClean="0"/>
              <a:t>jpeg</a:t>
            </a:r>
            <a:r>
              <a:rPr lang="cs-CZ" dirty="0" smtClean="0"/>
              <a:t>, </a:t>
            </a:r>
            <a:r>
              <a:rPr lang="cs-CZ" dirty="0" err="1" smtClean="0"/>
              <a:t>gif</a:t>
            </a:r>
            <a:endParaRPr lang="cs-CZ" dirty="0" smtClean="0"/>
          </a:p>
          <a:p>
            <a:r>
              <a:rPr lang="cs-CZ" dirty="0" smtClean="0"/>
              <a:t>Instalační soubory programů – většinou zkomprimované archivačním softwarem</a:t>
            </a:r>
          </a:p>
          <a:p>
            <a:endParaRPr lang="fr-FR" dirty="0" smtClean="0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rme 1"/>
          <p:cNvSpPr>
            <a:spLocks noGrp="1"/>
          </p:cNvSpPr>
          <p:nvPr>
            <p:ph type="title"/>
          </p:nvPr>
        </p:nvSpPr>
        <p:spPr>
          <a:xfrm>
            <a:off x="457200" y="285750"/>
            <a:ext cx="8229600" cy="1143000"/>
          </a:xfrm>
        </p:spPr>
        <p:txBody>
          <a:bodyPr/>
          <a:lstStyle/>
          <a:p>
            <a:pPr marL="0" indent="0" defTabSz="914400" eaLnBrk="1" hangingPunct="1"/>
            <a:r>
              <a:rPr lang="cs-CZ" dirty="0" smtClean="0"/>
              <a:t>Kde hledáme?</a:t>
            </a:r>
            <a:endParaRPr lang="fr-CA" dirty="0" smtClean="0"/>
          </a:p>
        </p:txBody>
      </p:sp>
      <p:sp>
        <p:nvSpPr>
          <p:cNvPr id="5123" name="Forme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3916660"/>
          </a:xfrm>
        </p:spPr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Obrázky – vyhledávačem (Seznam, Google)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Mp3 – www zaměřené na hudbu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Video – </a:t>
            </a:r>
            <a:r>
              <a:rPr lang="cs-CZ" dirty="0" err="1" smtClean="0"/>
              <a:t>Youtube</a:t>
            </a:r>
            <a:r>
              <a:rPr lang="cs-CZ" dirty="0" smtClean="0"/>
              <a:t>, </a:t>
            </a:r>
            <a:r>
              <a:rPr lang="cs-CZ" dirty="0" err="1" smtClean="0"/>
              <a:t>Stream</a:t>
            </a:r>
            <a:r>
              <a:rPr lang="cs-CZ" dirty="0" smtClean="0"/>
              <a:t>…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Instalační soubory – softwarové servery (Stahuj.cz; Slunecnice.cz; Studna.cz….)</a:t>
            </a:r>
            <a:endParaRPr lang="fr-FR" dirty="0" smtClean="0"/>
          </a:p>
        </p:txBody>
      </p:sp>
    </p:spTree>
    <p:extLst>
      <p:ext uri="{BB962C8B-B14F-4D97-AF65-F5344CB8AC3E}">
        <p14:creationId xmlns:p14="http://schemas.microsoft.com/office/powerpoint/2010/main" val="370363726"/>
      </p:ext>
    </p:extLst>
  </p:cSld>
  <p:clrMapOvr>
    <a:masterClrMapping/>
  </p:clrMapOvr>
  <p:transition spd="med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rme 1"/>
          <p:cNvSpPr>
            <a:spLocks noGrp="1"/>
          </p:cNvSpPr>
          <p:nvPr>
            <p:ph type="title"/>
          </p:nvPr>
        </p:nvSpPr>
        <p:spPr>
          <a:xfrm>
            <a:off x="457200" y="285750"/>
            <a:ext cx="8229600" cy="1143000"/>
          </a:xfrm>
        </p:spPr>
        <p:txBody>
          <a:bodyPr/>
          <a:lstStyle/>
          <a:p>
            <a:pPr marL="0" indent="0" defTabSz="914400" eaLnBrk="1" hangingPunct="1"/>
            <a:r>
              <a:rPr lang="cs-CZ" dirty="0" smtClean="0"/>
              <a:t>Stahujeme soubor</a:t>
            </a:r>
            <a:endParaRPr lang="fr-CA" dirty="0" smtClean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94" t="11310" r="13324" b="10913"/>
          <a:stretch/>
        </p:blipFill>
        <p:spPr bwMode="auto">
          <a:xfrm>
            <a:off x="179512" y="1551946"/>
            <a:ext cx="8784976" cy="517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6012160" y="404664"/>
            <a:ext cx="2520280" cy="1080120"/>
          </a:xfrm>
          <a:prstGeom prst="wedgeRoundRectCallout">
            <a:avLst>
              <a:gd name="adj1" fmla="val -222581"/>
              <a:gd name="adj2" fmla="val 342125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+mj-lt"/>
              </a:rPr>
              <a:t>Pomocí navigace vyhledáme program</a:t>
            </a:r>
            <a:endParaRPr lang="cs-CZ" sz="20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70363726"/>
      </p:ext>
    </p:extLst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204864"/>
            <a:ext cx="7477125" cy="4486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Zaoblený obdélníkový popisek 7"/>
          <p:cNvSpPr/>
          <p:nvPr/>
        </p:nvSpPr>
        <p:spPr>
          <a:xfrm>
            <a:off x="251520" y="260648"/>
            <a:ext cx="2520280" cy="1080120"/>
          </a:xfrm>
          <a:prstGeom prst="wedgeRoundRectCallout">
            <a:avLst>
              <a:gd name="adj1" fmla="val 606"/>
              <a:gd name="adj2" fmla="val 177941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+mj-lt"/>
              </a:rPr>
              <a:t>Zvolíme program</a:t>
            </a:r>
            <a:endParaRPr lang="cs-CZ" sz="2000" b="1" dirty="0">
              <a:latin typeface="+mj-lt"/>
            </a:endParaRPr>
          </a:p>
        </p:txBody>
      </p:sp>
      <p:sp>
        <p:nvSpPr>
          <p:cNvPr id="9" name="Zaoblený obdélníkový popisek 8"/>
          <p:cNvSpPr/>
          <p:nvPr/>
        </p:nvSpPr>
        <p:spPr>
          <a:xfrm>
            <a:off x="3059832" y="269001"/>
            <a:ext cx="2520280" cy="1080120"/>
          </a:xfrm>
          <a:prstGeom prst="wedgeRoundRectCallout">
            <a:avLst>
              <a:gd name="adj1" fmla="val -14236"/>
              <a:gd name="adj2" fmla="val 185637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+mj-lt"/>
              </a:rPr>
              <a:t>Zkontrolujeme licenční podmínky</a:t>
            </a:r>
            <a:endParaRPr lang="cs-CZ" sz="2000" b="1" dirty="0">
              <a:latin typeface="+mj-lt"/>
            </a:endParaRPr>
          </a:p>
        </p:txBody>
      </p:sp>
      <p:sp>
        <p:nvSpPr>
          <p:cNvPr id="10" name="Zaoblený obdélníkový popisek 9"/>
          <p:cNvSpPr/>
          <p:nvPr/>
        </p:nvSpPr>
        <p:spPr>
          <a:xfrm>
            <a:off x="5868144" y="269001"/>
            <a:ext cx="2520280" cy="1080120"/>
          </a:xfrm>
          <a:prstGeom prst="wedgeRoundRectCallout">
            <a:avLst>
              <a:gd name="adj1" fmla="val -77455"/>
              <a:gd name="adj2" fmla="val 180507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+mj-lt"/>
              </a:rPr>
              <a:t>Výběr nám ulehčí hodnocení programu</a:t>
            </a:r>
            <a:endParaRPr lang="cs-CZ" sz="20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997341724"/>
      </p:ext>
    </p:extLst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556792"/>
            <a:ext cx="7505700" cy="5153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Zaoblený obdélníkový popisek 6"/>
          <p:cNvSpPr/>
          <p:nvPr/>
        </p:nvSpPr>
        <p:spPr>
          <a:xfrm>
            <a:off x="251520" y="260648"/>
            <a:ext cx="2520280" cy="1080120"/>
          </a:xfrm>
          <a:prstGeom prst="wedgeRoundRectCallout">
            <a:avLst>
              <a:gd name="adj1" fmla="val -8190"/>
              <a:gd name="adj2" fmla="val 116372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+mj-lt"/>
              </a:rPr>
              <a:t>Odkaz pro stažení</a:t>
            </a:r>
            <a:endParaRPr lang="cs-CZ" sz="2000" b="1" dirty="0">
              <a:latin typeface="+mj-lt"/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3095836" y="260648"/>
            <a:ext cx="2520280" cy="1080120"/>
          </a:xfrm>
          <a:prstGeom prst="wedgeRoundRectCallout">
            <a:avLst>
              <a:gd name="adj1" fmla="val -59314"/>
              <a:gd name="adj2" fmla="val 116372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+mj-lt"/>
              </a:rPr>
              <a:t>Velikost souboru</a:t>
            </a:r>
            <a:endParaRPr lang="cs-CZ" sz="2000" b="1" dirty="0">
              <a:latin typeface="+mj-lt"/>
            </a:endParaRPr>
          </a:p>
        </p:txBody>
      </p:sp>
      <p:sp>
        <p:nvSpPr>
          <p:cNvPr id="9" name="Zaoblený obdélníkový popisek 8"/>
          <p:cNvSpPr/>
          <p:nvPr/>
        </p:nvSpPr>
        <p:spPr>
          <a:xfrm>
            <a:off x="5940152" y="260648"/>
            <a:ext cx="2520280" cy="1080120"/>
          </a:xfrm>
          <a:prstGeom prst="wedgeRoundRectCallout">
            <a:avLst>
              <a:gd name="adj1" fmla="val -90648"/>
              <a:gd name="adj2" fmla="val 234379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+mj-lt"/>
              </a:rPr>
              <a:t>Popis s náhledem a parametry</a:t>
            </a:r>
            <a:endParaRPr lang="cs-CZ" sz="20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243565094"/>
      </p:ext>
    </p:extLst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9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90"/>
          <a:stretch/>
        </p:blipFill>
        <p:spPr bwMode="auto">
          <a:xfrm>
            <a:off x="22951" y="188640"/>
            <a:ext cx="9061363" cy="1165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4486" y="5445224"/>
            <a:ext cx="4082858" cy="123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Zaoblený obdélníkový popisek 8"/>
          <p:cNvSpPr/>
          <p:nvPr/>
        </p:nvSpPr>
        <p:spPr>
          <a:xfrm>
            <a:off x="3274787" y="1988840"/>
            <a:ext cx="3024336" cy="1440160"/>
          </a:xfrm>
          <a:prstGeom prst="wedgeRoundRectCallout">
            <a:avLst>
              <a:gd name="adj1" fmla="val 83692"/>
              <a:gd name="adj2" fmla="val -92386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+mj-lt"/>
              </a:rPr>
              <a:t>Internet Explorer se dotáže co se souborem chceme udělat</a:t>
            </a:r>
            <a:endParaRPr lang="cs-CZ" sz="2000" b="1" dirty="0">
              <a:latin typeface="+mj-lt"/>
            </a:endParaRPr>
          </a:p>
        </p:txBody>
      </p:sp>
      <p:sp>
        <p:nvSpPr>
          <p:cNvPr id="10" name="Zaoblený obdélníkový popisek 9"/>
          <p:cNvSpPr/>
          <p:nvPr/>
        </p:nvSpPr>
        <p:spPr>
          <a:xfrm>
            <a:off x="899592" y="4077072"/>
            <a:ext cx="2513143" cy="1215272"/>
          </a:xfrm>
          <a:prstGeom prst="wedgeRoundRectCallout">
            <a:avLst>
              <a:gd name="adj1" fmla="val 191579"/>
              <a:gd name="adj2" fmla="val 102211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+mj-lt"/>
              </a:rPr>
              <a:t>Můžeme vybrat umístění pro uložení</a:t>
            </a:r>
            <a:endParaRPr lang="cs-CZ" sz="20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14894188"/>
      </p:ext>
    </p:extLst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/>
          <p:cNvPicPr>
            <a:picLocks noChangeAspect="1" noChangeArrowheads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843" b="11779"/>
          <a:stretch/>
        </p:blipFill>
        <p:spPr bwMode="auto">
          <a:xfrm>
            <a:off x="1907704" y="4679370"/>
            <a:ext cx="1080120" cy="10809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483" name="Picture 3"/>
          <p:cNvPicPr>
            <a:picLocks noChangeAspect="1" noChangeArrowheads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45" t="-10059" r="20349" b="10628"/>
          <a:stretch/>
        </p:blipFill>
        <p:spPr bwMode="auto">
          <a:xfrm>
            <a:off x="611561" y="4509120"/>
            <a:ext cx="936265" cy="12511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Zaoblený obdélníkový popisek 7"/>
          <p:cNvSpPr/>
          <p:nvPr/>
        </p:nvSpPr>
        <p:spPr>
          <a:xfrm>
            <a:off x="291254" y="2296979"/>
            <a:ext cx="2513143" cy="1215272"/>
          </a:xfrm>
          <a:prstGeom prst="wedgeRoundRectCallout">
            <a:avLst>
              <a:gd name="adj1" fmla="val 6900"/>
              <a:gd name="adj2" fmla="val 131851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+mj-lt"/>
              </a:rPr>
              <a:t>Ikony zkomprimovaných souborů</a:t>
            </a:r>
            <a:endParaRPr lang="cs-CZ" sz="2000" b="1" dirty="0">
              <a:latin typeface="+mj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87824" y="836712"/>
            <a:ext cx="59766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K rozbalení zkomprimovaných souborů potřebujeme archivační program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68420" y="2262351"/>
            <a:ext cx="377991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Lze využít: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WinZip</a:t>
            </a:r>
            <a:endParaRPr lang="cs-CZ" sz="2800" b="1" dirty="0" smtClean="0">
              <a:solidFill>
                <a:schemeClr val="accent1">
                  <a:lumMod val="75000"/>
                </a:schemeClr>
              </a:solidFill>
              <a:latin typeface="+mj-lt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WinRAR</a:t>
            </a:r>
            <a:endParaRPr lang="cs-CZ" sz="2800" b="1" dirty="0" smtClean="0">
              <a:solidFill>
                <a:schemeClr val="accent1">
                  <a:lumMod val="75000"/>
                </a:schemeClr>
              </a:solidFill>
              <a:latin typeface="+mj-lt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7-Zip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FilZip</a:t>
            </a:r>
            <a:endParaRPr lang="cs-CZ" sz="2800" b="1" dirty="0" smtClean="0">
              <a:solidFill>
                <a:schemeClr val="accent1">
                  <a:lumMod val="75000"/>
                </a:schemeClr>
              </a:solidFill>
              <a:latin typeface="+mj-lt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Total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Commander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62559576"/>
      </p:ext>
    </p:extLst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81000"/>
            <a:ext cx="7315200" cy="95976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14339" name="Zástupný symbol pro obsah 1"/>
          <p:cNvSpPr>
            <a:spLocks noGrp="1"/>
          </p:cNvSpPr>
          <p:nvPr>
            <p:ph idx="1"/>
          </p:nvPr>
        </p:nvSpPr>
        <p:spPr>
          <a:xfrm>
            <a:off x="179388" y="1412776"/>
            <a:ext cx="8785225" cy="5216624"/>
          </a:xfrm>
        </p:spPr>
        <p:txBody>
          <a:bodyPr/>
          <a:lstStyle/>
          <a:p>
            <a:pPr>
              <a:buFont typeface="Wingdings" pitchFamily="2" charset="2"/>
              <a:buAutoNum type="arabicParenR"/>
            </a:pPr>
            <a:r>
              <a:rPr lang="cs-CZ" sz="1600" dirty="0" smtClean="0"/>
              <a:t> [cit. 2013-02-07] dostupné na: veškerý obrazový materiál </a:t>
            </a:r>
            <a:r>
              <a:rPr lang="cs-CZ" sz="1600" dirty="0" err="1" smtClean="0"/>
              <a:t>PrintScreen</a:t>
            </a:r>
            <a:r>
              <a:rPr lang="cs-CZ" sz="1600" dirty="0" smtClean="0"/>
              <a:t> z </a:t>
            </a:r>
            <a:r>
              <a:rPr lang="cs-CZ" sz="1600" dirty="0" err="1" smtClean="0"/>
              <a:t>Google</a:t>
            </a:r>
            <a:r>
              <a:rPr lang="cs-CZ" sz="1600" dirty="0" smtClean="0"/>
              <a:t> Chrome: </a:t>
            </a:r>
            <a:r>
              <a:rPr lang="cs-CZ" sz="1600" dirty="0" err="1" smtClean="0"/>
              <a:t>Slunecnice.cz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692536591"/>
      </p:ext>
    </p:extLst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F9800"/>
      </a:hlink>
      <a:folHlink>
        <a:srgbClr val="F45511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宋体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仿宋_GB2312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100000" t="200000" r="100000" b="4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100000" t="200000" r="100000" b="40000"/>
          </a:path>
        </a:gradFill>
      </a:fillStyleLst>
      <a:lnStyleLst>
        <a:ln w="698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00000"/>
              </a:schemeClr>
            </a:gs>
            <a:gs pos="100000">
              <a:schemeClr val="phClr">
                <a:shade val="15000"/>
                <a:satMod val="300000"/>
              </a:schemeClr>
            </a:gs>
          </a:gsLst>
          <a:path path="circle">
            <a:fillToRect l="10000" t="180000" r="1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5000"/>
                <a:satMod val="150000"/>
              </a:schemeClr>
            </a:duotone>
          </a:blip>
          <a:tile tx="0" ty="0" sx="70000" sy="70000" flip="none" algn="ctr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Bureau 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Bureau 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ureau 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0000"/>
                <a:satMod val="155000"/>
              </a:schemeClr>
            </a:gs>
            <a:gs pos="65000">
              <a:schemeClr val="phClr">
                <a:shade val="85000"/>
                <a:satMod val="155000"/>
              </a:schemeClr>
            </a:gs>
            <a:gs pos="100000">
              <a:schemeClr val="phClr">
                <a:shade val="95000"/>
                <a:satMod val="155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  <a:ln w="34925" cap="rnd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5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prstMaterial="matte">
            <a:bevelT h="22225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0000"/>
                <a:satMod val="155000"/>
              </a:schemeClr>
            </a:gs>
            <a:gs pos="35000">
              <a:schemeClr val="phClr">
                <a:shade val="75000"/>
                <a:satMod val="155000"/>
              </a:schemeClr>
            </a:gs>
            <a:gs pos="100000">
              <a:schemeClr val="phClr">
                <a:tint val="80000"/>
                <a:satMod val="255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Flow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F9800"/>
    </a:hlink>
    <a:folHlink>
      <a:srgbClr val="F45511"/>
    </a:folHlink>
  </a:clrScheme>
</a:themeOverride>
</file>

<file path=ppt/theme/themeOverride2.xml><?xml version="1.0" encoding="utf-8"?>
<a:themeOverride xmlns:a="http://schemas.openxmlformats.org/drawingml/2006/main">
  <a:clrScheme name="Flow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F9800"/>
    </a:hlink>
    <a:folHlink>
      <a:srgbClr val="F45511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1</Template>
  <TotalTime>49</TotalTime>
  <Words>149</Words>
  <Application>Microsoft Office PowerPoint</Application>
  <PresentationFormat>Předvádění na obrazovce (4:3)</PresentationFormat>
  <Paragraphs>48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1</vt:lpstr>
      <vt:lpstr>Prezentace aplikace PowerPoint</vt:lpstr>
      <vt:lpstr>Prezentace aplikace PowerPoint</vt:lpstr>
      <vt:lpstr>Co ukládáme?</vt:lpstr>
      <vt:lpstr>Kde hledáme?</vt:lpstr>
      <vt:lpstr>Stahujeme soubor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PN</dc:creator>
  <cp:lastModifiedBy>AdminICT</cp:lastModifiedBy>
  <cp:revision>9</cp:revision>
  <dcterms:created xsi:type="dcterms:W3CDTF">2013-02-06T20:21:40Z</dcterms:created>
  <dcterms:modified xsi:type="dcterms:W3CDTF">2013-03-27T10:35:48Z</dcterms:modified>
</cp:coreProperties>
</file>