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slideshow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Default Extension="wav" ContentType="audio/wav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72" d="100"/>
          <a:sy n="72" d="100"/>
        </p:scale>
        <p:origin x="-600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2. 4. 2013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slow">
    <p:dissolve/>
    <p:sndAc>
      <p:stSnd>
        <p:snd r:embed="rId1" name="chimes.wav"/>
      </p:stSnd>
    </p:sndAc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2. 4. 2013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slow">
    <p:dissolve/>
    <p:sndAc>
      <p:stSnd>
        <p:snd r:embed="rId1" name="chimes.wav"/>
      </p:stSnd>
    </p:sndAc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2. 4. 2013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slow">
    <p:dissolve/>
    <p:sndAc>
      <p:stSnd>
        <p:snd r:embed="rId1" name="chimes.wav"/>
      </p:stSnd>
    </p:sndAc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2. 4. 2013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slow">
    <p:dissolve/>
    <p:sndAc>
      <p:stSnd>
        <p:snd r:embed="rId1" name="chimes.wav"/>
      </p:stSnd>
    </p:sndAc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2. 4. 2013</a:t>
            </a:fld>
            <a:endParaRPr lang="cs-CZ" dirty="0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slow">
    <p:dissolve/>
    <p:sndAc>
      <p:stSnd>
        <p:snd r:embed="rId1" name="chimes.wav"/>
      </p:stSnd>
    </p:sndAc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2. 4. 2013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slow">
    <p:dissolve/>
    <p:sndAc>
      <p:stSnd>
        <p:snd r:embed="rId1" name="chimes.wav"/>
      </p:stSnd>
    </p:sndAc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2. 4. 2013</a:t>
            </a:fld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slow">
    <p:dissolve/>
    <p:sndAc>
      <p:stSnd>
        <p:snd r:embed="rId1" name="chimes.wav"/>
      </p:stSnd>
    </p:sndAc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2. 4. 2013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slow">
    <p:dissolve/>
    <p:sndAc>
      <p:stSnd>
        <p:snd r:embed="rId1" name="chimes.wav"/>
      </p:stSnd>
    </p:sndAc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dirty="0" smtClean="0"/>
              <a:t>Klepnutím na ikonu přidáte obrázek.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2. 4. 2013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slow">
    <p:dissolve/>
    <p:sndAc>
      <p:stSnd>
        <p:snd r:embed="rId1" name="chimes.wav"/>
      </p:stSnd>
    </p:sndAc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2. 4. 2013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slow">
    <p:dissolve/>
    <p:sndAc>
      <p:stSnd>
        <p:snd r:embed="rId1" name="chimes.wav"/>
      </p:stSnd>
    </p:sndAc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2. 4. 2013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slow">
    <p:dissolve/>
    <p:sndAc>
      <p:stSnd>
        <p:snd r:embed="rId1" name="chimes.wav"/>
      </p:stSnd>
    </p:sndAc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audio" Target="../media/audio1.wav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A2481B-5154-415F-B752-558547769AA3}" type="datetimeFigureOut">
              <a:rPr lang="cs-CZ" smtClean="0"/>
              <a:pPr/>
              <a:t>2. 4. 2013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 spd="slow">
    <p:dissolve/>
    <p:sndAc>
      <p:stSnd>
        <p:snd r:embed="rId13" name="chimes.wav"/>
      </p:stSnd>
    </p:sndAc>
  </p:transition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3.png"/><Relationship Id="rId4" Type="http://schemas.openxmlformats.org/officeDocument/2006/relationships/image" Target="../media/image2.jpe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text 3"/>
          <p:cNvSpPr>
            <a:spLocks noGrp="1"/>
          </p:cNvSpPr>
          <p:nvPr>
            <p:ph type="body" idx="4294967295"/>
          </p:nvPr>
        </p:nvSpPr>
        <p:spPr>
          <a:xfrm>
            <a:off x="1043608" y="2204864"/>
            <a:ext cx="6912768" cy="864097"/>
          </a:xfrm>
        </p:spPr>
        <p:txBody>
          <a:bodyPr>
            <a:noAutofit/>
          </a:bodyPr>
          <a:lstStyle/>
          <a:p>
            <a:pPr algn="ctr">
              <a:buNone/>
            </a:pPr>
            <a:r>
              <a:rPr lang="cs-CZ" sz="1600" b="1" dirty="0" smtClean="0">
                <a:solidFill>
                  <a:schemeClr val="tx1"/>
                </a:solidFill>
              </a:rPr>
              <a:t>EU </a:t>
            </a:r>
            <a:r>
              <a:rPr lang="cs-CZ" sz="1600" b="1" dirty="0" smtClean="0">
                <a:solidFill>
                  <a:schemeClr val="tx1"/>
                </a:solidFill>
              </a:rPr>
              <a:t>PENÍZE ŠKOLÁM</a:t>
            </a:r>
            <a:endParaRPr lang="cs-CZ" sz="1600" dirty="0" smtClean="0">
              <a:solidFill>
                <a:schemeClr val="tx1"/>
              </a:solidFill>
            </a:endParaRPr>
          </a:p>
          <a:p>
            <a:pPr algn="ctr">
              <a:buNone/>
            </a:pPr>
            <a:r>
              <a:rPr lang="cs-CZ" sz="1600" b="1" dirty="0" smtClean="0">
                <a:solidFill>
                  <a:schemeClr val="tx1"/>
                </a:solidFill>
              </a:rPr>
              <a:t>Zlepšení podmínek pro vzdělávání na základních školách Operačního programu</a:t>
            </a:r>
            <a:endParaRPr lang="cs-CZ" sz="1600" dirty="0" smtClean="0">
              <a:solidFill>
                <a:schemeClr val="tx1"/>
              </a:solidFill>
            </a:endParaRPr>
          </a:p>
          <a:p>
            <a:pPr algn="ctr">
              <a:buNone/>
            </a:pPr>
            <a:r>
              <a:rPr lang="cs-CZ" sz="1600" b="1" dirty="0" smtClean="0">
                <a:solidFill>
                  <a:schemeClr val="tx1"/>
                </a:solidFill>
              </a:rPr>
              <a:t>Vzdělání pro konkurenceschopnost</a:t>
            </a:r>
            <a:endParaRPr lang="cs-CZ" sz="1600" dirty="0" smtClean="0">
              <a:solidFill>
                <a:schemeClr val="tx1"/>
              </a:solidFill>
            </a:endParaRPr>
          </a:p>
          <a:p>
            <a:pPr>
              <a:buNone/>
            </a:pPr>
            <a:endParaRPr lang="cs-CZ" sz="1600" dirty="0"/>
          </a:p>
        </p:txBody>
      </p:sp>
      <p:pic>
        <p:nvPicPr>
          <p:cNvPr id="6" name="Picture 5"/>
          <p:cNvPicPr/>
          <p:nvPr/>
        </p:nvPicPr>
        <p:blipFill>
          <a:blip r:embed="rId3" cstate="print">
            <a:extLst>
              <a:ext uri="{28A0092B-C50C-407E-A947-70E740481C1C}">
                <a14:useLocalDpi xmlns:lc="http://schemas.openxmlformats.org/drawingml/2006/lockedCanvas" xmlns:pic="http://schemas.openxmlformats.org/drawingml/2006/picture" xmlns="" xmlns:wpc="http://schemas.microsoft.com/office/word/2010/wordprocessingCanvas" xmlns:mc="http://schemas.openxmlformats.org/markup-compatibility/2006" xmlns:o="urn:schemas-microsoft-com:office:office" xmlns:v="urn:schemas-microsoft-com:vml" xmlns:wp14="http://schemas.microsoft.com/office/word/2010/wordprocessingDrawing" xmlns:w10="urn:schemas-microsoft-com:office:word" xmlns:w="http://schemas.openxmlformats.org/wordprocessingml/2006/main" xmlns:w14="http://schemas.microsoft.com/office/word/2010/wordml" xmlns:wpg="http://schemas.microsoft.com/office/word/2010/wordprocessingGroup" xmlns:wpi="http://schemas.microsoft.com/office/word/2010/wordprocessingInk" xmlns:wps="http://schemas.microsoft.com/office/word/2010/wordprocessingShape" xmlns:a14="http://schemas.microsoft.com/office/drawing/2010/main" xmlns:wne="http://schemas.microsoft.com/office/word/2006/wordml" xmlns:wp="http://schemas.openxmlformats.org/drawingml/2006/wordprocessingDrawing" xmlns:m="http://schemas.openxmlformats.org/officeDocument/2006/math" xmlns:ve="http://schemas.openxmlformats.org/markup-compatibility/2006" val="0"/>
              </a:ext>
            </a:extLst>
          </a:blip>
          <a:srcRect/>
          <a:stretch>
            <a:fillRect/>
          </a:stretch>
        </p:blipFill>
        <p:spPr bwMode="auto">
          <a:xfrm>
            <a:off x="3419872" y="332656"/>
            <a:ext cx="2295525" cy="295275"/>
          </a:xfrm>
          <a:prstGeom prst="rect">
            <a:avLst/>
          </a:prstGeom>
          <a:noFill/>
          <a:extLst/>
        </p:spPr>
      </p:pic>
      <p:pic>
        <p:nvPicPr>
          <p:cNvPr id="7" name="Obrázek 6"/>
          <p:cNvPicPr/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115616" y="620688"/>
            <a:ext cx="6840760" cy="1638300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pic>
        <p:nvPicPr>
          <p:cNvPr id="8" name="Obrázek 7" descr="1.PNG"/>
          <p:cNvPicPr>
            <a:picLocks noChangeAspect="1"/>
          </p:cNvPicPr>
          <p:nvPr/>
        </p:nvPicPr>
        <p:blipFill>
          <a:blip r:embed="rId5" cstate="print"/>
          <a:stretch>
            <a:fillRect/>
          </a:stretch>
        </p:blipFill>
        <p:spPr>
          <a:xfrm>
            <a:off x="1187624" y="3356992"/>
            <a:ext cx="6624736" cy="3240360"/>
          </a:xfrm>
          <a:prstGeom prst="rect">
            <a:avLst/>
          </a:prstGeom>
        </p:spPr>
      </p:pic>
    </p:spTree>
  </p:cSld>
  <p:clrMapOvr>
    <a:masterClrMapping/>
  </p:clrMapOvr>
  <p:transition spd="slow">
    <p:dissolve/>
    <p:sndAc>
      <p:stSnd>
        <p:snd r:embed="rId2" name="chimes.wav"/>
      </p:stSnd>
    </p:sndAc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23528" y="274638"/>
            <a:ext cx="8363272" cy="6106690"/>
          </a:xfrm>
        </p:spPr>
        <p:txBody>
          <a:bodyPr>
            <a:normAutofit fontScale="90000"/>
          </a:bodyPr>
          <a:lstStyle/>
          <a:p>
            <a:r>
              <a:rPr lang="cs-CZ" sz="8000" b="1" dirty="0" smtClean="0"/>
              <a:t>i   I   í   Í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sz="3100" b="1" dirty="0" smtClean="0"/>
              <a:t>1. Vyhledej v básni všechna  i  I  í  Í</a:t>
            </a:r>
            <a:br>
              <a:rPr lang="cs-CZ" sz="3100" b="1" dirty="0" smtClean="0"/>
            </a:br>
            <a:r>
              <a:rPr lang="cs-CZ" sz="3100" b="1" dirty="0" smtClean="0"/>
              <a:t/>
            </a:r>
            <a:br>
              <a:rPr lang="cs-CZ" sz="3100" b="1" dirty="0" smtClean="0"/>
            </a:br>
            <a:r>
              <a:rPr lang="cs-CZ" sz="3100" b="1" dirty="0" smtClean="0"/>
              <a:t>i  í   </a:t>
            </a:r>
            <a:r>
              <a:rPr lang="cs-CZ" sz="3100" b="1" dirty="0" smtClean="0">
                <a:solidFill>
                  <a:srgbClr val="002060"/>
                </a:solidFill>
              </a:rPr>
              <a:t>-  dej do modrého kroužku                       </a:t>
            </a:r>
            <a:r>
              <a:rPr lang="cs-CZ" sz="3100" dirty="0" smtClean="0"/>
              <a:t/>
            </a:r>
            <a:br>
              <a:rPr lang="cs-CZ" sz="3100" dirty="0" smtClean="0"/>
            </a:br>
            <a:r>
              <a:rPr lang="cs-CZ" sz="3100" dirty="0" smtClean="0"/>
              <a:t>     </a:t>
            </a:r>
            <a:r>
              <a:rPr lang="cs-CZ" sz="3100" b="1" dirty="0" smtClean="0"/>
              <a:t>I  Í  -  </a:t>
            </a:r>
            <a:r>
              <a:rPr lang="cs-CZ" sz="3100" b="1" dirty="0" smtClean="0">
                <a:solidFill>
                  <a:srgbClr val="FF0000"/>
                </a:solidFill>
              </a:rPr>
              <a:t>dej do červeného kroužku</a:t>
            </a:r>
            <a:r>
              <a:rPr lang="cs-CZ" b="1" dirty="0" smtClean="0"/>
              <a:t>	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b="1" dirty="0" smtClean="0"/>
              <a:t> 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b="1" dirty="0" smtClean="0"/>
              <a:t>I  je tenký  jako  vlásek,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b="1" dirty="0" smtClean="0"/>
              <a:t>i  je hlásek skřivánka.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b="1" dirty="0" smtClean="0"/>
              <a:t>I  je něžný konipásek,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b="1" dirty="0" smtClean="0"/>
              <a:t>Ivo, Ivan, Ivanka.</a:t>
            </a: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</p:spTree>
  </p:cSld>
  <p:clrMapOvr>
    <a:masterClrMapping/>
  </p:clrMapOvr>
  <p:transition spd="slow">
    <p:dissolve/>
    <p:sndAc>
      <p:stSnd>
        <p:snd r:embed="rId2" name="chimes.wav"/>
      </p:stSnd>
    </p:sndAc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5962674"/>
          </a:xfrm>
        </p:spPr>
        <p:txBody>
          <a:bodyPr anchor="t">
            <a:normAutofit/>
          </a:bodyPr>
          <a:lstStyle/>
          <a:p>
            <a:r>
              <a:rPr lang="cs-CZ" b="1" dirty="0" smtClean="0"/>
              <a:t>2. Nakresli ilustraci k básničce</a:t>
            </a: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graphicFrame>
        <p:nvGraphicFramePr>
          <p:cNvPr id="3" name="Tabulka 2"/>
          <p:cNvGraphicFramePr>
            <a:graphicFrameLocks noGrp="1"/>
          </p:cNvGraphicFramePr>
          <p:nvPr/>
        </p:nvGraphicFramePr>
        <p:xfrm>
          <a:off x="1115616" y="1397000"/>
          <a:ext cx="6984776" cy="41922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6984776"/>
              </a:tblGrid>
              <a:tr h="41922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4" name="Obrázek 3" descr="MB900052613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3275856" y="2060848"/>
            <a:ext cx="2448272" cy="2664296"/>
          </a:xfrm>
          <a:prstGeom prst="rect">
            <a:avLst/>
          </a:prstGeom>
        </p:spPr>
      </p:pic>
    </p:spTree>
  </p:cSld>
  <p:clrMapOvr>
    <a:masterClrMapping/>
  </p:clrMapOvr>
  <p:transition spd="slow">
    <p:dissolve/>
    <p:sndAc>
      <p:stSnd>
        <p:snd r:embed="rId2" name="chimes.wav"/>
      </p:stSnd>
    </p:sndAc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6394722"/>
          </a:xfrm>
        </p:spPr>
        <p:txBody>
          <a:bodyPr anchor="t"/>
          <a:lstStyle/>
          <a:p>
            <a:r>
              <a:rPr lang="cs-CZ" b="1" dirty="0" smtClean="0"/>
              <a:t> 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sz="2800" b="1" dirty="0" smtClean="0"/>
              <a:t>3. Vybarvi korálky správnými barvami</a:t>
            </a:r>
            <a:r>
              <a:rPr lang="cs-CZ" sz="2800" dirty="0" smtClean="0"/>
              <a:t/>
            </a:r>
            <a:br>
              <a:rPr lang="cs-CZ" sz="2800" dirty="0" smtClean="0"/>
            </a:br>
            <a:r>
              <a:rPr lang="cs-CZ" sz="2000" b="1" dirty="0" smtClean="0"/>
              <a:t>      i  I – </a:t>
            </a:r>
            <a:r>
              <a:rPr lang="cs-CZ" sz="2000" b="1" dirty="0" smtClean="0">
                <a:solidFill>
                  <a:srgbClr val="002060"/>
                </a:solidFill>
              </a:rPr>
              <a:t>modře</a:t>
            </a:r>
            <a:r>
              <a:rPr lang="cs-CZ" sz="2000" b="1" dirty="0" smtClean="0"/>
              <a:t> / a  A – </a:t>
            </a:r>
            <a:r>
              <a:rPr lang="cs-CZ" sz="2000" b="1" dirty="0" smtClean="0">
                <a:solidFill>
                  <a:srgbClr val="FF0000"/>
                </a:solidFill>
              </a:rPr>
              <a:t>červeně</a:t>
            </a:r>
            <a:r>
              <a:rPr lang="cs-CZ" sz="2000" b="1" dirty="0" smtClean="0"/>
              <a:t> / o O </a:t>
            </a:r>
            <a:r>
              <a:rPr lang="cs-CZ" sz="2000" b="1" dirty="0" smtClean="0">
                <a:solidFill>
                  <a:srgbClr val="FFC000"/>
                </a:solidFill>
              </a:rPr>
              <a:t>– žlutě </a:t>
            </a:r>
            <a:r>
              <a:rPr lang="cs-CZ" sz="2000" b="1" dirty="0" smtClean="0"/>
              <a:t>/ e  E -  </a:t>
            </a:r>
            <a:r>
              <a:rPr lang="cs-CZ" sz="2000" b="1" dirty="0" smtClean="0">
                <a:solidFill>
                  <a:srgbClr val="00B050"/>
                </a:solidFill>
              </a:rPr>
              <a:t>zeleně</a:t>
            </a:r>
            <a:r>
              <a:rPr lang="cs-CZ" sz="2000" b="1" dirty="0" smtClean="0"/>
              <a:t> / u  U </a:t>
            </a:r>
            <a:r>
              <a:rPr lang="cs-CZ" sz="2000" b="1" dirty="0" smtClean="0">
                <a:solidFill>
                  <a:schemeClr val="accent6">
                    <a:lumMod val="50000"/>
                  </a:schemeClr>
                </a:solidFill>
              </a:rPr>
              <a:t>- hnědě</a:t>
            </a: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pic>
        <p:nvPicPr>
          <p:cNvPr id="3" name="Obrázek 2" descr="Sken DUM 6.bmp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539552" y="1988840"/>
            <a:ext cx="8208912" cy="4536504"/>
          </a:xfrm>
          <a:prstGeom prst="rect">
            <a:avLst/>
          </a:prstGeom>
        </p:spPr>
      </p:pic>
    </p:spTree>
  </p:cSld>
  <p:clrMapOvr>
    <a:masterClrMapping/>
  </p:clrMapOvr>
  <p:transition spd="slow">
    <p:dissolve/>
    <p:sndAc>
      <p:stSnd>
        <p:snd r:embed="rId2" name="chimes.wav"/>
      </p:stSnd>
    </p:sndAc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Obrázek 2" descr="1.PN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539552" y="476672"/>
            <a:ext cx="7992888" cy="5760640"/>
          </a:xfrm>
          <a:prstGeom prst="rect">
            <a:avLst/>
          </a:prstGeom>
        </p:spPr>
      </p:pic>
    </p:spTree>
  </p:cSld>
  <p:clrMapOvr>
    <a:masterClrMapping/>
  </p:clrMapOvr>
  <p:transition spd="slow">
    <p:dissolve/>
    <p:sndAc>
      <p:stSnd>
        <p:snd r:embed="rId2" name="chimes.wav"/>
      </p:stSnd>
    </p:sndAc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2.PN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611560" y="764704"/>
            <a:ext cx="7776864" cy="5112567"/>
          </a:xfrm>
          <a:prstGeom prst="rect">
            <a:avLst/>
          </a:prstGeom>
        </p:spPr>
      </p:pic>
    </p:spTree>
  </p:cSld>
  <p:clrMapOvr>
    <a:masterClrMapping/>
  </p:clrMapOvr>
  <p:transition spd="slow">
    <p:dissolve/>
    <p:sndAc>
      <p:stSnd>
        <p:snd r:embed="rId2" name="chimes.wav"/>
      </p:stSnd>
    </p:sndAc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3.PN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611560" y="764704"/>
            <a:ext cx="7848872" cy="5400600"/>
          </a:xfrm>
          <a:prstGeom prst="rect">
            <a:avLst/>
          </a:prstGeom>
        </p:spPr>
      </p:pic>
    </p:spTree>
  </p:cSld>
  <p:clrMapOvr>
    <a:masterClrMapping/>
  </p:clrMapOvr>
  <p:transition spd="slow">
    <p:dissolve/>
    <p:sndAc>
      <p:stSnd>
        <p:snd r:embed="rId2" name="chimes.wav"/>
      </p:stSnd>
    </p:sndAc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4.PN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611560" y="620688"/>
            <a:ext cx="7920880" cy="5544616"/>
          </a:xfrm>
          <a:prstGeom prst="rect">
            <a:avLst/>
          </a:prstGeom>
        </p:spPr>
      </p:pic>
    </p:spTree>
  </p:cSld>
  <p:clrMapOvr>
    <a:masterClrMapping/>
  </p:clrMapOvr>
  <p:transition spd="slow">
    <p:dissolve/>
    <p:sndAc>
      <p:stSnd>
        <p:snd r:embed="rId2" name="chimes.wav"/>
      </p:stSnd>
    </p:sndAc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5.PN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683568" y="836712"/>
            <a:ext cx="7632848" cy="5328592"/>
          </a:xfrm>
          <a:prstGeom prst="rect">
            <a:avLst/>
          </a:prstGeom>
        </p:spPr>
      </p:pic>
    </p:spTree>
  </p:cSld>
  <p:clrMapOvr>
    <a:masterClrMapping/>
  </p:clrMapOvr>
  <p:transition spd="slow">
    <p:dissolve/>
    <p:sndAc>
      <p:stSnd>
        <p:snd r:embed="rId2" name="chimes.wav"/>
      </p:stSnd>
    </p:sndAc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6.PN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539552" y="548680"/>
            <a:ext cx="7992887" cy="5472608"/>
          </a:xfrm>
          <a:prstGeom prst="rect">
            <a:avLst/>
          </a:prstGeom>
        </p:spPr>
      </p:pic>
    </p:spTree>
  </p:cSld>
  <p:clrMapOvr>
    <a:masterClrMapping/>
  </p:clrMapOvr>
  <p:transition spd="slow">
    <p:dissolve/>
    <p:sndAc>
      <p:stSnd>
        <p:snd r:embed="rId2" name="chimes.wav"/>
      </p:stSnd>
    </p:sndAc>
  </p:transition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7.PN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539552" y="548680"/>
            <a:ext cx="8208912" cy="5544616"/>
          </a:xfrm>
          <a:prstGeom prst="rect">
            <a:avLst/>
          </a:prstGeom>
        </p:spPr>
      </p:pic>
    </p:spTree>
  </p:cSld>
  <p:clrMapOvr>
    <a:masterClrMapping/>
  </p:clrMapOvr>
  <p:transition spd="slow">
    <p:dissolve/>
    <p:sndAc>
      <p:stSnd>
        <p:snd r:embed="rId2" name="chimes.wav"/>
      </p:stSnd>
    </p:sndAc>
  </p:transition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8.PN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683568" y="692696"/>
            <a:ext cx="7560840" cy="5472608"/>
          </a:xfrm>
          <a:prstGeom prst="rect">
            <a:avLst/>
          </a:prstGeom>
        </p:spPr>
      </p:pic>
    </p:spTree>
  </p:cSld>
  <p:clrMapOvr>
    <a:masterClrMapping/>
  </p:clrMapOvr>
  <p:transition spd="slow">
    <p:dissolve/>
    <p:sndAc>
      <p:stSnd>
        <p:snd r:embed="rId2" name="chimes.wav"/>
      </p:stSnd>
    </p:sndAc>
  </p:transition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9.PN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467544" y="548680"/>
            <a:ext cx="8064895" cy="5688632"/>
          </a:xfrm>
          <a:prstGeom prst="rect">
            <a:avLst/>
          </a:prstGeom>
        </p:spPr>
      </p:pic>
    </p:spTree>
  </p:cSld>
  <p:clrMapOvr>
    <a:masterClrMapping/>
  </p:clrMapOvr>
  <p:transition spd="slow">
    <p:dissolve/>
    <p:sndAc>
      <p:stSnd>
        <p:snd r:embed="rId2" name="chimes.wav"/>
      </p:stSnd>
    </p:sndAc>
  </p:transition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7200" dirty="0" smtClean="0">
                <a:solidFill>
                  <a:srgbClr val="7030A0"/>
                </a:solidFill>
              </a:rPr>
              <a:t>K O N E C</a:t>
            </a:r>
            <a:endParaRPr lang="cs-CZ" sz="7200" dirty="0">
              <a:solidFill>
                <a:srgbClr val="7030A0"/>
              </a:solidFill>
            </a:endParaRPr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404665"/>
            <a:ext cx="7772400" cy="1512167"/>
          </a:xfrm>
        </p:spPr>
        <p:txBody>
          <a:bodyPr>
            <a:normAutofit fontScale="77500" lnSpcReduction="20000"/>
          </a:bodyPr>
          <a:lstStyle/>
          <a:p>
            <a:endParaRPr lang="cs-CZ" b="1" dirty="0" smtClean="0"/>
          </a:p>
          <a:p>
            <a:r>
              <a:rPr lang="cs-CZ" b="1" dirty="0" smtClean="0">
                <a:solidFill>
                  <a:schemeClr val="tx1"/>
                </a:solidFill>
              </a:rPr>
              <a:t>Zdroje, obrázky, citace:</a:t>
            </a:r>
            <a:endParaRPr lang="cs-CZ" dirty="0" smtClean="0">
              <a:solidFill>
                <a:schemeClr val="tx1"/>
              </a:solidFill>
            </a:endParaRPr>
          </a:p>
          <a:p>
            <a:r>
              <a:rPr lang="cs-CZ" dirty="0" smtClean="0">
                <a:solidFill>
                  <a:schemeClr val="tx1"/>
                </a:solidFill>
              </a:rPr>
              <a:t>Autorem materiálu je Mgr. Daniela Ševčíková, pokud není níže uvedeno jinak.</a:t>
            </a:r>
          </a:p>
          <a:p>
            <a:r>
              <a:rPr lang="cs-CZ" dirty="0" smtClean="0">
                <a:solidFill>
                  <a:schemeClr val="tx1"/>
                </a:solidFill>
              </a:rPr>
              <a:t>Říkadlo z publikace Říkadla, strana 17, sestavila a vybrala Květoslava Santlerová, vydala Jitka Spiesová, Brno.</a:t>
            </a:r>
          </a:p>
          <a:p>
            <a:r>
              <a:rPr lang="cs-CZ" dirty="0" smtClean="0">
                <a:solidFill>
                  <a:schemeClr val="tx1"/>
                </a:solidFill>
              </a:rPr>
              <a:t>Použity obrázky sady MS Office. </a:t>
            </a:r>
          </a:p>
          <a:p>
            <a:endParaRPr lang="cs-CZ" dirty="0"/>
          </a:p>
        </p:txBody>
      </p:sp>
      <p:pic>
        <p:nvPicPr>
          <p:cNvPr id="4" name="Obrázek 3" descr="MR900438209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5292080" y="1844824"/>
            <a:ext cx="3024336" cy="2376264"/>
          </a:xfrm>
          <a:prstGeom prst="rect">
            <a:avLst/>
          </a:prstGeom>
        </p:spPr>
      </p:pic>
    </p:spTree>
  </p:cSld>
  <p:clrMapOvr>
    <a:masterClrMapping/>
  </p:clrMapOvr>
  <p:transition spd="slow">
    <p:dissolve/>
    <p:sndAc>
      <p:stSnd>
        <p:snd r:embed="rId2" name="chimes.wav"/>
      </p:stSnd>
    </p:sndAc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DUM 6 PowerPoint koncept">
  <a:themeElements>
    <a:clrScheme name="Slunovrat">
      <a:dk1>
        <a:sysClr val="windowText" lastClr="000000"/>
      </a:dk1>
      <a:lt1>
        <a:sysClr val="window" lastClr="FFFFFF"/>
      </a:lt1>
      <a:dk2>
        <a:srgbClr val="4F271C"/>
      </a:dk2>
      <a:lt2>
        <a:srgbClr val="E7DEC9"/>
      </a:lt2>
      <a:accent1>
        <a:srgbClr val="3891A7"/>
      </a:accent1>
      <a:accent2>
        <a:srgbClr val="FEB80A"/>
      </a:accent2>
      <a:accent3>
        <a:srgbClr val="C32D2E"/>
      </a:accent3>
      <a:accent4>
        <a:srgbClr val="84AA33"/>
      </a:accent4>
      <a:accent5>
        <a:srgbClr val="964305"/>
      </a:accent5>
      <a:accent6>
        <a:srgbClr val="475A8D"/>
      </a:accent6>
      <a:hlink>
        <a:srgbClr val="8DC765"/>
      </a:hlink>
      <a:folHlink>
        <a:srgbClr val="AA8A14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DUM 6 PowerPoint koncept</Template>
  <TotalTime>5</TotalTime>
  <Words>75</Words>
  <Application>Microsoft Office PowerPoint</Application>
  <PresentationFormat>Předvádění na obrazovce (4:3)</PresentationFormat>
  <Paragraphs>12</Paragraphs>
  <Slides>14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15" baseType="lpstr">
      <vt:lpstr>DUM 6 PowerPoint koncept</vt:lpstr>
      <vt:lpstr>Snímek 1</vt:lpstr>
      <vt:lpstr>i   I   í   Í 1. Vyhledej v básni všechna  i  I  í  Í  i  í   -  dej do modrého kroužku                             I  Í  -  dej do červeného kroužku    I  je tenký  jako  vlásek, i  je hlásek skřivánka. I  je něžný konipásek, Ivo, Ivan, Ivanka. </vt:lpstr>
      <vt:lpstr>2. Nakresli ilustraci k básničce </vt:lpstr>
      <vt:lpstr>  3. Vybarvi korálky správnými barvami       i  I – modře / a  A – červeně / o O – žlutě / e  E -  zeleně / u  U - hnědě </vt:lpstr>
      <vt:lpstr>Snímek 5</vt:lpstr>
      <vt:lpstr>Snímek 6</vt:lpstr>
      <vt:lpstr>Snímek 7</vt:lpstr>
      <vt:lpstr>Snímek 8</vt:lpstr>
      <vt:lpstr>Snímek 9</vt:lpstr>
      <vt:lpstr>Snímek 10</vt:lpstr>
      <vt:lpstr>Snímek 11</vt:lpstr>
      <vt:lpstr>Snímek 12</vt:lpstr>
      <vt:lpstr>Snímek 13</vt:lpstr>
      <vt:lpstr>K O N E C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Jirka</dc:creator>
  <cp:lastModifiedBy>Jirka</cp:lastModifiedBy>
  <cp:revision>1</cp:revision>
  <dcterms:created xsi:type="dcterms:W3CDTF">2013-04-02T01:23:20Z</dcterms:created>
  <dcterms:modified xsi:type="dcterms:W3CDTF">2013-04-02T01:29:04Z</dcterms:modified>
</cp:coreProperties>
</file>