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110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8" name="Zástupný symbol pro zápatí 7"/>
          <p:cNvSpPr>
            <a:spLocks noGrp="1"/>
          </p:cNvSpPr>
          <p:nvPr>
            <p:ph type="ftr" sz="quarter" idx="11"/>
          </p:nvPr>
        </p:nvSpPr>
        <p:spPr/>
        <p:txBody>
          <a:bodyPr/>
          <a:lstStyle/>
          <a:p>
            <a:endParaRPr lang="cs-CZ" dirty="0"/>
          </a:p>
        </p:txBody>
      </p:sp>
      <p:sp>
        <p:nvSpPr>
          <p:cNvPr id="9" name="Zástupný symbol pro číslo snímku 8"/>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číslo snímku 3"/>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dirty="0" smtClean="0"/>
              <a:t>Klepnutím na ikonu přidáte obrázek.</a:t>
            </a:r>
            <a:endParaRPr lang="cs-CZ"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2. 4. 2013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transition>
    <p:dissolve/>
    <p:sndAc>
      <p:stSnd>
        <p:snd r:embed="rId1" name="click.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A2481B-5154-415F-B752-558547769AA3}" type="datetimeFigureOut">
              <a:rPr lang="cs-CZ" smtClean="0"/>
              <a:pPr/>
              <a:t>2. 4. 2013</a:t>
            </a:fld>
            <a:endParaRPr lang="cs-CZ" dirty="0"/>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264769-77EF-4CD0-90DE-F7D7F2D423C4}" type="slidenum">
              <a:rPr lang="cs-CZ" smtClean="0"/>
              <a:pPr/>
              <a:t>‹#›</a:t>
            </a:fld>
            <a:endParaRPr lang="cs-CZ"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dissolve/>
    <p:sndAc>
      <p:stSnd>
        <p:snd r:embed="rId13" name="click.wav"/>
      </p:stSnd>
    </p:sndAc>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1.wav"/><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text 4"/>
          <p:cNvSpPr>
            <a:spLocks noGrp="1"/>
          </p:cNvSpPr>
          <p:nvPr>
            <p:ph type="body" idx="4294967295"/>
          </p:nvPr>
        </p:nvSpPr>
        <p:spPr>
          <a:xfrm>
            <a:off x="0" y="2492375"/>
            <a:ext cx="9144000" cy="720725"/>
          </a:xfrm>
        </p:spPr>
        <p:txBody>
          <a:bodyPr>
            <a:normAutofit fontScale="40000" lnSpcReduction="20000"/>
          </a:bodyPr>
          <a:lstStyle/>
          <a:p>
            <a:pPr algn="ctr">
              <a:buNone/>
            </a:pPr>
            <a:r>
              <a:rPr lang="cs-CZ" b="1" dirty="0" smtClean="0">
                <a:solidFill>
                  <a:schemeClr val="tx1"/>
                </a:solidFill>
              </a:rPr>
              <a:t>EU PENÍZE ŠKOLÁM</a:t>
            </a:r>
            <a:endParaRPr lang="cs-CZ" dirty="0" smtClean="0">
              <a:solidFill>
                <a:schemeClr val="tx1"/>
              </a:solidFill>
            </a:endParaRPr>
          </a:p>
          <a:p>
            <a:pPr algn="ctr">
              <a:buNone/>
            </a:pPr>
            <a:r>
              <a:rPr lang="cs-CZ" b="1" dirty="0" smtClean="0">
                <a:solidFill>
                  <a:schemeClr val="tx1"/>
                </a:solidFill>
              </a:rPr>
              <a:t>Zlepšení podmínek pro vzdělávání na základních školách Operačního programu</a:t>
            </a:r>
            <a:endParaRPr lang="cs-CZ" dirty="0" smtClean="0">
              <a:solidFill>
                <a:schemeClr val="tx1"/>
              </a:solidFill>
            </a:endParaRPr>
          </a:p>
          <a:p>
            <a:pPr algn="ctr">
              <a:buNone/>
            </a:pPr>
            <a:r>
              <a:rPr lang="cs-CZ" b="1" dirty="0" smtClean="0">
                <a:solidFill>
                  <a:schemeClr val="tx1"/>
                </a:solidFill>
              </a:rPr>
              <a:t>Vzdělání pro konkurenceschopnost</a:t>
            </a:r>
            <a:endParaRPr lang="cs-CZ" dirty="0">
              <a:solidFill>
                <a:schemeClr val="tx1"/>
              </a:solidFill>
            </a:endParaRPr>
          </a:p>
        </p:txBody>
      </p:sp>
      <p:pic>
        <p:nvPicPr>
          <p:cNvPr id="6" name="Picture 5"/>
          <p:cNvPicPr/>
          <p:nvPr/>
        </p:nvPicPr>
        <p:blipFill>
          <a:blip r:embed="rId3"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347864" y="404664"/>
            <a:ext cx="2295525" cy="295275"/>
          </a:xfrm>
          <a:prstGeom prst="rect">
            <a:avLst/>
          </a:prstGeom>
          <a:noFill/>
          <a:extLst/>
        </p:spPr>
      </p:pic>
      <p:pic>
        <p:nvPicPr>
          <p:cNvPr id="7" name="Obrázek 6"/>
          <p:cNvPicPr/>
          <p:nvPr/>
        </p:nvPicPr>
        <p:blipFill>
          <a:blip r:embed="rId4" cstate="print"/>
          <a:srcRect/>
          <a:stretch>
            <a:fillRect/>
          </a:stretch>
        </p:blipFill>
        <p:spPr bwMode="auto">
          <a:xfrm>
            <a:off x="1043608" y="692696"/>
            <a:ext cx="7056784" cy="1638300"/>
          </a:xfrm>
          <a:prstGeom prst="rect">
            <a:avLst/>
          </a:prstGeom>
          <a:solidFill>
            <a:srgbClr val="FFFFFF"/>
          </a:solidFill>
          <a:ln w="9525">
            <a:noFill/>
            <a:miter lim="800000"/>
            <a:headEnd/>
            <a:tailEnd/>
          </a:ln>
        </p:spPr>
      </p:pic>
      <p:pic>
        <p:nvPicPr>
          <p:cNvPr id="8" name="Obrázek 7" descr="1.PNG"/>
          <p:cNvPicPr>
            <a:picLocks noChangeAspect="1"/>
          </p:cNvPicPr>
          <p:nvPr/>
        </p:nvPicPr>
        <p:blipFill>
          <a:blip r:embed="rId5" cstate="print"/>
          <a:stretch>
            <a:fillRect/>
          </a:stretch>
        </p:blipFill>
        <p:spPr>
          <a:xfrm>
            <a:off x="1115616" y="3284984"/>
            <a:ext cx="7056784" cy="3384376"/>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890666"/>
          </a:xfrm>
        </p:spPr>
        <p:txBody>
          <a:bodyPr>
            <a:normAutofit fontScale="90000"/>
          </a:bodyPr>
          <a:lstStyle/>
          <a:p>
            <a:r>
              <a:rPr lang="cs-CZ" sz="7200" b="1" dirty="0" smtClean="0"/>
              <a:t>d  D</a:t>
            </a:r>
            <a:r>
              <a:rPr lang="cs-CZ" dirty="0" smtClean="0"/>
              <a:t/>
            </a:r>
            <a:br>
              <a:rPr lang="cs-CZ" dirty="0" smtClean="0"/>
            </a:br>
            <a:r>
              <a:rPr lang="cs-CZ" b="1" dirty="0" smtClean="0"/>
              <a:t>1. Vyhledej v básni všechna  d   D</a:t>
            </a:r>
            <a:r>
              <a:rPr lang="cs-CZ" dirty="0" smtClean="0"/>
              <a:t/>
            </a:r>
            <a:br>
              <a:rPr lang="cs-CZ" dirty="0" smtClean="0"/>
            </a:br>
            <a:r>
              <a:rPr lang="cs-CZ" sz="3200" b="1" dirty="0" smtClean="0"/>
              <a:t>d   -  </a:t>
            </a:r>
            <a:r>
              <a:rPr lang="cs-CZ" sz="3200" b="1" dirty="0" smtClean="0">
                <a:solidFill>
                  <a:srgbClr val="0070C0"/>
                </a:solidFill>
              </a:rPr>
              <a:t>dej do modrého kroužku</a:t>
            </a:r>
            <a:r>
              <a:rPr lang="cs-CZ" sz="3200" b="1" dirty="0" smtClean="0"/>
              <a:t>                       </a:t>
            </a:r>
            <a:r>
              <a:rPr lang="cs-CZ" sz="3200" dirty="0" smtClean="0"/>
              <a:t/>
            </a:r>
            <a:br>
              <a:rPr lang="cs-CZ" sz="3200" dirty="0" smtClean="0"/>
            </a:br>
            <a:r>
              <a:rPr lang="cs-CZ" sz="3200" b="1" dirty="0" smtClean="0"/>
              <a:t>D  -  </a:t>
            </a:r>
            <a:r>
              <a:rPr lang="cs-CZ" sz="3200" b="1" dirty="0" smtClean="0">
                <a:solidFill>
                  <a:srgbClr val="FF0000"/>
                </a:solidFill>
              </a:rPr>
              <a:t>dej do červeného kroužku</a:t>
            </a:r>
            <a:r>
              <a:rPr lang="cs-CZ" dirty="0" smtClean="0"/>
              <a:t/>
            </a:r>
            <a:br>
              <a:rPr lang="cs-CZ" dirty="0" smtClean="0"/>
            </a:br>
            <a:r>
              <a:rPr lang="cs-CZ" b="1" dirty="0" smtClean="0"/>
              <a:t> </a:t>
            </a:r>
            <a:r>
              <a:rPr lang="cs-CZ" dirty="0" smtClean="0"/>
              <a:t/>
            </a:r>
            <a:br>
              <a:rPr lang="cs-CZ" dirty="0" smtClean="0"/>
            </a:br>
            <a:r>
              <a:rPr lang="cs-CZ" b="1" dirty="0" smtClean="0"/>
              <a:t>Dudlá   Šmudlík dudlíček,</a:t>
            </a:r>
            <a:r>
              <a:rPr lang="cs-CZ" dirty="0" smtClean="0"/>
              <a:t/>
            </a:r>
            <a:br>
              <a:rPr lang="cs-CZ" dirty="0" smtClean="0"/>
            </a:br>
            <a:r>
              <a:rPr lang="cs-CZ" b="1" dirty="0" smtClean="0"/>
              <a:t>protože je pudlíček.</a:t>
            </a:r>
            <a:r>
              <a:rPr lang="cs-CZ" dirty="0" smtClean="0"/>
              <a:t/>
            </a:r>
            <a:br>
              <a:rPr lang="cs-CZ" dirty="0" smtClean="0"/>
            </a:br>
            <a:r>
              <a:rPr lang="cs-CZ" b="1" dirty="0" smtClean="0"/>
              <a:t>Až z něj bude pudlík,</a:t>
            </a:r>
            <a:r>
              <a:rPr lang="cs-CZ" dirty="0" smtClean="0"/>
              <a:t/>
            </a:r>
            <a:br>
              <a:rPr lang="cs-CZ" dirty="0" smtClean="0"/>
            </a:br>
            <a:r>
              <a:rPr lang="cs-CZ" b="1" dirty="0" smtClean="0"/>
              <a:t>bude dudlat dudlík.</a:t>
            </a:r>
            <a:endParaRPr lang="cs-CZ" dirty="0"/>
          </a:p>
        </p:txBody>
      </p:sp>
      <p:pic>
        <p:nvPicPr>
          <p:cNvPr id="3" name="Obrázek 2" descr="MB900424558.JPG"/>
          <p:cNvPicPr>
            <a:picLocks noChangeAspect="1"/>
          </p:cNvPicPr>
          <p:nvPr/>
        </p:nvPicPr>
        <p:blipFill>
          <a:blip r:embed="rId3" cstate="print"/>
          <a:stretch>
            <a:fillRect/>
          </a:stretch>
        </p:blipFill>
        <p:spPr>
          <a:xfrm>
            <a:off x="7092280" y="5029200"/>
            <a:ext cx="1828800" cy="1828800"/>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818658"/>
          </a:xfrm>
        </p:spPr>
        <p:txBody>
          <a:bodyPr anchor="t"/>
          <a:lstStyle/>
          <a:p>
            <a:r>
              <a:rPr lang="cs-CZ" b="1" dirty="0" smtClean="0"/>
              <a:t>2. Nakresli 2 věci, které začínají na d  D</a:t>
            </a:r>
            <a:r>
              <a:rPr lang="cs-CZ" dirty="0" smtClean="0"/>
              <a:t/>
            </a:r>
            <a:br>
              <a:rPr lang="cs-CZ" dirty="0" smtClean="0"/>
            </a:br>
            <a:endParaRPr lang="cs-CZ" dirty="0"/>
          </a:p>
        </p:txBody>
      </p:sp>
      <p:graphicFrame>
        <p:nvGraphicFramePr>
          <p:cNvPr id="3" name="Tabulka 2"/>
          <p:cNvGraphicFramePr>
            <a:graphicFrameLocks noGrp="1"/>
          </p:cNvGraphicFramePr>
          <p:nvPr/>
        </p:nvGraphicFramePr>
        <p:xfrm>
          <a:off x="827584" y="1772816"/>
          <a:ext cx="7632848" cy="4320480"/>
        </p:xfrm>
        <a:graphic>
          <a:graphicData uri="http://schemas.openxmlformats.org/drawingml/2006/table">
            <a:tbl>
              <a:tblPr firstRow="1" bandRow="1">
                <a:tableStyleId>{5C22544A-7EE6-4342-B048-85BDC9FD1C3A}</a:tableStyleId>
              </a:tblPr>
              <a:tblGrid>
                <a:gridCol w="3816424"/>
                <a:gridCol w="3816424"/>
              </a:tblGrid>
              <a:tr h="4320480">
                <a:tc>
                  <a:txBody>
                    <a:bodyPr/>
                    <a:lstStyle/>
                    <a:p>
                      <a:endParaRPr lang="cs-CZ" dirty="0"/>
                    </a:p>
                  </a:txBody>
                  <a:tcPr/>
                </a:tc>
                <a:tc>
                  <a:txBody>
                    <a:bodyPr/>
                    <a:lstStyle/>
                    <a:p>
                      <a:endParaRPr lang="cs-CZ" dirty="0"/>
                    </a:p>
                  </a:txBody>
                  <a:tcPr/>
                </a:tc>
              </a:tr>
            </a:tbl>
          </a:graphicData>
        </a:graphic>
      </p:graphicFrame>
    </p:spTree>
  </p:cSld>
  <p:clrMapOvr>
    <a:masterClrMapping/>
  </p:clrMapOvr>
  <p:transition>
    <p:dissolve/>
    <p:sndAc>
      <p:stSnd>
        <p:snd r:embed="rId2" name="click.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962674"/>
          </a:xfrm>
        </p:spPr>
        <p:txBody>
          <a:bodyPr/>
          <a:lstStyle/>
          <a:p>
            <a:r>
              <a:rPr lang="cs-CZ" sz="3600" b="1" dirty="0" smtClean="0"/>
              <a:t>3. Přečti věty a odlišnou barvou vyznač písmena  d  D  -   b  B</a:t>
            </a:r>
            <a:br>
              <a:rPr lang="cs-CZ" sz="3600" b="1" dirty="0" smtClean="0"/>
            </a:br>
            <a:r>
              <a:rPr lang="cs-CZ" dirty="0" smtClean="0"/>
              <a:t/>
            </a:r>
            <a:br>
              <a:rPr lang="cs-CZ" dirty="0" smtClean="0"/>
            </a:br>
            <a:r>
              <a:rPr lang="cs-CZ" b="1" dirty="0" smtClean="0"/>
              <a:t>David má doma bazén.</a:t>
            </a:r>
            <a:r>
              <a:rPr lang="cs-CZ" dirty="0" smtClean="0"/>
              <a:t/>
            </a:r>
            <a:br>
              <a:rPr lang="cs-CZ" dirty="0" smtClean="0"/>
            </a:br>
            <a:r>
              <a:rPr lang="cs-CZ" b="1" dirty="0" smtClean="0"/>
              <a:t>Bubák se nás nebojí.</a:t>
            </a:r>
            <a:r>
              <a:rPr lang="cs-CZ" dirty="0" smtClean="0"/>
              <a:t/>
            </a:r>
            <a:br>
              <a:rPr lang="cs-CZ" dirty="0" smtClean="0"/>
            </a:br>
            <a:r>
              <a:rPr lang="cs-CZ" b="1" dirty="0" smtClean="0"/>
              <a:t>Bára bubnuje na buben.</a:t>
            </a:r>
            <a:r>
              <a:rPr lang="cs-CZ" dirty="0" smtClean="0"/>
              <a:t/>
            </a:r>
            <a:br>
              <a:rPr lang="cs-CZ" dirty="0" smtClean="0"/>
            </a:br>
            <a:r>
              <a:rPr lang="cs-CZ" b="1" dirty="0" smtClean="0"/>
              <a:t>Brzy bude duben.</a:t>
            </a:r>
            <a:r>
              <a:rPr lang="cs-CZ" dirty="0" smtClean="0"/>
              <a:t/>
            </a:r>
            <a:br>
              <a:rPr lang="cs-CZ" dirty="0" smtClean="0"/>
            </a:br>
            <a:r>
              <a:rPr lang="cs-CZ" b="1" dirty="0" smtClean="0"/>
              <a:t>Bohouš má nové boty.</a:t>
            </a:r>
            <a:endParaRPr lang="cs-CZ" dirty="0"/>
          </a:p>
        </p:txBody>
      </p:sp>
    </p:spTree>
  </p:cSld>
  <p:clrMapOvr>
    <a:masterClrMapping/>
  </p:clrMapOvr>
  <p:transition>
    <p:dissolve/>
    <p:sndAc>
      <p:stSnd>
        <p:snd r:embed="rId2" name="click.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178698"/>
          </a:xfrm>
        </p:spPr>
        <p:txBody>
          <a:bodyPr/>
          <a:lstStyle/>
          <a:p>
            <a:endParaRPr lang="cs-CZ" dirty="0"/>
          </a:p>
        </p:txBody>
      </p:sp>
      <p:pic>
        <p:nvPicPr>
          <p:cNvPr id="3" name="Obrázek 2" descr="1.PN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descr="2.PNG"/>
          <p:cNvPicPr>
            <a:picLocks noChangeAspect="1"/>
          </p:cNvPicPr>
          <p:nvPr/>
        </p:nvPicPr>
        <p:blipFill>
          <a:blip r:embed="rId3" cstate="print"/>
          <a:stretch>
            <a:fillRect/>
          </a:stretch>
        </p:blipFill>
        <p:spPr>
          <a:xfrm>
            <a:off x="1" y="0"/>
            <a:ext cx="9143999" cy="6858000"/>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3.PNG"/>
          <p:cNvPicPr>
            <a:picLocks noChangeAspect="1"/>
          </p:cNvPicPr>
          <p:nvPr/>
        </p:nvPicPr>
        <p:blipFill>
          <a:blip r:embed="rId3" cstate="print"/>
          <a:stretch>
            <a:fillRect/>
          </a:stretch>
        </p:blipFill>
        <p:spPr>
          <a:xfrm>
            <a:off x="0" y="0"/>
            <a:ext cx="9143999" cy="6858000"/>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4.PN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5.PN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6.PNG"/>
          <p:cNvPicPr>
            <a:picLocks noChangeAspect="1"/>
          </p:cNvPicPr>
          <p:nvPr/>
        </p:nvPicPr>
        <p:blipFill>
          <a:blip r:embed="rId3" cstate="print"/>
          <a:stretch>
            <a:fillRect/>
          </a:stretch>
        </p:blipFill>
        <p:spPr>
          <a:xfrm>
            <a:off x="1" y="0"/>
            <a:ext cx="9143999" cy="6858000"/>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7.PN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8.PN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9.PNG"/>
          <p:cNvPicPr>
            <a:picLocks noChangeAspect="1"/>
          </p:cNvPicPr>
          <p:nvPr/>
        </p:nvPicPr>
        <p:blipFill>
          <a:blip r:embed="rId3" cstate="print"/>
          <a:stretch>
            <a:fillRect/>
          </a:stretch>
        </p:blipFill>
        <p:spPr>
          <a:xfrm>
            <a:off x="1" y="0"/>
            <a:ext cx="9144000" cy="6857999"/>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10.PNG"/>
          <p:cNvPicPr>
            <a:picLocks noChangeAspect="1"/>
          </p:cNvPicPr>
          <p:nvPr/>
        </p:nvPicPr>
        <p:blipFill>
          <a:blip r:embed="rId3" cstate="print"/>
          <a:stretch>
            <a:fillRect/>
          </a:stretch>
        </p:blipFill>
        <p:spPr>
          <a:xfrm>
            <a:off x="1" y="404664"/>
            <a:ext cx="9144000" cy="5616624"/>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74638"/>
            <a:ext cx="8964488" cy="6178698"/>
          </a:xfrm>
        </p:spPr>
        <p:txBody>
          <a:bodyPr>
            <a:normAutofit/>
          </a:bodyPr>
          <a:lstStyle/>
          <a:p>
            <a:r>
              <a:rPr lang="cs-CZ" sz="3200" b="1" dirty="0" smtClean="0"/>
              <a:t>6. Přečti věty a červeně zakroužkuj,  zda se to smí nebo ne</a:t>
            </a:r>
            <a:r>
              <a:rPr lang="cs-CZ" sz="3100" dirty="0" smtClean="0"/>
              <a:t/>
            </a:r>
            <a:br>
              <a:rPr lang="cs-CZ" sz="3100" dirty="0" smtClean="0"/>
            </a:br>
            <a:r>
              <a:rPr lang="cs-CZ" sz="3100" b="1" dirty="0" smtClean="0"/>
              <a:t> </a:t>
            </a:r>
            <a:br>
              <a:rPr lang="cs-CZ" sz="3100" b="1" dirty="0" smtClean="0"/>
            </a:br>
            <a:r>
              <a:rPr lang="cs-CZ" sz="3100" dirty="0" smtClean="0"/>
              <a:t/>
            </a:r>
            <a:br>
              <a:rPr lang="cs-CZ" sz="3100" dirty="0" smtClean="0"/>
            </a:br>
            <a:r>
              <a:rPr lang="cs-CZ" sz="3100" b="1" dirty="0" smtClean="0"/>
              <a:t>Malá Dana jede sama na kole po silnici.       </a:t>
            </a:r>
            <a:r>
              <a:rPr lang="cs-CZ" sz="3100" b="1" dirty="0" smtClean="0">
                <a:solidFill>
                  <a:srgbClr val="0070C0"/>
                </a:solidFill>
              </a:rPr>
              <a:t>ANO</a:t>
            </a:r>
            <a:r>
              <a:rPr lang="cs-CZ" sz="3100" b="1" dirty="0" smtClean="0"/>
              <a:t>    </a:t>
            </a:r>
            <a:r>
              <a:rPr lang="cs-CZ" sz="3100" b="1" dirty="0" smtClean="0">
                <a:solidFill>
                  <a:srgbClr val="FF0000"/>
                </a:solidFill>
              </a:rPr>
              <a:t>NE</a:t>
            </a:r>
            <a:r>
              <a:rPr lang="cs-CZ" sz="3100" dirty="0" smtClean="0"/>
              <a:t/>
            </a:r>
            <a:br>
              <a:rPr lang="cs-CZ" sz="3100" dirty="0" smtClean="0"/>
            </a:br>
            <a:r>
              <a:rPr lang="cs-CZ" sz="3100" b="1" dirty="0" smtClean="0"/>
              <a:t>Lída olizuje led na zábradlí.                             </a:t>
            </a:r>
            <a:r>
              <a:rPr lang="cs-CZ" sz="3100" b="1" dirty="0" smtClean="0">
                <a:solidFill>
                  <a:srgbClr val="0070C0"/>
                </a:solidFill>
              </a:rPr>
              <a:t>ANO</a:t>
            </a:r>
            <a:r>
              <a:rPr lang="cs-CZ" sz="3100" b="1" dirty="0" smtClean="0"/>
              <a:t>    </a:t>
            </a:r>
            <a:r>
              <a:rPr lang="cs-CZ" sz="3100" b="1" dirty="0" smtClean="0">
                <a:solidFill>
                  <a:srgbClr val="FF0000"/>
                </a:solidFill>
              </a:rPr>
              <a:t>NE</a:t>
            </a:r>
            <a:r>
              <a:rPr lang="cs-CZ" sz="3100" dirty="0" smtClean="0"/>
              <a:t/>
            </a:r>
            <a:br>
              <a:rPr lang="cs-CZ" sz="3100" dirty="0" smtClean="0"/>
            </a:br>
            <a:r>
              <a:rPr lang="cs-CZ" sz="3100" b="1" dirty="0" smtClean="0"/>
              <a:t>Eda vede psa na vodítku po chodníku.          </a:t>
            </a:r>
            <a:r>
              <a:rPr lang="cs-CZ" sz="3100" b="1" dirty="0" smtClean="0">
                <a:solidFill>
                  <a:srgbClr val="0070C0"/>
                </a:solidFill>
              </a:rPr>
              <a:t>ANO</a:t>
            </a:r>
            <a:r>
              <a:rPr lang="cs-CZ" sz="3100" b="1" dirty="0" smtClean="0"/>
              <a:t>    </a:t>
            </a:r>
            <a:r>
              <a:rPr lang="cs-CZ" sz="3100" b="1" dirty="0" smtClean="0">
                <a:solidFill>
                  <a:srgbClr val="FF0000"/>
                </a:solidFill>
              </a:rPr>
              <a:t>NE</a:t>
            </a:r>
            <a:r>
              <a:rPr lang="cs-CZ" sz="3100" dirty="0" smtClean="0"/>
              <a:t/>
            </a:r>
            <a:br>
              <a:rPr lang="cs-CZ" sz="3100" dirty="0" smtClean="0"/>
            </a:br>
            <a:r>
              <a:rPr lang="cs-CZ" sz="3100" b="1" dirty="0" smtClean="0"/>
              <a:t>Venda jede autobusem bez jízdenky.            </a:t>
            </a:r>
            <a:r>
              <a:rPr lang="cs-CZ" sz="3100" b="1" dirty="0" smtClean="0">
                <a:solidFill>
                  <a:srgbClr val="0070C0"/>
                </a:solidFill>
              </a:rPr>
              <a:t>ANO </a:t>
            </a:r>
            <a:r>
              <a:rPr lang="cs-CZ" sz="3100" b="1" dirty="0" smtClean="0"/>
              <a:t>   </a:t>
            </a:r>
            <a:r>
              <a:rPr lang="cs-CZ" sz="3100" b="1" dirty="0" smtClean="0">
                <a:solidFill>
                  <a:srgbClr val="FF0000"/>
                </a:solidFill>
              </a:rPr>
              <a:t>NE</a:t>
            </a:r>
            <a:r>
              <a:rPr lang="cs-CZ" dirty="0" smtClean="0"/>
              <a:t/>
            </a:r>
            <a:br>
              <a:rPr lang="cs-CZ" dirty="0" smtClean="0"/>
            </a:br>
            <a:r>
              <a:rPr lang="cs-CZ" b="1" dirty="0" smtClean="0"/>
              <a:t> </a:t>
            </a:r>
            <a:r>
              <a:rPr lang="cs-CZ" dirty="0" smtClean="0"/>
              <a:t/>
            </a:r>
            <a:br>
              <a:rPr lang="cs-CZ" dirty="0" smtClean="0"/>
            </a:br>
            <a:endParaRPr lang="cs-CZ" dirty="0"/>
          </a:p>
        </p:txBody>
      </p:sp>
    </p:spTree>
  </p:cSld>
  <p:clrMapOvr>
    <a:masterClrMapping/>
  </p:clrMapOvr>
  <p:transition>
    <p:dissolve/>
    <p:sndAc>
      <p:stSnd>
        <p:snd r:embed="rId2" name="click.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descr="Sken 1.bmp"/>
          <p:cNvPicPr>
            <a:picLocks noChangeAspect="1"/>
          </p:cNvPicPr>
          <p:nvPr/>
        </p:nvPicPr>
        <p:blipFill>
          <a:blip r:embed="rId3" cstate="print"/>
          <a:stretch>
            <a:fillRect/>
          </a:stretch>
        </p:blipFill>
        <p:spPr>
          <a:xfrm>
            <a:off x="1" y="260648"/>
            <a:ext cx="9143999" cy="6192687"/>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8000" dirty="0" smtClean="0"/>
              <a:t>K O N E C</a:t>
            </a:r>
            <a:endParaRPr lang="cs-CZ" sz="8000" dirty="0"/>
          </a:p>
        </p:txBody>
      </p:sp>
      <p:sp>
        <p:nvSpPr>
          <p:cNvPr id="3" name="Zástupný symbol pro text 2"/>
          <p:cNvSpPr>
            <a:spLocks noGrp="1"/>
          </p:cNvSpPr>
          <p:nvPr>
            <p:ph type="body" idx="1"/>
          </p:nvPr>
        </p:nvSpPr>
        <p:spPr>
          <a:xfrm>
            <a:off x="611560" y="260648"/>
            <a:ext cx="7772400" cy="1152128"/>
          </a:xfrm>
        </p:spPr>
        <p:txBody>
          <a:bodyPr>
            <a:noAutofit/>
          </a:bodyPr>
          <a:lstStyle/>
          <a:p>
            <a:r>
              <a:rPr lang="cs-CZ" sz="1600" b="1" dirty="0" smtClean="0">
                <a:solidFill>
                  <a:schemeClr val="tx1"/>
                </a:solidFill>
              </a:rPr>
              <a:t>Zdroje, obrázky, citace:</a:t>
            </a:r>
            <a:endParaRPr lang="cs-CZ" sz="1600" dirty="0" smtClean="0">
              <a:solidFill>
                <a:schemeClr val="tx1"/>
              </a:solidFill>
            </a:endParaRPr>
          </a:p>
          <a:p>
            <a:r>
              <a:rPr lang="cs-CZ" sz="1600" dirty="0" smtClean="0">
                <a:solidFill>
                  <a:schemeClr val="tx1"/>
                </a:solidFill>
              </a:rPr>
              <a:t>Autorem materiálu je Mgr. Daniela Ševčíková, pokud není níže uvedeno jinak.</a:t>
            </a:r>
          </a:p>
          <a:p>
            <a:r>
              <a:rPr lang="cs-CZ" sz="1600" dirty="0" smtClean="0">
                <a:solidFill>
                  <a:schemeClr val="tx1"/>
                </a:solidFill>
              </a:rPr>
              <a:t>Říkadlo z publikace Říkadla, strana 11, sestavila a vybrala Květoslava Santlerová, vydala Jitka Spiesová, Brno.</a:t>
            </a:r>
          </a:p>
          <a:p>
            <a:r>
              <a:rPr lang="cs-CZ" sz="1600" dirty="0" smtClean="0">
                <a:solidFill>
                  <a:schemeClr val="tx1"/>
                </a:solidFill>
              </a:rPr>
              <a:t>Použity obrázky sady MS Office.</a:t>
            </a:r>
            <a:endParaRPr lang="cs-CZ" sz="1600" dirty="0">
              <a:solidFill>
                <a:schemeClr val="tx1"/>
              </a:solidFill>
            </a:endParaRPr>
          </a:p>
        </p:txBody>
      </p:sp>
      <p:pic>
        <p:nvPicPr>
          <p:cNvPr id="4" name="Obrázek 3" descr="MB900423882.JPG"/>
          <p:cNvPicPr>
            <a:picLocks noChangeAspect="1"/>
          </p:cNvPicPr>
          <p:nvPr/>
        </p:nvPicPr>
        <p:blipFill>
          <a:blip r:embed="rId3" cstate="print"/>
          <a:stretch>
            <a:fillRect/>
          </a:stretch>
        </p:blipFill>
        <p:spPr>
          <a:xfrm>
            <a:off x="4067944" y="1844824"/>
            <a:ext cx="2476872" cy="2376264"/>
          </a:xfrm>
          <a:prstGeom prst="rect">
            <a:avLst/>
          </a:prstGeom>
        </p:spPr>
      </p:pic>
    </p:spTree>
  </p:cSld>
  <p:clrMapOvr>
    <a:masterClrMapping/>
  </p:clrMapOvr>
  <p:transition>
    <p:dissolve/>
    <p:sndAc>
      <p:stSnd>
        <p:snd r:embed="rId2" name="click.wav"/>
      </p:stSnd>
    </p:sndAc>
  </p:transition>
  <p:timing>
    <p:tnLst>
      <p:par>
        <p:cTn id="1" dur="indefinite" restart="never" nodeType="tmRoot"/>
      </p:par>
    </p:tnLst>
  </p:timing>
</p:sld>
</file>

<file path=ppt/theme/theme1.xml><?xml version="1.0" encoding="utf-8"?>
<a:theme xmlns:a="http://schemas.openxmlformats.org/drawingml/2006/main" name="DUM 8 -PowerPoint">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DUM 8 -PowerPoint</Template>
  <TotalTime>5</TotalTime>
  <Words>107</Words>
  <Application>Microsoft Office PowerPoint</Application>
  <PresentationFormat>Předvádění na obrazovce (4:3)</PresentationFormat>
  <Paragraphs>12</Paragraphs>
  <Slides>17</Slides>
  <Notes>0</Notes>
  <HiddenSlides>0</HiddenSlides>
  <MMClips>0</MMClips>
  <ScaleCrop>false</ScaleCrop>
  <HeadingPairs>
    <vt:vector size="4" baseType="variant">
      <vt:variant>
        <vt:lpstr>Motiv</vt:lpstr>
      </vt:variant>
      <vt:variant>
        <vt:i4>1</vt:i4>
      </vt:variant>
      <vt:variant>
        <vt:lpstr>Nadpisy snímků</vt:lpstr>
      </vt:variant>
      <vt:variant>
        <vt:i4>17</vt:i4>
      </vt:variant>
    </vt:vector>
  </HeadingPairs>
  <TitlesOfParts>
    <vt:vector size="18" baseType="lpstr">
      <vt:lpstr>DUM 8 -PowerPoint</vt:lpstr>
      <vt:lpstr>Snímek 1</vt:lpstr>
      <vt:lpstr>d  D 1. Vyhledej v básni všechna  d   D d   -  dej do modrého kroužku                        D  -  dej do červeného kroužku   Dudlá   Šmudlík dudlíček, protože je pudlíček. Až z něj bude pudlík, bude dudlat dudlík.</vt:lpstr>
      <vt:lpstr>2. Nakresli 2 věci, které začínají na d  D </vt:lpstr>
      <vt:lpstr>3. Přečti věty a odlišnou barvou vyznač písmena  d  D  -   b  B  David má doma bazén. Bubák se nás nebojí. Bára bubnuje na buben. Brzy bude duben. Bohouš má nové boty.</vt:lpstr>
      <vt:lpstr>Snímek 5</vt:lpstr>
      <vt:lpstr>Snímek 6</vt:lpstr>
      <vt:lpstr>Snímek 7</vt:lpstr>
      <vt:lpstr>Snímek 8</vt:lpstr>
      <vt:lpstr>Snímek 9</vt:lpstr>
      <vt:lpstr>Snímek 10</vt:lpstr>
      <vt:lpstr>Snímek 11</vt:lpstr>
      <vt:lpstr>Snímek 12</vt:lpstr>
      <vt:lpstr>Snímek 13</vt:lpstr>
      <vt:lpstr>Snímek 14</vt:lpstr>
      <vt:lpstr>6. Přečti věty a červeně zakroužkuj,  zda se to smí nebo ne    Malá Dana jede sama na kole po silnici.       ANO    NE Lída olizuje led na zábradlí.                             ANO    NE Eda vede psa na vodítku po chodníku.          ANO    NE Venda jede autobusem bez jízdenky.            ANO    NE   </vt:lpstr>
      <vt:lpstr>Snímek 16</vt:lpstr>
      <vt:lpstr>K O N E C</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Číslo a název klíčové aktivity:                                        III/2 Inovace a zkvalitnění výuky prostřednictvím ICT Číslo DUM:                                                                             VY_12_INOVACE_CJ .1.R.1 A.08 Jméno autora:                         Mgr. Daniela Ševčíková Datum (období) vytvoření DUM:                        březen 2013 Ročník:                           1. Vzdělávací oblast:                         Jazyk a jazyková komunikace   Vzdělávací obor:                         Český jazyk Klíčová slova:                                                   písmeno, hláska, slabika, slovo, věta Anotace:                                                                            Žáci se naučí a vyvodí písmeno d, D Druh učebního materiálu:                        Prezentace v PowerPointu k použití na interaktivní                                                                                                        tabuli a pracovní list ve Wordu Očekávaný výstup:                                                   Žáci umí přečíst nová písmena, vyhledat ve slovech,                                                                                                        v textu, přečíst písmeno ve slovech, napsat písmena                                                                                                        na řádky.</dc:title>
  <dc:creator>Jirka</dc:creator>
  <cp:lastModifiedBy>Jirka</cp:lastModifiedBy>
  <cp:revision>2</cp:revision>
  <dcterms:created xsi:type="dcterms:W3CDTF">2013-04-01T23:29:53Z</dcterms:created>
  <dcterms:modified xsi:type="dcterms:W3CDTF">2013-04-02T01:36:02Z</dcterms:modified>
</cp:coreProperties>
</file>