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10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2. 4. 2013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2. 4. 2013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2. 4. 2013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2. 4. 2013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2. 4. 2013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2. 4. 2013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2. 4. 2013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2. 4. 2013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2. 4. 2013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2. 4. 2013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2. 4. 2013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2. 4. 2013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dissolve/>
    <p:sndAc>
      <p:stSnd>
        <p:snd r:embed="rId13" name="camera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457200" y="3212976"/>
            <a:ext cx="8229600" cy="3645024"/>
          </a:xfrm>
        </p:spPr>
        <p:txBody>
          <a:bodyPr>
            <a:normAutofit/>
          </a:bodyPr>
          <a:lstStyle/>
          <a:p>
            <a:pPr algn="l"/>
            <a:r>
              <a:rPr lang="cs-CZ" sz="1400" b="1" dirty="0" smtClean="0"/>
              <a:t> 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>Číslo a název klíčové aktivity:        </a:t>
            </a:r>
            <a:r>
              <a:rPr lang="cs-CZ" sz="1400" dirty="0" smtClean="0"/>
              <a:t>                                      </a:t>
            </a:r>
            <a:r>
              <a:rPr lang="cs-CZ" sz="1400" b="1" dirty="0" smtClean="0"/>
              <a:t>III/2 Inovace a zkvalitnění výuky prostřednictvím ICT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>Číslo DUM:	                               </a:t>
            </a:r>
            <a:r>
              <a:rPr lang="cs-CZ" sz="1400" dirty="0" smtClean="0"/>
              <a:t>                                            </a:t>
            </a:r>
            <a:r>
              <a:rPr lang="cs-CZ" sz="1400" dirty="0" smtClean="0"/>
              <a:t>VY_12_INOVACE_CJ .1.R.1 A.09</a:t>
            </a:r>
            <a:br>
              <a:rPr lang="cs-CZ" sz="1400" dirty="0" smtClean="0"/>
            </a:br>
            <a:r>
              <a:rPr lang="cs-CZ" sz="1400" dirty="0" smtClean="0"/>
              <a:t>Jméno autora:			</a:t>
            </a:r>
            <a:r>
              <a:rPr lang="cs-CZ" sz="1400" dirty="0" smtClean="0"/>
              <a:t>      Mgr</a:t>
            </a:r>
            <a:r>
              <a:rPr lang="cs-CZ" sz="1400" dirty="0" smtClean="0"/>
              <a:t>. Daniela Ševčíková</a:t>
            </a:r>
            <a:br>
              <a:rPr lang="cs-CZ" sz="1400" dirty="0" smtClean="0"/>
            </a:br>
            <a:r>
              <a:rPr lang="cs-CZ" sz="1400" dirty="0" smtClean="0"/>
              <a:t>Datum (období) vytvoření DUM:	</a:t>
            </a:r>
            <a:r>
              <a:rPr lang="cs-CZ" sz="1400" dirty="0" smtClean="0"/>
              <a:t>                             Březen </a:t>
            </a:r>
            <a:r>
              <a:rPr lang="cs-CZ" sz="1400" dirty="0" smtClean="0"/>
              <a:t>2013</a:t>
            </a:r>
            <a:br>
              <a:rPr lang="cs-CZ" sz="1400" dirty="0" smtClean="0"/>
            </a:br>
            <a:r>
              <a:rPr lang="cs-CZ" sz="1400" dirty="0" smtClean="0"/>
              <a:t>Ročník: 				</a:t>
            </a:r>
            <a:r>
              <a:rPr lang="cs-CZ" sz="1400" dirty="0" smtClean="0"/>
              <a:t>      1</a:t>
            </a:r>
            <a:r>
              <a:rPr lang="cs-CZ" sz="1400" dirty="0" smtClean="0"/>
              <a:t>.</a:t>
            </a:r>
            <a:br>
              <a:rPr lang="cs-CZ" sz="1400" dirty="0" smtClean="0"/>
            </a:br>
            <a:r>
              <a:rPr lang="cs-CZ" sz="1400" dirty="0" smtClean="0"/>
              <a:t>Vzdělávací oblast:			</a:t>
            </a:r>
            <a:r>
              <a:rPr lang="cs-CZ" sz="1400" dirty="0" smtClean="0"/>
              <a:t>      Jazyk </a:t>
            </a:r>
            <a:r>
              <a:rPr lang="cs-CZ" sz="1400" dirty="0" smtClean="0"/>
              <a:t>a jazyková komunikace		</a:t>
            </a:r>
            <a:br>
              <a:rPr lang="cs-CZ" sz="1400" dirty="0" smtClean="0"/>
            </a:br>
            <a:r>
              <a:rPr lang="cs-CZ" sz="1400" dirty="0" smtClean="0"/>
              <a:t>Vzdělávací obor:			</a:t>
            </a:r>
            <a:r>
              <a:rPr lang="cs-CZ" sz="1400" dirty="0" smtClean="0"/>
              <a:t>      Český </a:t>
            </a:r>
            <a:r>
              <a:rPr lang="cs-CZ" sz="1400" dirty="0" smtClean="0"/>
              <a:t>jazyk</a:t>
            </a:r>
            <a:br>
              <a:rPr lang="cs-CZ" sz="1400" dirty="0" smtClean="0"/>
            </a:br>
            <a:r>
              <a:rPr lang="cs-CZ" sz="1400" dirty="0" smtClean="0"/>
              <a:t>Klíčová slova:	</a:t>
            </a:r>
            <a:r>
              <a:rPr lang="cs-CZ" sz="1400" dirty="0" smtClean="0"/>
              <a:t>                                                    písmeno</a:t>
            </a:r>
            <a:r>
              <a:rPr lang="cs-CZ" sz="1400" dirty="0" smtClean="0"/>
              <a:t>, hláska, slabika, slovo, věta</a:t>
            </a:r>
            <a:br>
              <a:rPr lang="cs-CZ" sz="1400" dirty="0" smtClean="0"/>
            </a:br>
            <a:r>
              <a:rPr lang="cs-CZ" sz="1400" dirty="0" smtClean="0"/>
              <a:t>Anotace:	</a:t>
            </a:r>
            <a:r>
              <a:rPr lang="cs-CZ" sz="1400" dirty="0" smtClean="0"/>
              <a:t>                                                                           Žáci </a:t>
            </a:r>
            <a:r>
              <a:rPr lang="cs-CZ" sz="1400" dirty="0" smtClean="0"/>
              <a:t>se naučí a vyvodí písmeno h, </a:t>
            </a:r>
            <a:r>
              <a:rPr lang="cs-CZ" sz="1400" dirty="0" smtClean="0"/>
              <a:t>H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>Druh učebního materiálu:	</a:t>
            </a:r>
            <a:r>
              <a:rPr lang="cs-CZ" sz="1400" dirty="0" smtClean="0"/>
              <a:t>                             Prezentace </a:t>
            </a:r>
            <a:r>
              <a:rPr lang="cs-CZ" sz="1400" dirty="0" smtClean="0"/>
              <a:t>v PowerPointu k použití na interaktivní tabuli 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> </a:t>
            </a:r>
            <a:r>
              <a:rPr lang="cs-CZ" sz="1400" dirty="0" smtClean="0"/>
              <a:t>                                                                                                 a </a:t>
            </a:r>
            <a:r>
              <a:rPr lang="cs-CZ" sz="1400" dirty="0" smtClean="0"/>
              <a:t>pracovní list ve Wordu</a:t>
            </a:r>
            <a:r>
              <a:rPr lang="cs-CZ" sz="1400" dirty="0" smtClean="0"/>
              <a:t>,        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>Očekávaný výstup:	</a:t>
            </a:r>
            <a:r>
              <a:rPr lang="cs-CZ" sz="1400" dirty="0" smtClean="0"/>
              <a:t>                                                    Žáci </a:t>
            </a:r>
            <a:r>
              <a:rPr lang="cs-CZ" sz="1400" dirty="0" smtClean="0"/>
              <a:t>umí přečíst nová písmena, vyhledat ve slovech, 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> </a:t>
            </a:r>
            <a:r>
              <a:rPr lang="cs-CZ" sz="1400" dirty="0" smtClean="0"/>
              <a:t>                                                                                                 v</a:t>
            </a:r>
            <a:r>
              <a:rPr lang="cs-CZ" sz="1400" dirty="0" smtClean="0"/>
              <a:t> textu, přečíst písmeno ve slovech, napsat písmena 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> </a:t>
            </a:r>
            <a:r>
              <a:rPr lang="cs-CZ" sz="1400" dirty="0" smtClean="0"/>
              <a:t>                                                                                                 na </a:t>
            </a:r>
            <a:r>
              <a:rPr lang="cs-CZ" sz="1400" dirty="0" smtClean="0"/>
              <a:t>řádky.</a:t>
            </a:r>
            <a:br>
              <a:rPr lang="cs-CZ" sz="1400" dirty="0" smtClean="0"/>
            </a:br>
            <a:endParaRPr lang="cs-CZ" sz="1400" dirty="0"/>
          </a:p>
        </p:txBody>
      </p:sp>
      <p:pic>
        <p:nvPicPr>
          <p:cNvPr id="7" name="Obrázek 6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620688"/>
            <a:ext cx="7776864" cy="1638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8" name="Picture 5"/>
          <p:cNvPicPr/>
          <p:nvPr/>
        </p:nvPicPr>
        <p:blipFill>
          <a:blip r:embed="rId4" cstate="print">
            <a:extLst>
              <a:ext uri="{28A0092B-C50C-407E-A947-70E740481C1C}">
                <a14:useLocalDpi xmlns="" xmlns:wpc="http://schemas.microsoft.com/office/word/2010/wordprocessingCanvas" xmlns:mc="http://schemas.openxmlformats.org/markup-compatibility/2006" xmlns:o="urn:schemas-microsoft-com:office:office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xmlns:a14="http://schemas.microsoft.com/office/drawing/2010/main" xmlns:pic="http://schemas.openxmlformats.org/drawingml/2006/picture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3203848" y="332656"/>
            <a:ext cx="2295525" cy="295275"/>
          </a:xfrm>
          <a:prstGeom prst="rect">
            <a:avLst/>
          </a:prstGeom>
          <a:noFill/>
          <a:extLst/>
        </p:spPr>
      </p:pic>
      <p:sp>
        <p:nvSpPr>
          <p:cNvPr id="6146" name="Rectangle 2"/>
          <p:cNvSpPr>
            <a:spLocks noChangeArrowheads="1"/>
          </p:cNvSpPr>
          <p:nvPr/>
        </p:nvSpPr>
        <p:spPr bwMode="auto">
          <a:xfrm>
            <a:off x="0" y="2446734"/>
            <a:ext cx="9144000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105025" algn="l"/>
                <a:tab pos="3322638" algn="ctr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EU PENÍZE ŠKOLÁM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105025" algn="l"/>
                <a:tab pos="3322638" algn="ctr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Zlepšení podmínek pro vzdělávání na základních školách Operačního programu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105025" algn="l"/>
                <a:tab pos="3322638" algn="ctr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  Vzdělání pro konkurenceschopnost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6858000"/>
          </a:xfrm>
        </p:spPr>
        <p:txBody>
          <a:bodyPr>
            <a:normAutofit fontScale="90000"/>
          </a:bodyPr>
          <a:lstStyle/>
          <a:p>
            <a:r>
              <a:rPr lang="cs-CZ" sz="6000" b="1" dirty="0" smtClean="0"/>
              <a:t>h  H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700" b="1" dirty="0" smtClean="0"/>
              <a:t>1. Vyhledej v básni všechna  h   H</a:t>
            </a:r>
            <a:br>
              <a:rPr lang="cs-CZ" sz="2700" b="1" dirty="0" smtClean="0"/>
            </a:br>
            <a:r>
              <a:rPr lang="cs-CZ" sz="2700" dirty="0" smtClean="0"/>
              <a:t/>
            </a:r>
            <a:br>
              <a:rPr lang="cs-CZ" sz="2700" dirty="0" smtClean="0"/>
            </a:br>
            <a:r>
              <a:rPr lang="cs-CZ" sz="2700" b="1" dirty="0" smtClean="0"/>
              <a:t>h   </a:t>
            </a:r>
            <a:r>
              <a:rPr lang="cs-CZ" sz="2700" b="1" dirty="0" smtClean="0">
                <a:solidFill>
                  <a:srgbClr val="0070C0"/>
                </a:solidFill>
              </a:rPr>
              <a:t>-  dej do modrého kroužku                       </a:t>
            </a:r>
            <a:r>
              <a:rPr lang="cs-CZ" sz="2700" dirty="0" smtClean="0"/>
              <a:t/>
            </a:r>
            <a:br>
              <a:rPr lang="cs-CZ" sz="2700" dirty="0" smtClean="0"/>
            </a:br>
            <a:r>
              <a:rPr lang="cs-CZ" sz="2700" b="1" dirty="0" smtClean="0"/>
              <a:t>H  -  </a:t>
            </a:r>
            <a:r>
              <a:rPr lang="cs-CZ" sz="2700" b="1" dirty="0" smtClean="0">
                <a:solidFill>
                  <a:srgbClr val="FF0000"/>
                </a:solidFill>
              </a:rPr>
              <a:t>dej do červeného kroužku</a:t>
            </a:r>
            <a:br>
              <a:rPr lang="cs-CZ" sz="2700" b="1" dirty="0" smtClean="0">
                <a:solidFill>
                  <a:srgbClr val="FF0000"/>
                </a:solidFill>
              </a:rPr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Hop koníčku, hejsa, hejsa,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pojedeme do Brandejsa.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Hop koníčku, ouha, ouha,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nebude to cesta dlouhá.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Hop koníčku, houpy, hou,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je to kousek za Prahou.</a:t>
            </a:r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178698"/>
          </a:xfrm>
        </p:spPr>
        <p:txBody>
          <a:bodyPr anchor="t"/>
          <a:lstStyle/>
          <a:p>
            <a:r>
              <a:rPr lang="cs-CZ" b="1" dirty="0" smtClean="0"/>
              <a:t>2. Nakresli  koníčka z básničky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524000" y="1397000"/>
          <a:ext cx="6096000" cy="4264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96000"/>
              </a:tblGrid>
              <a:tr h="42642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" name="Obrázek 3" descr="MB900034089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555776" y="2060848"/>
            <a:ext cx="3600400" cy="2952328"/>
          </a:xfrm>
          <a:prstGeom prst="rect">
            <a:avLst/>
          </a:prstGeom>
        </p:spPr>
      </p:pic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1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9144000" cy="6857999"/>
          </a:xfrm>
          <a:prstGeom prst="rect">
            <a:avLst/>
          </a:prstGeom>
        </p:spPr>
      </p:pic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2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" y="0"/>
            <a:ext cx="9144000" cy="6857999"/>
          </a:xfrm>
          <a:prstGeom prst="rect">
            <a:avLst/>
          </a:prstGeom>
        </p:spPr>
      </p:pic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Sken 1.bmp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7200" dirty="0" smtClean="0">
                <a:solidFill>
                  <a:schemeClr val="accent3">
                    <a:lumMod val="50000"/>
                  </a:schemeClr>
                </a:solidFill>
              </a:rPr>
              <a:t>K O N E C</a:t>
            </a:r>
            <a:endParaRPr lang="cs-CZ" sz="72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60649"/>
            <a:ext cx="7772400" cy="1440159"/>
          </a:xfrm>
        </p:spPr>
        <p:txBody>
          <a:bodyPr anchor="t">
            <a:normAutofit lnSpcReduction="10000"/>
          </a:bodyPr>
          <a:lstStyle/>
          <a:p>
            <a:r>
              <a:rPr lang="cs-CZ" sz="1600" b="1" dirty="0" smtClean="0">
                <a:solidFill>
                  <a:schemeClr val="tx1"/>
                </a:solidFill>
              </a:rPr>
              <a:t>Zdroje, obrázky, citace:</a:t>
            </a:r>
            <a:endParaRPr lang="cs-CZ" sz="1600" dirty="0" smtClean="0">
              <a:solidFill>
                <a:schemeClr val="tx1"/>
              </a:solidFill>
            </a:endParaRPr>
          </a:p>
          <a:p>
            <a:r>
              <a:rPr lang="cs-CZ" sz="1600" dirty="0" smtClean="0">
                <a:solidFill>
                  <a:schemeClr val="tx1"/>
                </a:solidFill>
              </a:rPr>
              <a:t>Autorem materiálu je Mgr. Daniela Ševčíková, pokud není níže uvedeno jinak.</a:t>
            </a:r>
          </a:p>
          <a:p>
            <a:r>
              <a:rPr lang="cs-CZ" sz="1600" dirty="0" smtClean="0">
                <a:solidFill>
                  <a:schemeClr val="tx1"/>
                </a:solidFill>
              </a:rPr>
              <a:t>Říkadlo z publikace Říkadla, strana 15, sestavila a vybrala Květoslava </a:t>
            </a:r>
            <a:r>
              <a:rPr lang="cs-CZ" sz="1600" dirty="0" smtClean="0">
                <a:solidFill>
                  <a:schemeClr val="tx1"/>
                </a:solidFill>
              </a:rPr>
              <a:t>Santlerová</a:t>
            </a:r>
            <a:r>
              <a:rPr lang="cs-CZ" sz="1600" dirty="0" smtClean="0">
                <a:solidFill>
                  <a:schemeClr val="tx1"/>
                </a:solidFill>
              </a:rPr>
              <a:t>, vydala </a:t>
            </a:r>
            <a:endParaRPr lang="cs-CZ" sz="1600" dirty="0" smtClean="0">
              <a:solidFill>
                <a:schemeClr val="tx1"/>
              </a:solidFill>
            </a:endParaRPr>
          </a:p>
          <a:p>
            <a:r>
              <a:rPr lang="cs-CZ" sz="1600" dirty="0" smtClean="0">
                <a:solidFill>
                  <a:schemeClr val="tx1"/>
                </a:solidFill>
              </a:rPr>
              <a:t>Jitka </a:t>
            </a:r>
            <a:r>
              <a:rPr lang="cs-CZ" sz="1600" dirty="0" smtClean="0">
                <a:solidFill>
                  <a:schemeClr val="tx1"/>
                </a:solidFill>
              </a:rPr>
              <a:t>Spiesová</a:t>
            </a:r>
            <a:r>
              <a:rPr lang="cs-CZ" sz="1600" dirty="0" smtClean="0">
                <a:solidFill>
                  <a:schemeClr val="tx1"/>
                </a:solidFill>
              </a:rPr>
              <a:t>, Brno</a:t>
            </a:r>
            <a:r>
              <a:rPr lang="cs-CZ" sz="1600" dirty="0" smtClean="0">
                <a:solidFill>
                  <a:schemeClr val="tx1"/>
                </a:solidFill>
              </a:rPr>
              <a:t>.</a:t>
            </a:r>
          </a:p>
          <a:p>
            <a:r>
              <a:rPr lang="cs-CZ" sz="1600" dirty="0" smtClean="0">
                <a:solidFill>
                  <a:schemeClr val="tx1"/>
                </a:solidFill>
              </a:rPr>
              <a:t>Použity </a:t>
            </a:r>
            <a:r>
              <a:rPr lang="cs-CZ" sz="1600" dirty="0" smtClean="0">
                <a:solidFill>
                  <a:schemeClr val="tx1"/>
                </a:solidFill>
              </a:rPr>
              <a:t>obrázky sady MS Office.</a:t>
            </a:r>
            <a:endParaRPr lang="cs-CZ" sz="1600" dirty="0">
              <a:solidFill>
                <a:schemeClr val="tx1"/>
              </a:solidFill>
            </a:endParaRPr>
          </a:p>
        </p:txBody>
      </p:sp>
      <p:pic>
        <p:nvPicPr>
          <p:cNvPr id="4" name="Obrázek 3" descr="MB900262927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292080" y="1484784"/>
            <a:ext cx="2880320" cy="2664296"/>
          </a:xfrm>
          <a:prstGeom prst="rect">
            <a:avLst/>
          </a:prstGeom>
        </p:spPr>
      </p:pic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</TotalTime>
  <Words>74</Words>
  <Application>Microsoft Office PowerPoint</Application>
  <PresentationFormat>Předvádění na obrazovce (4:3)</PresentationFormat>
  <Paragraphs>12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  Číslo a název klíčové aktivity:                                              III/2 Inovace a zkvalitnění výuky prostřednictvím ICT Číslo DUM:                                                                            VY_12_INOVACE_CJ .1.R.1 A.09 Jméno autora:         Mgr. Daniela Ševčíková Datum (období) vytvoření DUM:                              Březen 2013 Ročník:           1. Vzdělávací oblast:         Jazyk a jazyková komunikace   Vzdělávací obor:         Český jazyk Klíčová slova:                                                     písmeno, hláska, slabika, slovo, věta Anotace:                                                                            Žáci se naučí a vyvodí písmeno h, H Druh učebního materiálu:                              Prezentace v PowerPointu k použití na interaktivní tabuli                                                                                                    a pracovní list ve Wordu,         Očekávaný výstup:                                                     Žáci umí přečíst nová písmena, vyhledat ve slovech,                                                                                                    v textu, přečíst písmeno ve slovech, napsat písmena                                                                                                    na řádky. </vt:lpstr>
      <vt:lpstr>h  H 1. Vyhledej v básni všechna  h   H  h   -  dej do modrého kroužku                        H  -  dej do červeného kroužku  Hop koníčku, hejsa, hejsa, pojedeme do Brandejsa. Hop koníčku, ouha, ouha, nebude to cesta dlouhá. Hop koníčku, houpy, hou, je to kousek za Prahou.</vt:lpstr>
      <vt:lpstr>2. Nakresli  koníčka z básničky </vt:lpstr>
      <vt:lpstr>Snímek 4</vt:lpstr>
      <vt:lpstr>Snímek 5</vt:lpstr>
      <vt:lpstr>Snímek 6</vt:lpstr>
      <vt:lpstr>K O N E C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Jirka</dc:creator>
  <cp:lastModifiedBy>Jirka</cp:lastModifiedBy>
  <cp:revision>5</cp:revision>
  <dcterms:created xsi:type="dcterms:W3CDTF">2013-03-27T00:03:54Z</dcterms:created>
  <dcterms:modified xsi:type="dcterms:W3CDTF">2013-04-01T23:50:44Z</dcterms:modified>
</cp:coreProperties>
</file>