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5" r:id="rId11"/>
    <p:sldId id="267" r:id="rId12"/>
    <p:sldId id="268" r:id="rId13"/>
    <p:sldId id="26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AB68-A373-4948-88AC-6DF3E548E71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4FB8D-9239-4117-9519-BF0E317B5E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bomb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AB68-A373-4948-88AC-6DF3E548E71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4FB8D-9239-4117-9519-BF0E317B5E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bomb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AB68-A373-4948-88AC-6DF3E548E71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4FB8D-9239-4117-9519-BF0E317B5E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bomb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AB68-A373-4948-88AC-6DF3E548E71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4FB8D-9239-4117-9519-BF0E317B5E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bomb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AB68-A373-4948-88AC-6DF3E548E71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4FB8D-9239-4117-9519-BF0E317B5E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bomb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AB68-A373-4948-88AC-6DF3E548E71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4FB8D-9239-4117-9519-BF0E317B5E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bomb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AB68-A373-4948-88AC-6DF3E548E71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4FB8D-9239-4117-9519-BF0E317B5E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bomb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AB68-A373-4948-88AC-6DF3E548E71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4FB8D-9239-4117-9519-BF0E317B5E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bomb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AB68-A373-4948-88AC-6DF3E548E71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4FB8D-9239-4117-9519-BF0E317B5E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bomb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AB68-A373-4948-88AC-6DF3E548E71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4FB8D-9239-4117-9519-BF0E317B5E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bomb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AB68-A373-4948-88AC-6DF3E548E71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A4FB8D-9239-4117-9519-BF0E317B5E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  <p:sndAc>
      <p:stSnd>
        <p:snd r:embed="rId1" name="bomb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E9AB68-A373-4948-88AC-6DF3E548E71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A4FB8D-9239-4117-9519-BF0E317B5E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d"/>
    <p:sndAc>
      <p:stSnd>
        <p:snd r:embed="rId13" name="bomb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ech_special_disciplinary_force,_Prague,_012009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Policie_%C4%8Cesk%C3%A9_republiky" TargetMode="External"/><Relationship Id="rId5" Type="http://schemas.openxmlformats.org/officeDocument/2006/relationships/hyperlink" Target="http://office.microsoft.com/" TargetMode="External"/><Relationship Id="rId4" Type="http://schemas.openxmlformats.org/officeDocument/2006/relationships/hyperlink" Target="http://cs.wikipedia.org/wiki/Soubor:M%C4%9Bstsk%C3%A1_policie_v_P%C3%ADsku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85728"/>
            <a:ext cx="8243918" cy="4214841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NÁZEV ŠKOLY: SPECIÁLNÍ ZÁKLADNÍ ŠKOLA, LOUNY</a:t>
            </a:r>
            <a:br>
              <a:rPr lang="cs-CZ" sz="2400" dirty="0" smtClean="0"/>
            </a:br>
            <a:r>
              <a:rPr lang="cs-CZ" sz="2400" dirty="0" smtClean="0"/>
              <a:t>                          PODĚBRADOVA 640, PŘÍSPĚVKOVÁ 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           MGR. JANA ZELINKOVÁ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 : VY_32_INOVACE_01_VEŘEJNÝ POŘÁDEK A</a:t>
            </a:r>
            <a:br>
              <a:rPr lang="cs-CZ" sz="2400" dirty="0" smtClean="0"/>
            </a:br>
            <a:r>
              <a:rPr lang="cs-CZ" sz="2400" dirty="0" smtClean="0"/>
              <a:t>                                      BEZPEČNOST OBČANŮ</a:t>
            </a:r>
            <a:br>
              <a:rPr lang="cs-CZ" sz="2400" dirty="0" smtClean="0"/>
            </a:br>
            <a:r>
              <a:rPr lang="cs-CZ" sz="2400" dirty="0" smtClean="0"/>
              <a:t>TÉMA: VEŘEJNÝ POŘÁDEK A BEZPEČNOST OBČANŮ</a:t>
            </a:r>
            <a:br>
              <a:rPr lang="cs-CZ" sz="2400" dirty="0" smtClean="0"/>
            </a:br>
            <a:r>
              <a:rPr lang="cs-CZ" sz="2400" dirty="0" smtClean="0"/>
              <a:t>NÁZEV SADY:  </a:t>
            </a:r>
            <a:r>
              <a:rPr lang="cs-CZ" sz="2400" dirty="0" smtClean="0"/>
              <a:t>III. SPOLEČNOST </a:t>
            </a:r>
            <a:r>
              <a:rPr lang="cs-CZ" sz="2400" dirty="0" smtClean="0"/>
              <a:t>– HŠ</a:t>
            </a:r>
            <a:br>
              <a:rPr lang="cs-CZ" sz="2400" dirty="0" smtClean="0"/>
            </a:br>
            <a:r>
              <a:rPr lang="cs-CZ" sz="2400" dirty="0" smtClean="0"/>
              <a:t>ČÍSLO PROJEKTU: CZ.1.07/1.4.00/21.3407 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000636"/>
            <a:ext cx="6400800" cy="63816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71472" y="4929198"/>
            <a:ext cx="7778923" cy="15067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  <p:sndAc>
      <p:stSnd>
        <p:snd r:embed="rId2" name="bomb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je určena k výkladu i opakování učiva v předmětu společnost na II. stupni speciální školy.</a:t>
            </a:r>
          </a:p>
          <a:p>
            <a:r>
              <a:rPr lang="cs-CZ" dirty="0" smtClean="0"/>
              <a:t>Žáci se seznamují s orgány, které chrání pořádek a bezpečnost občanů v našem státě.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Prezentace na interaktivní tabuli.</a:t>
            </a:r>
          </a:p>
          <a:p>
            <a:r>
              <a:rPr lang="cs-CZ" dirty="0" smtClean="0"/>
              <a:t>Žáci pracují společně za pomoci učitele. Poslední listy slouží k procvičování učiva. Lze je také vytisknout.</a:t>
            </a:r>
            <a:endParaRPr lang="cs-CZ" dirty="0"/>
          </a:p>
        </p:txBody>
      </p:sp>
    </p:spTree>
  </p:cSld>
  <p:clrMapOvr>
    <a:masterClrMapping/>
  </p:clrMapOvr>
  <p:transition spd="slow">
    <p:pull dir="d"/>
    <p:sndAc>
      <p:stSnd>
        <p:snd r:embed="rId2" name="bomb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1538" y="785794"/>
            <a:ext cx="7072362" cy="2308324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isometricOffAxis1Right"/>
            <a:lightRig rig="threePt" dir="t"/>
          </a:scene3d>
          <a:sp3d>
            <a:bevelT prst="slop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VEŘEJNÝ POŘÁDEK </a:t>
            </a:r>
          </a:p>
          <a:p>
            <a:pPr algn="ctr"/>
            <a:r>
              <a:rPr lang="cs-CZ" sz="4800" dirty="0" smtClean="0"/>
              <a:t>A </a:t>
            </a:r>
          </a:p>
          <a:p>
            <a:pPr algn="ctr"/>
            <a:r>
              <a:rPr lang="cs-CZ" sz="4800" dirty="0" smtClean="0"/>
              <a:t>BEZPEČNOST OBČANŮ </a:t>
            </a:r>
            <a:endParaRPr lang="cs-CZ" sz="4800" dirty="0"/>
          </a:p>
        </p:txBody>
      </p:sp>
      <p:pic>
        <p:nvPicPr>
          <p:cNvPr id="4098" name="Picture 2" descr="C:\Users\HP\Desktop\MB90040371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3540126"/>
            <a:ext cx="2571768" cy="2571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9" name="Picture 3" descr="C:\Users\HP\Desktop\MB90029067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3500438"/>
            <a:ext cx="2571768" cy="2571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pull dir="d"/>
    <p:sndAc>
      <p:stSnd>
        <p:snd r:embed="rId2" name="bomb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214290"/>
            <a:ext cx="2108269" cy="769441"/>
          </a:xfrm>
          <a:prstGeom prst="rect">
            <a:avLst/>
          </a:prstGeom>
          <a:solidFill>
            <a:srgbClr val="00B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POLICIE 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2000240"/>
            <a:ext cx="8542595" cy="181588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 JE OZBROJENÝ BEZPEČNOSTNÍ SBOR ČR 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PŮSOBÍ NA ÚZEMÍ CELÉHO STÁTU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 SLOUŽÍ ŘÁDNÝM OBČANŮM, KTEŘÍ DODRŽUJÍ ZÁKONY</a:t>
            </a:r>
          </a:p>
          <a:p>
            <a:r>
              <a:rPr lang="cs-CZ" sz="2800" dirty="0" smtClean="0"/>
              <a:t>     A ZASAHUJE PROTI TĚM, KTEŘÍ JE PORUŠUJÍ </a:t>
            </a:r>
            <a:endParaRPr lang="cs-CZ" sz="2800" dirty="0"/>
          </a:p>
        </p:txBody>
      </p:sp>
      <p:pic>
        <p:nvPicPr>
          <p:cNvPr id="1026" name="Picture 2" descr="C:\Users\HP\Desktop\PR_SEA~1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0"/>
            <a:ext cx="1643074" cy="1666956"/>
          </a:xfrm>
          <a:prstGeom prst="rect">
            <a:avLst/>
          </a:prstGeom>
          <a:noFill/>
        </p:spPr>
      </p:pic>
      <p:pic>
        <p:nvPicPr>
          <p:cNvPr id="1027" name="Picture 3" descr="C:\Users\HP\Desktop\MB90028986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56" y="4000504"/>
            <a:ext cx="1857388" cy="185738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4000496" y="4357694"/>
            <a:ext cx="1714512" cy="830997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4800" b="1" dirty="0" smtClean="0"/>
              <a:t>1 5 </a:t>
            </a:r>
            <a:r>
              <a:rPr lang="cs-CZ" sz="4800" b="1" dirty="0" smtClean="0">
                <a:solidFill>
                  <a:srgbClr val="FF0000"/>
                </a:solidFill>
              </a:rPr>
              <a:t>8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43504" y="428604"/>
            <a:ext cx="3723905" cy="52322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„</a:t>
            </a:r>
            <a:r>
              <a:rPr lang="cs-CZ" sz="2800" dirty="0" smtClean="0">
                <a:solidFill>
                  <a:srgbClr val="0070C0"/>
                </a:solidFill>
              </a:rPr>
              <a:t>POMÁHAT A CHRÁNIT“ 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5720" y="6286520"/>
            <a:ext cx="5000660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VÍTĚ, KDE SÍDLÍ VE VAŠEM MĚSTĚ POLICIE ?</a:t>
            </a:r>
            <a:endParaRPr lang="cs-CZ" sz="2000" dirty="0"/>
          </a:p>
        </p:txBody>
      </p:sp>
    </p:spTree>
  </p:cSld>
  <p:clrMapOvr>
    <a:masterClrMapping/>
  </p:clrMapOvr>
  <p:transition spd="slow">
    <p:pull dir="d"/>
    <p:sndAc>
      <p:stSnd>
        <p:snd r:embed="rId2" name="bomb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214290"/>
            <a:ext cx="3041025" cy="646331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ÚKOLY POLICIE 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1214422"/>
            <a:ext cx="773545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CHRÁNÍ BEZPEČNOST LIDÍ A MAJETKU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ODHALUJE TRASTNÉ ČINY, ZAJIŠŤUJE PACHATELE A VEDE VYŠETŘOVÁNÍ 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ZAJIŠŤUJE OCHRANU HRANIC STÁTU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ZAJIŠŤUJE OCHRANU PŘEZIDENTA REPUBLIKY A DALŠÍCH ÚSTAVNÍCH ČINITELŮ</a:t>
            </a:r>
          </a:p>
          <a:p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DOHLÍŽÍ NA BEZPEČNOST A PLYNULOST SILNIČNÍHO PROVOZU  A  PŮSOBÍ PŘI </a:t>
            </a:r>
          </a:p>
          <a:p>
            <a:r>
              <a:rPr lang="cs-CZ" dirty="0"/>
              <a:t> </a:t>
            </a:r>
            <a:r>
              <a:rPr lang="cs-CZ" dirty="0" smtClean="0"/>
              <a:t>    ŘÍZENÍ  PROVOZU, ODHALUJE PŘESTUPKY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VYHLAŠUJE CELOSTÁTNÍ PÁTRÁNÍ  PO HLEDANÝCH OSOBÁCH 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VEDE BOJ PROTI TERORISMU 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PRONÁSLEDUJE A VYHLEDÁVÁ OSOBY UPRCHLÉ Z VĚZENÍ </a:t>
            </a:r>
            <a:endParaRPr lang="cs-CZ" dirty="0"/>
          </a:p>
        </p:txBody>
      </p:sp>
    </p:spTree>
  </p:cSld>
  <p:clrMapOvr>
    <a:masterClrMapping/>
  </p:clrMapOvr>
  <p:transition spd="slow">
    <p:pull dir="d"/>
    <p:sndAc>
      <p:stSnd>
        <p:snd r:embed="rId2" name="bomb.wav" builtIn="1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214290"/>
            <a:ext cx="5357850" cy="646331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NĚKTERÉ SLOŽKY POLICIE  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5" y="1071546"/>
            <a:ext cx="8858311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dirty="0" smtClean="0"/>
              <a:t>  KRIMINÁLNÍ SLUŽBA  - VYŠETŘUJE TRESTNÉ ČINY – KRÁDEŽE , LOUPEŽE, VRAŽDY</a:t>
            </a:r>
          </a:p>
          <a:p>
            <a:r>
              <a:rPr lang="cs-CZ" sz="2000" dirty="0" smtClean="0"/>
              <a:t> 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844" y="2214554"/>
            <a:ext cx="8858312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dirty="0" smtClean="0"/>
              <a:t> DOPRAVNÍ POLICIE – ŘEŠÍ DOPRAVNÍ NEHODY, SLEDUJE DODRŽOVÁNÍ PŘEDPISŮ</a:t>
            </a:r>
          </a:p>
          <a:p>
            <a:r>
              <a:rPr lang="cs-CZ" sz="2000" dirty="0" smtClean="0"/>
              <a:t>  </a:t>
            </a:r>
            <a:endParaRPr lang="cs-CZ" sz="2000" dirty="0"/>
          </a:p>
        </p:txBody>
      </p:sp>
      <p:pic>
        <p:nvPicPr>
          <p:cNvPr id="2051" name="Picture 3" descr="C:\Users\HP\Desktop\800px-Skoda_octavia_czech_police_450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1670" y="3286124"/>
            <a:ext cx="3857652" cy="265695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pull dir="d"/>
    <p:sndAc>
      <p:stSnd>
        <p:snd r:embed="rId2" name="bomb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428604"/>
            <a:ext cx="2247923" cy="67710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000" dirty="0" smtClean="0"/>
              <a:t>LETECKÁ SLUŽBA </a:t>
            </a:r>
          </a:p>
          <a:p>
            <a:endParaRPr lang="cs-CZ" dirty="0"/>
          </a:p>
        </p:txBody>
      </p:sp>
      <p:pic>
        <p:nvPicPr>
          <p:cNvPr id="3" name="Picture 2" descr="C:\Users\HP\Desktop\220px-K01_duben_200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357166"/>
            <a:ext cx="3143272" cy="23574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214282" y="3214686"/>
            <a:ext cx="8400377" cy="132343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000" dirty="0"/>
              <a:t> </a:t>
            </a:r>
            <a:r>
              <a:rPr lang="cs-CZ" sz="2000" dirty="0" smtClean="0"/>
              <a:t>PYROTECHNICKÁ SLUŽBA – LIKVIDACE BOMB, VÝBUŠNÝCH MATERIÁLŮ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PROVĚŘOVÁNÍ NEBEZPEČNÝCH PŘEDMĚTŮ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(ZABÝVÁ SE TAKÉ ZÁBAVNOU PYROTECHNIKOU)  </a:t>
            </a:r>
          </a:p>
          <a:p>
            <a:endParaRPr lang="cs-CZ" sz="2000" dirty="0"/>
          </a:p>
        </p:txBody>
      </p:sp>
      <p:pic>
        <p:nvPicPr>
          <p:cNvPr id="5" name="Picture 2" descr="C:\Users\HP\Desktop\800px-German_WW2_Bomb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00364" y="4386269"/>
            <a:ext cx="3214710" cy="218600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pull dir="d"/>
    <p:sndAc>
      <p:stSnd>
        <p:snd r:embed="rId2" name="bomb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00042"/>
            <a:ext cx="3523272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dirty="0" smtClean="0"/>
              <a:t> ÚTVAR RYCHLÉHO NASAZENÍ </a:t>
            </a:r>
          </a:p>
          <a:p>
            <a:r>
              <a:rPr lang="cs-CZ" sz="2000" dirty="0" smtClean="0"/>
              <a:t> </a:t>
            </a:r>
            <a:endParaRPr lang="cs-CZ" sz="2000" dirty="0"/>
          </a:p>
        </p:txBody>
      </p:sp>
      <p:pic>
        <p:nvPicPr>
          <p:cNvPr id="4098" name="Picture 2" descr="C:\Users\HP\Desktop\800px-Czech_special_disciplinary_force,_Prague,_01200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214290"/>
            <a:ext cx="2714644" cy="180799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285720" y="2357430"/>
            <a:ext cx="8287653" cy="132343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000" dirty="0" smtClean="0"/>
              <a:t>CIZINECKÁ POLICIE -  SLEDUJE POBYT  CIZINCŮ  U NÁS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VYHLEDÁVÁ  CIZINCE BEZ POVOLENÍ K POBYTU, APOD.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</a:t>
            </a:r>
          </a:p>
          <a:p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4786322"/>
            <a:ext cx="8381205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000" dirty="0" smtClean="0"/>
              <a:t>NÁRODNÍ PROTIDROGOVÁ CENTRÁLA – VYHLEDÁVÁ A ODHALUJE OBCHOD S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DROGAMI  </a:t>
            </a:r>
            <a:endParaRPr lang="cs-CZ" sz="2000" dirty="0"/>
          </a:p>
        </p:txBody>
      </p:sp>
    </p:spTree>
  </p:cSld>
  <p:clrMapOvr>
    <a:masterClrMapping/>
  </p:clrMapOvr>
  <p:transition spd="slow">
    <p:pull dir="d"/>
    <p:sndAc>
      <p:stSnd>
        <p:snd r:embed="rId2" name="bomb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285728"/>
            <a:ext cx="4714908" cy="769441"/>
          </a:xfrm>
          <a:prstGeom prst="rect">
            <a:avLst/>
          </a:prstGeom>
          <a:solidFill>
            <a:srgbClr val="00B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</a:rPr>
              <a:t>MĚSTSKÁ POLICIE 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4" y="1142984"/>
            <a:ext cx="53956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 ŘÍDÍ JI MĚSTSKÝ NEBO OBECNÍ ÚŘAD </a:t>
            </a:r>
            <a:endParaRPr lang="cs-CZ" sz="2400" dirty="0"/>
          </a:p>
        </p:txBody>
      </p:sp>
      <p:pic>
        <p:nvPicPr>
          <p:cNvPr id="2050" name="Picture 2" descr="C:\Users\HP\Desktop\170px-Prague_city_guard,_policema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4071942"/>
            <a:ext cx="1214446" cy="182539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1" name="Picture 3" descr="C:\Users\HP\Desktop\170PX-~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8" y="142852"/>
            <a:ext cx="1123496" cy="150019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2" name="Picture 4" descr="C:\Users\HP\Desktop\250px-Czech_police_automobile_in_Prague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57620" y="4071942"/>
            <a:ext cx="3214710" cy="192882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285720" y="2285992"/>
            <a:ext cx="785818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dirty="0" smtClean="0"/>
              <a:t>  PŘISPÍVÁ K BEZPEČNOSTI A OCHRANĚ MAJETKU OSOB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  DOHLÍŽÍ NA DODRŽOVÁNÍ PRAVIDEL SOUŽITÍ MEZI OBČANY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  DOHLÍŽÍ NA DODRŽOVÁNÍ VYHLÁŠEK VE MĚSTĚ NEBO OBCI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  ODHALUJE PŘESTUPKY VE MĚSTĚ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  PODÍLÍ SE NA PŘEDCHÁZENÍ KRIMINALITĚ VE MĚSTĚ NEBO OBCI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6357958"/>
            <a:ext cx="6143668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VÍTE , KDE MÁ SLUŽEBNU MĚSTSKÁ POLICIE VE VAŠEM MĚSTĚ ? </a:t>
            </a:r>
            <a:endParaRPr lang="cs-CZ" dirty="0"/>
          </a:p>
        </p:txBody>
      </p:sp>
      <p:pic>
        <p:nvPicPr>
          <p:cNvPr id="2054" name="Picture 6" descr="C:\Users\HP\Desktop\MB900289863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15206" y="214290"/>
            <a:ext cx="1428760" cy="142876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7286645" y="1571612"/>
            <a:ext cx="1285884" cy="646331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/>
              <a:t>1 5 </a:t>
            </a:r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d"/>
    <p:sndAc>
      <p:stSnd>
        <p:snd r:embed="rId2" name="bomb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428604"/>
            <a:ext cx="1792927" cy="769441"/>
          </a:xfrm>
          <a:prstGeom prst="rect">
            <a:avLst/>
          </a:prstGeom>
          <a:solidFill>
            <a:srgbClr val="00B05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</a:rPr>
              <a:t>SOUDY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571612"/>
            <a:ext cx="661681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ROZHODUJÍ O VINĚ A TRESTU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ŘEŠÍ SPORY MEZI OBČANY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ŘEŠÍ SPORY MEZI INSTITUCEMI, FIRMAMI, APOD.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20" y="3000372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ROZHODOVÁNÍ SOUDU SE DĚJE PROSTŘEDNICTVÍM SOUDCŮ </a:t>
            </a:r>
            <a:endParaRPr lang="cs-CZ" sz="2400" dirty="0"/>
          </a:p>
        </p:txBody>
      </p:sp>
      <p:pic>
        <p:nvPicPr>
          <p:cNvPr id="1026" name="Picture 2" descr="C:\Users\HP\Desktop\MB90043487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3643314"/>
            <a:ext cx="1828800" cy="18288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27" name="Picture 3" descr="C:\Users\HP\Desktop\MB900287175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4" y="357166"/>
            <a:ext cx="1828800" cy="18288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29" name="Picture 5" descr="C:\Users\HP\Desktop\MB900385346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357166"/>
            <a:ext cx="1828800" cy="18288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30" name="Picture 6" descr="C:\Users\HP\Desktop\MB900319478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000496" y="3643314"/>
            <a:ext cx="1828800" cy="18288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214282" y="6215082"/>
            <a:ext cx="3947123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VÍŠ, KDE JE NEJBLIŽŠÍ SOUD? </a:t>
            </a:r>
            <a:endParaRPr lang="cs-CZ" sz="2400" dirty="0"/>
          </a:p>
        </p:txBody>
      </p:sp>
    </p:spTree>
  </p:cSld>
  <p:clrMapOvr>
    <a:masterClrMapping/>
  </p:clrMapOvr>
  <p:transition spd="slow">
    <p:pull dir="d"/>
    <p:sndAc>
      <p:stSnd>
        <p:snd r:embed="rId2" name="bomb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1" y="214290"/>
            <a:ext cx="857257" cy="8572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500166" y="571480"/>
            <a:ext cx="1260281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ANO – NE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428736"/>
            <a:ext cx="4694042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MĚSTSKÁ POLICIE ŘEŠÍ KRIMINALITU VE MĚSTĚ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2071678"/>
            <a:ext cx="5162191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DOPRAVNÍ POLICIE ŘÍDÍ PROVOZ NA KŘIŽOVATKÁCH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2786058"/>
            <a:ext cx="3750450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SOUDY ROZHODUJÍ O VINĚ A TRESTU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3429000"/>
            <a:ext cx="5568447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PYROTECHNICI LIKVIDUJÍ NEVYBUCHLOU MUNICI Z VÁLKY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4143380"/>
            <a:ext cx="3437608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KRIMINALISTÉ VYŠETŘUJÍ KRÁDEŽE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4857760"/>
            <a:ext cx="3415807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POLICISTÉ CHODÍ V UNIFORMÁCH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572140"/>
            <a:ext cx="3510513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SPORY MEZI OBČANY ŘEŠÍ SOUDCE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72330" y="1428736"/>
            <a:ext cx="6190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58148" y="1428736"/>
            <a:ext cx="500066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72330" y="2071678"/>
            <a:ext cx="6190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72330" y="2714620"/>
            <a:ext cx="6190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72330" y="3429000"/>
            <a:ext cx="6190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72330" y="4143380"/>
            <a:ext cx="6190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72330" y="4857760"/>
            <a:ext cx="6190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72330" y="5500702"/>
            <a:ext cx="61908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58148" y="2071678"/>
            <a:ext cx="498855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58148" y="2714620"/>
            <a:ext cx="498855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58148" y="3429000"/>
            <a:ext cx="445956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  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58148" y="4143380"/>
            <a:ext cx="498855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858148" y="4857760"/>
            <a:ext cx="498855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858148" y="5500702"/>
            <a:ext cx="498855" cy="369332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</p:spTree>
  </p:cSld>
  <p:clrMapOvr>
    <a:masterClrMapping/>
  </p:clrMapOvr>
  <p:transition spd="slow">
    <p:pull dir="d"/>
    <p:sndAc>
      <p:stSnd>
        <p:snd r:embed="rId2" name="bomb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58 0.00231 L -0.22847 0.00231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58 0.00301 L -0.17344 0.00301 " pathEditMode="relative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39 -0.0067 L -0.30729 0.0037 " pathEditMode="relative" ptsTypes="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58 -0.00578 L -0.13403 -0.00578 " pathEditMode="relative" ptsTypes="A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58 0.00556 L -0.35451 0.00556 " pathEditMode="relative" ptsTypes="AA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39 -0.00417 L -0.35451 -0.00417 " pathEditMode="relative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58 -0.00347 L -0.3467 0.00717 " pathEditMode="relative" ptsTypes="AA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C:\Users\HP\Desktop\MB90043487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857232"/>
            <a:ext cx="1500198" cy="150019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571472" y="357166"/>
            <a:ext cx="5401735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KDO JE NA OBRÁZKU? DOPLŇ PÍSMENA (POUŽIJ PERO).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86050" y="1285860"/>
            <a:ext cx="57150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71868" y="1285860"/>
            <a:ext cx="57150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57686" y="1285860"/>
            <a:ext cx="57150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2066" y="1285860"/>
            <a:ext cx="55496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86446" y="1285860"/>
            <a:ext cx="55496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00826" y="1285860"/>
            <a:ext cx="57150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pic>
        <p:nvPicPr>
          <p:cNvPr id="17" name="Picture 2" descr="C:\Users\HP\Desktop\170px-Prague_city_guard,_policeman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8662" y="2500306"/>
            <a:ext cx="1093147" cy="164307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8" name="TextovéPole 17"/>
          <p:cNvSpPr txBox="1"/>
          <p:nvPr/>
        </p:nvSpPr>
        <p:spPr>
          <a:xfrm>
            <a:off x="2786050" y="2928934"/>
            <a:ext cx="55496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28993" y="2928934"/>
            <a:ext cx="571503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071934" y="2928934"/>
            <a:ext cx="55496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14876" y="2928934"/>
            <a:ext cx="55496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57818" y="2928934"/>
            <a:ext cx="57150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00760" y="2928934"/>
            <a:ext cx="60785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15140" y="2928934"/>
            <a:ext cx="55496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58082" y="2928934"/>
            <a:ext cx="55496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001025" y="2928934"/>
            <a:ext cx="57150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pic>
        <p:nvPicPr>
          <p:cNvPr id="27" name="Picture 3" descr="C:\Users\HP\Desktop\MB90028717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10" y="4286256"/>
            <a:ext cx="1500198" cy="150019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29" name="TextovéPole 28"/>
          <p:cNvSpPr txBox="1"/>
          <p:nvPr/>
        </p:nvSpPr>
        <p:spPr>
          <a:xfrm>
            <a:off x="2786050" y="4857760"/>
            <a:ext cx="60785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500430" y="4857760"/>
            <a:ext cx="60785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214810" y="4857760"/>
            <a:ext cx="55496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57752" y="4857760"/>
            <a:ext cx="55496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500694" y="4857760"/>
            <a:ext cx="55496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43636" y="4857760"/>
            <a:ext cx="57150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786578" y="4857760"/>
            <a:ext cx="57150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429520" y="4857760"/>
            <a:ext cx="57150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</p:spTree>
  </p:cSld>
  <p:clrMapOvr>
    <a:masterClrMapping/>
  </p:clrMapOvr>
  <p:transition spd="slow">
    <p:pull dir="d"/>
    <p:sndAc>
      <p:stSnd>
        <p:snd r:embed="rId2" name="bomb.wav" builtIn="1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642918"/>
            <a:ext cx="2368021" cy="203132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ŘEŠENÍ DOPLŇOVAČEK </a:t>
            </a:r>
          </a:p>
          <a:p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SOUDCE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 startAt="2"/>
            </a:pPr>
            <a:r>
              <a:rPr lang="cs-CZ" dirty="0" smtClean="0"/>
              <a:t>POLICISTA</a:t>
            </a:r>
          </a:p>
          <a:p>
            <a:pPr marL="342900" indent="-342900">
              <a:buAutoNum type="arabicPeriod" startAt="2"/>
            </a:pPr>
            <a:endParaRPr lang="cs-CZ" dirty="0" smtClean="0"/>
          </a:p>
          <a:p>
            <a:pPr marL="342900" indent="-342900">
              <a:buAutoNum type="arabicPeriod" startAt="2"/>
            </a:pPr>
            <a:r>
              <a:rPr lang="cs-CZ" dirty="0" smtClean="0"/>
              <a:t>OBVINĚNÝ</a:t>
            </a:r>
            <a:endParaRPr lang="cs-CZ" dirty="0"/>
          </a:p>
        </p:txBody>
      </p:sp>
    </p:spTree>
  </p:cSld>
  <p:clrMapOvr>
    <a:masterClrMapping/>
  </p:clrMapOvr>
  <p:transition spd="slow">
    <p:pull dir="d"/>
    <p:sndAc>
      <p:stSnd>
        <p:snd r:embed="rId2" name="bomb.wav" builtIn="1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642918"/>
            <a:ext cx="8358278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Znak PČR – volné dílo , NEUVEDEN. </a:t>
            </a:r>
            <a:r>
              <a:rPr lang="cs-CZ" sz="1400" i="1" dirty="0" smtClean="0"/>
              <a:t>Policie České republiky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</a:t>
            </a:r>
          </a:p>
          <a:p>
            <a:r>
              <a:rPr lang="cs-CZ" sz="1400" dirty="0" smtClean="0"/>
              <a:t>Dostupný na WWW: http://cs.wikipedia.org/wiki/Soubor:P%C4%8CR_seal.png </a:t>
            </a:r>
          </a:p>
          <a:p>
            <a:endParaRPr lang="cs-CZ" sz="1400" dirty="0"/>
          </a:p>
          <a:p>
            <a:r>
              <a:rPr lang="cs-CZ" sz="1400" dirty="0" smtClean="0"/>
              <a:t>Bomby - FLIGHTOFFANCY. </a:t>
            </a:r>
            <a:r>
              <a:rPr lang="cs-CZ" sz="1400" i="1" dirty="0" smtClean="0"/>
              <a:t>Bomba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Dostupný na WWW: http://cs.wikipedia.org/wiki/Soubor:German_WW2_Bombs.jpg </a:t>
            </a:r>
          </a:p>
          <a:p>
            <a:endParaRPr lang="cs-CZ" sz="1400" dirty="0"/>
          </a:p>
          <a:p>
            <a:r>
              <a:rPr lang="cs-CZ" sz="1400" dirty="0" smtClean="0"/>
              <a:t>Dopravní policie ČR - KROKODYL. </a:t>
            </a:r>
            <a:r>
              <a:rPr lang="cs-CZ" sz="1400" i="1" dirty="0" smtClean="0"/>
              <a:t>Dopravní policie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Dostupný na WWW: http://cs.wikipedia.org/wiki/Dopravn%C3%AD_policie </a:t>
            </a:r>
          </a:p>
          <a:p>
            <a:endParaRPr lang="cs-CZ" sz="1400" dirty="0"/>
          </a:p>
          <a:p>
            <a:r>
              <a:rPr lang="cs-CZ" sz="1400" dirty="0" smtClean="0"/>
              <a:t>Pořádková jednotka – volné dílo ,KOZÁK, Martin. </a:t>
            </a:r>
            <a:r>
              <a:rPr lang="cs-CZ" sz="1400" i="1" dirty="0" smtClean="0"/>
              <a:t>POLICIE ČR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Dostupný na WWW: </a:t>
            </a:r>
            <a:r>
              <a:rPr lang="cs-CZ" sz="1400" dirty="0" smtClean="0">
                <a:hlinkClick r:id="rId3"/>
              </a:rPr>
              <a:t>http://cs.wikipedia.org/wiki/Soubor:Czech_special_disciplinary_force,_Prague,_012009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Znak Městské policie – volné dílo, CHMEE2. </a:t>
            </a:r>
            <a:r>
              <a:rPr lang="cs-CZ" sz="1400" i="1" dirty="0" smtClean="0"/>
              <a:t>OBECNÍ POLICIE - WIKIPEDIE</a:t>
            </a:r>
            <a:r>
              <a:rPr lang="cs-CZ" sz="1400" dirty="0" smtClean="0"/>
              <a:t> [online].Dostupný na WWW: </a:t>
            </a:r>
            <a:r>
              <a:rPr lang="cs-CZ" sz="1400" dirty="0" smtClean="0">
                <a:hlinkClick r:id="rId4"/>
              </a:rPr>
              <a:t>http://cs.wikipedia.org/wiki/Soubor:M%C4%9Bstsk%C3%A1_policie_v_P%C3%ADsku2.jpg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Policisté MP – volné dílo, KOZÁK, Martin. </a:t>
            </a:r>
            <a:r>
              <a:rPr lang="cs-CZ" sz="1400" i="1" dirty="0" smtClean="0"/>
              <a:t>OBECNÍ POLICIE - WIKIPEDIE</a:t>
            </a:r>
            <a:r>
              <a:rPr lang="cs-CZ" sz="1400" dirty="0" smtClean="0"/>
              <a:t> [online]. Dostupný na WWW: http://cs.wikipedia.org/wiki/Soubor:Prague_city_guard,_policeman.jpg </a:t>
            </a:r>
          </a:p>
          <a:p>
            <a:endParaRPr lang="cs-CZ" sz="1400" dirty="0" smtClean="0"/>
          </a:p>
          <a:p>
            <a:r>
              <a:rPr lang="cs-CZ" sz="1400" dirty="0" smtClean="0"/>
              <a:t>Hlídka MP v Praze – volné dílo, CONTRAST, </a:t>
            </a:r>
            <a:r>
              <a:rPr lang="cs-CZ" sz="1400" dirty="0" err="1" smtClean="0"/>
              <a:t>High</a:t>
            </a:r>
            <a:r>
              <a:rPr lang="cs-CZ" sz="1400" dirty="0" smtClean="0"/>
              <a:t>. </a:t>
            </a:r>
            <a:r>
              <a:rPr lang="cs-CZ" sz="1400" i="1" dirty="0" smtClean="0"/>
              <a:t>OBECNÍ POLICIE - WIKIPEDIE</a:t>
            </a:r>
            <a:r>
              <a:rPr lang="cs-CZ" sz="1400" dirty="0" smtClean="0"/>
              <a:t> [online]. Dostupný na WWW: http://cs.wikipedia.org/wiki/Soubor:Czech_police_automobile_in_Prague.JPG </a:t>
            </a:r>
          </a:p>
          <a:p>
            <a:endParaRPr lang="cs-CZ" sz="1400" dirty="0" smtClean="0"/>
          </a:p>
          <a:p>
            <a:r>
              <a:rPr lang="cs-CZ" sz="1400" dirty="0" smtClean="0"/>
              <a:t>Kliparty - </a:t>
            </a:r>
            <a:r>
              <a:rPr lang="cs-CZ" sz="1400" dirty="0" smtClean="0">
                <a:hlinkClick r:id="rId5"/>
              </a:rPr>
              <a:t>http://office.</a:t>
            </a:r>
            <a:r>
              <a:rPr lang="cs-CZ" sz="1400" dirty="0" err="1" smtClean="0">
                <a:hlinkClick r:id="rId5"/>
              </a:rPr>
              <a:t>microsoft.com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Policie (text) – dostupné na </a:t>
            </a:r>
            <a:r>
              <a:rPr lang="cs-CZ" sz="1400" dirty="0" smtClean="0">
                <a:hlinkClick r:id="rId6"/>
              </a:rPr>
              <a:t>http://cs.wikipedia.org/wiki/Policie_%C4%8Cesk%C3%A9_republiky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Vše citováno </a:t>
            </a:r>
            <a:r>
              <a:rPr lang="cs-CZ" sz="1400" smtClean="0"/>
              <a:t>[2012-02-12</a:t>
            </a:r>
            <a:r>
              <a:rPr lang="cs-CZ" sz="1400" dirty="0" smtClean="0"/>
              <a:t>]. 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285728"/>
            <a:ext cx="1868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</p:spTree>
  </p:cSld>
  <p:clrMapOvr>
    <a:masterClrMapping/>
  </p:clrMapOvr>
  <p:transition spd="slow">
    <p:pull dir="d"/>
    <p:sndAc>
      <p:stSnd>
        <p:snd r:embed="rId2" name="bomb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6">
      <a:dk1>
        <a:sysClr val="windowText" lastClr="000000"/>
      </a:dk1>
      <a:lt1>
        <a:srgbClr val="00B0F0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503</TotalTime>
  <Words>666</Words>
  <Application>Microsoft Office PowerPoint</Application>
  <PresentationFormat>Předvádění na obrazovce (4:3)</PresentationFormat>
  <Paragraphs>141</Paragraphs>
  <Slides>14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SPECIÁLNÍ ZÁKLADNÍ ŠKOLA, LOUNY                           PODĚBRADOVA 640, PŘÍSPĚVKOVÁ ORGANIZACE  AUTOR:            MGR. JANA ZELINKOVÁ  NÁZEV MATERIÁLU : VY_32_INOVACE_01_VEŘEJNÝ POŘÁDEK A                                       BEZPEČNOST OBČANŮ TÉMA: VEŘEJNÝ POŘÁDEK A BEZPEČNOST OBČANŮ NÁZEV SADY:  III. SPOLEČNOST – HŠ ČÍSLO PROJEKTU: CZ.1.07/1.4.00/21.3407 </vt:lpstr>
      <vt:lpstr>Anotace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56</cp:revision>
  <dcterms:created xsi:type="dcterms:W3CDTF">2013-03-14T17:44:42Z</dcterms:created>
  <dcterms:modified xsi:type="dcterms:W3CDTF">2013-03-26T16:05:56Z</dcterms:modified>
</cp:coreProperties>
</file>