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5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155F-4BE2-47B9-A78E-B069416EBCAF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450D4-844D-4B01-BDC7-C31CEE4AB4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155F-4BE2-47B9-A78E-B069416EBCAF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450D4-844D-4B01-BDC7-C31CEE4AB4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155F-4BE2-47B9-A78E-B069416EBCAF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450D4-844D-4B01-BDC7-C31CEE4AB4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155F-4BE2-47B9-A78E-B069416EBCAF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450D4-844D-4B01-BDC7-C31CEE4AB4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155F-4BE2-47B9-A78E-B069416EBCAF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450D4-844D-4B01-BDC7-C31CEE4AB4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155F-4BE2-47B9-A78E-B069416EBCAF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450D4-844D-4B01-BDC7-C31CEE4AB4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155F-4BE2-47B9-A78E-B069416EBCAF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450D4-844D-4B01-BDC7-C31CEE4AB4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155F-4BE2-47B9-A78E-B069416EBCAF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450D4-844D-4B01-BDC7-C31CEE4AB4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155F-4BE2-47B9-A78E-B069416EBCAF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450D4-844D-4B01-BDC7-C31CEE4AB4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155F-4BE2-47B9-A78E-B069416EBCAF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450D4-844D-4B01-BDC7-C31CEE4AB4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155F-4BE2-47B9-A78E-B069416EBCAF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450D4-844D-4B01-BDC7-C31CEE4AB4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CF155F-4BE2-47B9-A78E-B069416EBCAF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3450D4-844D-4B01-BDC7-C31CEE4AB48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eal_of_the_Czech_Republic.png" TargetMode="External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4282" y="357166"/>
            <a:ext cx="8243918" cy="4429156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b="1" dirty="0" smtClean="0"/>
              <a:t>NÁZEV ŠKOLY: </a:t>
            </a:r>
            <a:r>
              <a:rPr lang="cs-CZ" sz="2400" dirty="0" smtClean="0"/>
              <a:t>SPECIÁLNÍ ZÁKLADNÍ ŠKOLA LOUNY</a:t>
            </a:r>
            <a:br>
              <a:rPr lang="cs-CZ" sz="2400" dirty="0" smtClean="0"/>
            </a:br>
            <a:r>
              <a:rPr lang="cs-CZ" sz="2400" dirty="0" smtClean="0"/>
              <a:t>                           PODĚBRADOVA 640, PŘÍSPĚVKOVÁ ORGANIZACE</a:t>
            </a:r>
            <a:br>
              <a:rPr lang="cs-CZ" sz="2400" dirty="0" smtClean="0"/>
            </a:br>
            <a:r>
              <a:rPr lang="cs-CZ" sz="2400" dirty="0" smtClean="0"/>
              <a:t>                       </a:t>
            </a:r>
            <a:br>
              <a:rPr lang="cs-CZ" sz="2400" dirty="0" smtClean="0"/>
            </a:br>
            <a:r>
              <a:rPr lang="cs-CZ" sz="2400" b="1" dirty="0" smtClean="0"/>
              <a:t>AUTOR: </a:t>
            </a:r>
            <a:r>
              <a:rPr lang="cs-CZ" sz="2400" dirty="0" smtClean="0"/>
              <a:t>           MGR. JANA ZELINKOVÁ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b="1" dirty="0" smtClean="0"/>
              <a:t>NÁZEV MATERIÁLU: </a:t>
            </a:r>
            <a:r>
              <a:rPr lang="cs-CZ" sz="2400" dirty="0" smtClean="0"/>
              <a:t>VY_32_INOVACE_O2_ČESKÁ </a:t>
            </a:r>
            <a:r>
              <a:rPr lang="cs-CZ" sz="2400" dirty="0" smtClean="0"/>
              <a:t>REPUBLIKA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b="1" dirty="0" smtClean="0"/>
              <a:t>TÉMA:</a:t>
            </a:r>
            <a:r>
              <a:rPr lang="cs-CZ" sz="2400" dirty="0" smtClean="0"/>
              <a:t>              ČESKÁ REPUBLIKA</a:t>
            </a:r>
            <a:br>
              <a:rPr lang="cs-CZ" sz="2400" dirty="0" smtClean="0"/>
            </a:br>
            <a:r>
              <a:rPr lang="cs-CZ" sz="2400" b="1" dirty="0" smtClean="0"/>
              <a:t>NÁZEV SADY:  </a:t>
            </a:r>
            <a:r>
              <a:rPr lang="cs-CZ" sz="2400" dirty="0" smtClean="0"/>
              <a:t>III.</a:t>
            </a:r>
            <a:r>
              <a:rPr lang="cs-CZ" sz="2400" b="1" dirty="0" smtClean="0"/>
              <a:t> </a:t>
            </a:r>
            <a:r>
              <a:rPr lang="cs-CZ" sz="2400" dirty="0" smtClean="0"/>
              <a:t>SPOLEČNOST </a:t>
            </a:r>
            <a:r>
              <a:rPr lang="cs-CZ" sz="2400" dirty="0" smtClean="0"/>
              <a:t>– HŠ</a:t>
            </a:r>
            <a:br>
              <a:rPr lang="cs-CZ" sz="2400" dirty="0" smtClean="0"/>
            </a:br>
            <a:r>
              <a:rPr lang="cs-CZ" sz="2400" b="1" dirty="0" smtClean="0"/>
              <a:t>ČÍSLO PROJEKTU:</a:t>
            </a:r>
            <a:r>
              <a:rPr lang="cs-CZ" sz="2400" dirty="0" smtClean="0"/>
              <a:t>  CZ.1.07/1.4.00/21.3407 </a:t>
            </a:r>
            <a:r>
              <a:rPr lang="cs-CZ" sz="2400" dirty="0" smtClean="0">
                <a:solidFill>
                  <a:schemeClr val="bg1"/>
                </a:solidFill>
              </a:rPr>
              <a:t>.1.07/1.4.00/21.3407 Číslo projektu:  CZ.1.07/1.4.00/21.3407 </a:t>
            </a: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500570"/>
            <a:ext cx="6400800" cy="928694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4" name="obrázek 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57289" y="4500570"/>
            <a:ext cx="6672485" cy="129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Prezentace slouží k výkladu učiva, opakování a procvičování na II. stupni speciální školy</a:t>
            </a:r>
          </a:p>
          <a:p>
            <a:r>
              <a:rPr lang="cs-CZ" dirty="0" smtClean="0"/>
              <a:t>Žáci se seznámí se státními symboly ČR,hlavním městem, vznikem republiky a sousedními státy</a:t>
            </a:r>
          </a:p>
          <a:p>
            <a:r>
              <a:rPr lang="cs-CZ" dirty="0" smtClean="0"/>
              <a:t>Prezentace na interaktivní tabuli</a:t>
            </a:r>
          </a:p>
          <a:p>
            <a:r>
              <a:rPr lang="cs-CZ" dirty="0" smtClean="0"/>
              <a:t>Inovace – interaktivní způsob učení</a:t>
            </a:r>
          </a:p>
          <a:p>
            <a:r>
              <a:rPr lang="cs-CZ" dirty="0" smtClean="0"/>
              <a:t>V první části pracují žáci společně s učitelem (listy 3 – 10), ve druhé části (listy 11 a 12) mohou učivo procvičovat samostatně nebo s pomocí učitele (podle schopností žáků)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71472" y="428604"/>
            <a:ext cx="7786742" cy="132343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 </a:t>
            </a:r>
            <a:r>
              <a:rPr lang="cs-CZ" sz="8000" dirty="0" smtClean="0"/>
              <a:t>ČESKÁ REPUBLIKA</a:t>
            </a:r>
            <a:endParaRPr lang="cs-CZ" sz="8000" dirty="0"/>
          </a:p>
        </p:txBody>
      </p:sp>
      <p:pic>
        <p:nvPicPr>
          <p:cNvPr id="1026" name="Picture 2" descr="C:\Users\HP\Desktop\MH90017824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3643314"/>
            <a:ext cx="2786082" cy="278608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sp>
        <p:nvSpPr>
          <p:cNvPr id="8" name="TextovéPole 7"/>
          <p:cNvSpPr txBox="1"/>
          <p:nvPr/>
        </p:nvSpPr>
        <p:spPr>
          <a:xfrm>
            <a:off x="571472" y="2143116"/>
            <a:ext cx="7858180" cy="12003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VZNIKLA 1.1.1993 </a:t>
            </a:r>
          </a:p>
          <a:p>
            <a:pPr algn="ctr"/>
            <a:r>
              <a:rPr lang="cs-CZ" sz="3600" dirty="0" smtClean="0"/>
              <a:t>ROZDĚLENÍM ČESKOSLOVENSKA</a:t>
            </a:r>
            <a:endParaRPr lang="cs-CZ" sz="3600" dirty="0"/>
          </a:p>
        </p:txBody>
      </p:sp>
      <p:pic>
        <p:nvPicPr>
          <p:cNvPr id="1028" name="Picture 4" descr="C:\Users\HP\Desktop\400px-Europe_location_CZ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3643314"/>
            <a:ext cx="2786082" cy="278608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HP\Desktop\MH9004057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714356"/>
            <a:ext cx="6143644" cy="6143644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1142976" y="285728"/>
            <a:ext cx="6786610" cy="92333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NAŠI SOUSEDÉ</a:t>
            </a:r>
            <a:endParaRPr lang="cs-CZ" sz="5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00430" y="3286124"/>
            <a:ext cx="186717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ČESKÁ REPUBLIKA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57950" y="4214818"/>
            <a:ext cx="128588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SLOVENSKO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929190" y="2500306"/>
            <a:ext cx="920701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POLSKO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857356" y="2786058"/>
            <a:ext cx="1137619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NĚMECKO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29058" y="4857760"/>
            <a:ext cx="121911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RAKOUSKO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715009" y="2786058"/>
            <a:ext cx="1143008" cy="64633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MLUVÍ SE </a:t>
            </a:r>
          </a:p>
          <a:p>
            <a:r>
              <a:rPr lang="cs-CZ" dirty="0" smtClean="0"/>
              <a:t>POLSKY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715140" y="4572008"/>
            <a:ext cx="1357322" cy="64633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MLUVÍ SE SLOVENSKY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071538" y="3143248"/>
            <a:ext cx="1285885" cy="64633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MLUVÍ SE</a:t>
            </a:r>
          </a:p>
          <a:p>
            <a:r>
              <a:rPr lang="cs-CZ" dirty="0" smtClean="0"/>
              <a:t>NĚMECKY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214810" y="5214950"/>
            <a:ext cx="1428760" cy="64633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MLUVÍ SE NĚMECKY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786182" y="3643314"/>
            <a:ext cx="1357321" cy="64633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MLUVÍ SE </a:t>
            </a:r>
          </a:p>
          <a:p>
            <a:r>
              <a:rPr lang="cs-CZ" dirty="0" smtClean="0"/>
              <a:t>ČESKY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0034" y="500042"/>
            <a:ext cx="8001055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HLAVNÍ MĚSTO 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00430" y="1214422"/>
            <a:ext cx="1857388" cy="58477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PRAHA </a:t>
            </a:r>
            <a:endParaRPr lang="cs-CZ" sz="3200" dirty="0"/>
          </a:p>
        </p:txBody>
      </p:sp>
      <p:pic>
        <p:nvPicPr>
          <p:cNvPr id="2050" name="Picture 2" descr="C:\Users\HP\Desktop\MH9004278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928802"/>
            <a:ext cx="2500330" cy="2500330"/>
          </a:xfrm>
          <a:prstGeom prst="rect">
            <a:avLst/>
          </a:prstGeom>
          <a:noFill/>
        </p:spPr>
      </p:pic>
      <p:pic>
        <p:nvPicPr>
          <p:cNvPr id="2051" name="Picture 3" descr="C:\Users\HP\Desktop\MH90042794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1928802"/>
            <a:ext cx="2500330" cy="250033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571472" y="5000636"/>
            <a:ext cx="157163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ŘEKA </a:t>
            </a:r>
            <a:r>
              <a:rPr lang="cs-CZ" dirty="0" smtClean="0">
                <a:solidFill>
                  <a:srgbClr val="C00000"/>
                </a:solidFill>
              </a:rPr>
              <a:t>VLTAVA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71472" y="5500702"/>
            <a:ext cx="250033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SÍDLO PREZIDENTA ČR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000496" y="4500570"/>
            <a:ext cx="3181577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MNOHO KULTURNÍCH PAMÁTEK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000496" y="5000636"/>
            <a:ext cx="1599741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VYSOKÉ ŠKOLY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71472" y="4500570"/>
            <a:ext cx="269538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ASI 1 MILIÓN OBYVATEL</a:t>
            </a:r>
            <a:endParaRPr lang="cs-CZ" dirty="0"/>
          </a:p>
        </p:txBody>
      </p:sp>
      <p:pic>
        <p:nvPicPr>
          <p:cNvPr id="2054" name="Picture 6" descr="C:\Users\HP\Desktop\MH90040713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62704" y="1928802"/>
            <a:ext cx="2500330" cy="2500330"/>
          </a:xfrm>
          <a:prstGeom prst="rect">
            <a:avLst/>
          </a:prstGeom>
          <a:noFill/>
        </p:spPr>
      </p:pic>
      <p:sp>
        <p:nvSpPr>
          <p:cNvPr id="17" name="TextovéPole 16"/>
          <p:cNvSpPr txBox="1"/>
          <p:nvPr/>
        </p:nvSpPr>
        <p:spPr>
          <a:xfrm>
            <a:off x="4000496" y="5500702"/>
            <a:ext cx="150019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PRŮMYSL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000496" y="6000768"/>
            <a:ext cx="342902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METRO, MEZINÁRODNÍ LETIŠTĚ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4" grpId="0" animBg="1"/>
      <p:bldP spid="17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85984" y="928670"/>
            <a:ext cx="3857652" cy="64633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STÁTNÍ  VLAJKA  ČR</a:t>
            </a:r>
            <a:endParaRPr lang="cs-CZ" sz="3600" dirty="0"/>
          </a:p>
        </p:txBody>
      </p:sp>
      <p:pic>
        <p:nvPicPr>
          <p:cNvPr id="3074" name="Picture 2" descr="C:\Users\HP\Desktop\MH9000159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714488"/>
            <a:ext cx="4643470" cy="464347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43108" y="714356"/>
            <a:ext cx="4572032" cy="64633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STÁTNÍ ZNAK 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14348" y="2143116"/>
            <a:ext cx="221457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VELKÝ STÁTNÍ ZNAK</a:t>
            </a:r>
            <a:endParaRPr lang="cs-CZ" dirty="0"/>
          </a:p>
        </p:txBody>
      </p:sp>
      <p:pic>
        <p:nvPicPr>
          <p:cNvPr id="4098" name="Picture 2" descr="C:\Users\HP\Desktop\150px-Coat_of_arms_of_the_Czech_Republic_sv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1643050"/>
            <a:ext cx="1964545" cy="235745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785786" y="5143512"/>
            <a:ext cx="1953996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MALÝ STÁTNÍ ZNAK</a:t>
            </a:r>
            <a:endParaRPr lang="cs-CZ" dirty="0"/>
          </a:p>
        </p:txBody>
      </p:sp>
      <p:pic>
        <p:nvPicPr>
          <p:cNvPr id="4099" name="Picture 3" descr="C:\Users\HP\Desktop\75px-Small_coat_of_arms_of_the_Czech_Republic_sv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4143380"/>
            <a:ext cx="2000264" cy="242698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28860" y="642918"/>
            <a:ext cx="3571900" cy="64633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STÁTNÍ HYMNA </a:t>
            </a:r>
            <a:endParaRPr lang="cs-CZ" sz="3600" dirty="0"/>
          </a:p>
        </p:txBody>
      </p:sp>
      <p:pic>
        <p:nvPicPr>
          <p:cNvPr id="5122" name="Picture 2" descr="C:\Users\HP\Desktop\220px-Skroup-Anthe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1500174"/>
            <a:ext cx="4286280" cy="2709796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500034" y="1714488"/>
            <a:ext cx="2697662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SLOVA: JOSEF KAJETÁN TYL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0034" y="2357430"/>
            <a:ext cx="2831544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HUDBA: FRANTIŠEK ŠKROUP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0034" y="3071810"/>
            <a:ext cx="3000396" cy="34163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KDE DOMOV MŮJ</a:t>
            </a:r>
          </a:p>
          <a:p>
            <a:endParaRPr lang="cs-CZ" dirty="0"/>
          </a:p>
          <a:p>
            <a:r>
              <a:rPr lang="cs-CZ" dirty="0" smtClean="0"/>
              <a:t>KDE DOMOV MŮJ,</a:t>
            </a:r>
          </a:p>
          <a:p>
            <a:r>
              <a:rPr lang="cs-CZ" dirty="0" smtClean="0"/>
              <a:t>KDE DOMOV MŮJ.</a:t>
            </a:r>
          </a:p>
          <a:p>
            <a:r>
              <a:rPr lang="cs-CZ" dirty="0" smtClean="0"/>
              <a:t>VODA HUČÍ PO LUČINÁCH,</a:t>
            </a:r>
          </a:p>
          <a:p>
            <a:r>
              <a:rPr lang="cs-CZ" dirty="0" smtClean="0"/>
              <a:t>BORY ŠUMÍ PO SKALINÁCH,</a:t>
            </a:r>
          </a:p>
          <a:p>
            <a:r>
              <a:rPr lang="cs-CZ" dirty="0" smtClean="0"/>
              <a:t>V SADĚ SKVÍ SE JARA KVĚT,</a:t>
            </a:r>
          </a:p>
          <a:p>
            <a:r>
              <a:rPr lang="cs-CZ" dirty="0" smtClean="0"/>
              <a:t>ZEMSKÝ RÁJ TO NAPOHLED!</a:t>
            </a:r>
          </a:p>
          <a:p>
            <a:r>
              <a:rPr lang="cs-CZ" dirty="0" smtClean="0"/>
              <a:t>A TO JE TA KRÁSNÁ ZEMĚ,</a:t>
            </a:r>
          </a:p>
          <a:p>
            <a:r>
              <a:rPr lang="cs-CZ" dirty="0" smtClean="0"/>
              <a:t>ZEMĚ ČESKÁ, DOMOV MŮJ,</a:t>
            </a:r>
          </a:p>
          <a:p>
            <a:r>
              <a:rPr lang="cs-CZ" dirty="0" smtClean="0"/>
              <a:t>ZEMĚ ČESKÁ, DOMOV MŮJ!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596" y="714356"/>
            <a:ext cx="7643866" cy="64633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STANDARTA PREZIDENTA REPUBLIKY</a:t>
            </a:r>
            <a:endParaRPr lang="cs-CZ" sz="3600" dirty="0"/>
          </a:p>
        </p:txBody>
      </p:sp>
      <p:pic>
        <p:nvPicPr>
          <p:cNvPr id="6146" name="Picture 2" descr="C:\Users\HP\Desktop\220px-Flag_of_the_president_of_the_Czech_Republic_sv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500174"/>
            <a:ext cx="4857784" cy="485778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7158" y="714356"/>
            <a:ext cx="8358246" cy="64633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STÁTNÍ PEČEŤ</a:t>
            </a:r>
            <a:endParaRPr lang="cs-CZ" sz="3600" dirty="0"/>
          </a:p>
        </p:txBody>
      </p:sp>
      <p:pic>
        <p:nvPicPr>
          <p:cNvPr id="8194" name="Picture 2" descr="C:\Users\HP\Desktop\220px-Seal_of_the_Czech_Republi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1500174"/>
            <a:ext cx="3929090" cy="3893371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285852" y="5786454"/>
            <a:ext cx="628654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POTVRZOVÁNÍ MEZINÁRODNÍCH SMLUV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0034" y="500042"/>
            <a:ext cx="3386633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1.HLAVNÍ MĚSTO ČR SE JMENUJE: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71472" y="1142984"/>
            <a:ext cx="92869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BRNO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643174" y="1142984"/>
            <a:ext cx="838691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PRAHA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500563" y="1142984"/>
            <a:ext cx="100013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PLZEŇ</a:t>
            </a:r>
            <a:endParaRPr lang="cs-CZ" dirty="0"/>
          </a:p>
        </p:txBody>
      </p:sp>
      <p:sp>
        <p:nvSpPr>
          <p:cNvPr id="6" name="Šipka nahoru 5"/>
          <p:cNvSpPr/>
          <p:nvPr/>
        </p:nvSpPr>
        <p:spPr>
          <a:xfrm>
            <a:off x="2857488" y="1571612"/>
            <a:ext cx="484632" cy="714380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00034" y="3310408"/>
            <a:ext cx="3152145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2. KTERÁ VLAJKA JE VLAJKA ČR?</a:t>
            </a:r>
            <a:endParaRPr lang="cs-CZ" dirty="0"/>
          </a:p>
        </p:txBody>
      </p:sp>
      <p:pic>
        <p:nvPicPr>
          <p:cNvPr id="9218" name="Picture 2" descr="C:\Users\HP\Desktop\MH9000159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26" y="3643314"/>
            <a:ext cx="1500199" cy="1500198"/>
          </a:xfrm>
          <a:prstGeom prst="rect">
            <a:avLst/>
          </a:prstGeom>
          <a:noFill/>
        </p:spPr>
      </p:pic>
      <p:pic>
        <p:nvPicPr>
          <p:cNvPr id="9219" name="Picture 3" descr="C:\Users\HP\Desktop\MH9000159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3714752"/>
            <a:ext cx="1571636" cy="1571636"/>
          </a:xfrm>
          <a:prstGeom prst="rect">
            <a:avLst/>
          </a:prstGeom>
          <a:noFill/>
        </p:spPr>
      </p:pic>
      <p:pic>
        <p:nvPicPr>
          <p:cNvPr id="9220" name="Picture 4" descr="C:\Users\HP\Desktop\MH90001585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3714752"/>
            <a:ext cx="1500198" cy="1500197"/>
          </a:xfrm>
          <a:prstGeom prst="rect">
            <a:avLst/>
          </a:prstGeom>
          <a:noFill/>
        </p:spPr>
      </p:pic>
      <p:sp>
        <p:nvSpPr>
          <p:cNvPr id="11" name="Šipka nahoru 10"/>
          <p:cNvSpPr/>
          <p:nvPr/>
        </p:nvSpPr>
        <p:spPr>
          <a:xfrm>
            <a:off x="7000892" y="5072074"/>
            <a:ext cx="571504" cy="785818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596" y="500042"/>
            <a:ext cx="5082289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3. STANDARTU PREZIDENTA REPUBLIKY MŮŽU VIDĚT: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28596" y="1357298"/>
            <a:ext cx="4641912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NA PRAŽSKÉM HRADĚ, KDYŽ JE TAM PREZIDENT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572264" y="1357298"/>
            <a:ext cx="200026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NA NAŠÍ ŠKOLE</a:t>
            </a:r>
            <a:endParaRPr lang="cs-CZ" dirty="0"/>
          </a:p>
        </p:txBody>
      </p:sp>
      <p:pic>
        <p:nvPicPr>
          <p:cNvPr id="10242" name="Picture 2" descr="C:\Users\HP\Desktop\220px-Flag_of_the_president_of_the_Czech_Republic_sv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214290"/>
            <a:ext cx="1071570" cy="1071570"/>
          </a:xfrm>
          <a:prstGeom prst="rect">
            <a:avLst/>
          </a:prstGeom>
          <a:noFill/>
        </p:spPr>
      </p:pic>
      <p:sp>
        <p:nvSpPr>
          <p:cNvPr id="6" name="Šipka nahoru 5"/>
          <p:cNvSpPr/>
          <p:nvPr/>
        </p:nvSpPr>
        <p:spPr>
          <a:xfrm>
            <a:off x="2500298" y="1857364"/>
            <a:ext cx="484632" cy="785818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57158" y="4071942"/>
            <a:ext cx="2757037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4. PRAHOU PROTÉKÁ ŘEKA: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8596" y="5000636"/>
            <a:ext cx="771365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OHŘE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71736" y="5000636"/>
            <a:ext cx="86786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VLTAVA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86314" y="5000636"/>
            <a:ext cx="652743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LABE</a:t>
            </a:r>
            <a:endParaRPr lang="cs-CZ" dirty="0"/>
          </a:p>
        </p:txBody>
      </p:sp>
      <p:sp>
        <p:nvSpPr>
          <p:cNvPr id="11" name="Šipka nahoru 10"/>
          <p:cNvSpPr/>
          <p:nvPr/>
        </p:nvSpPr>
        <p:spPr>
          <a:xfrm>
            <a:off x="2714612" y="5429264"/>
            <a:ext cx="484632" cy="785818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14974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Vlajka ČR ,vlajky Německa a Norska, mapa ČR,Pražský hrad,Karlův most,Chrám </a:t>
            </a:r>
            <a:r>
              <a:rPr lang="cs-CZ" dirty="0" err="1" smtClean="0"/>
              <a:t>sv.Víta</a:t>
            </a:r>
            <a:r>
              <a:rPr lang="cs-CZ" dirty="0" smtClean="0"/>
              <a:t>– kliparty dostupné na  </a:t>
            </a: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 smtClean="0"/>
          </a:p>
          <a:p>
            <a:r>
              <a:rPr lang="cs-CZ" dirty="0" smtClean="0"/>
              <a:t>Velký a malý státní znak , volné dílo  – LOUDA, Jiří.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Dostupný na WWW: http://cs.wikipedia.org/wiki/Soubor:Coat_of_arms_of_the_Czech_Republic.svg   </a:t>
            </a:r>
          </a:p>
          <a:p>
            <a:r>
              <a:rPr lang="cs-CZ" dirty="0" smtClean="0"/>
              <a:t>Státní hymna, volné dílo – NEUVEDEN.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Dostupný na WWW: http://cs.wikipedia.org/wiki/Soubor:Skroup-Anthem.jpg</a:t>
            </a:r>
          </a:p>
          <a:p>
            <a:r>
              <a:rPr lang="cs-CZ" dirty="0" smtClean="0"/>
              <a:t>Standarta prezidenta republiky, volné dílo  – TLUSŤA.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Dostupný na WWW: http://cs.wikipedia.org/wiki/Soubor:Flag_of_the_president_of_the_Czech_Republic.svg  </a:t>
            </a:r>
          </a:p>
          <a:p>
            <a:r>
              <a:rPr lang="cs-CZ" dirty="0" smtClean="0"/>
              <a:t>Poloha ČR – jako volné dílo WIKI.VR.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Dostupný na WWW: http://cs.wikipedia.org/wiki/Soubor:Europe_location_CZ.png </a:t>
            </a:r>
          </a:p>
          <a:p>
            <a:r>
              <a:rPr lang="cs-CZ" dirty="0" smtClean="0"/>
              <a:t>Státní pečeť – jako volné dílo CZECH OFFICIAL.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Dostupný na WWW: </a:t>
            </a:r>
            <a:r>
              <a:rPr lang="cs-CZ" dirty="0" smtClean="0">
                <a:hlinkClick r:id="rId3"/>
              </a:rPr>
              <a:t>http://cs.wikipedia.org/wiki/Soubor:Seal_of_the_Czech_Republic.png</a:t>
            </a:r>
            <a:endParaRPr lang="cs-CZ" dirty="0" smtClean="0"/>
          </a:p>
          <a:p>
            <a:r>
              <a:rPr lang="cs-CZ" dirty="0" smtClean="0"/>
              <a:t>Vše citováno [2012-03-04]. 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lastní 7">
      <a:dk1>
        <a:sysClr val="windowText" lastClr="000000"/>
      </a:dk1>
      <a:lt1>
        <a:srgbClr val="93E2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391</Words>
  <Application>Microsoft Office PowerPoint</Application>
  <PresentationFormat>Předvádění na obrazovce (4:3)</PresentationFormat>
  <Paragraphs>74</Paragraphs>
  <Slides>13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NÁZEV ŠKOLY: SPECIÁLNÍ ZÁKLADNÍ ŠKOLA LOUNY                            PODĚBRADOVA 640, PŘÍSPĚVKOVÁ ORGANIZACE                         AUTOR:            MGR. JANA ZELINKOVÁ  NÁZEV MATERIÁLU: VY_32_INOVACE_O2_ČESKÁ REPUBLIKA  TÉMA:              ČESKÁ REPUBLIKA NÁZEV SADY:  III. SPOLEČNOST – HŠ ČÍSLO PROJEKTU:  CZ.1.07/1.4.00/21.3407 .1.07/1.4.00/21.3407 Číslo projektu:  CZ.1.07/1.4.00/21.3407  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HP</dc:creator>
  <cp:lastModifiedBy>HP</cp:lastModifiedBy>
  <cp:revision>37</cp:revision>
  <dcterms:created xsi:type="dcterms:W3CDTF">2012-05-07T11:49:39Z</dcterms:created>
  <dcterms:modified xsi:type="dcterms:W3CDTF">2013-03-26T16:06:49Z</dcterms:modified>
</cp:coreProperties>
</file>