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1" r:id="rId7"/>
    <p:sldId id="263" r:id="rId8"/>
    <p:sldId id="264" r:id="rId9"/>
    <p:sldId id="266" r:id="rId10"/>
    <p:sldId id="267" r:id="rId11"/>
    <p:sldId id="268" r:id="rId12"/>
    <p:sldId id="26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874F3-869A-4E35-859C-7787E82D6D8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8CAEC-FB58-4D35-8794-6B9DECC2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gif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muti.cz/experimenty/hudba.aspx" TargetMode="External"/><Relationship Id="rId2" Type="http://schemas.openxmlformats.org/officeDocument/2006/relationships/hyperlink" Target="http://cs.wikipedia.org/wiki/Soubor:%D0%9A%D0%B0%D0%BC%D0%B5%D0%BD%D0%BD%D1%8B%D0%B9_%D0%B2%D0%B5%D0%BA_(1)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85728"/>
            <a:ext cx="8172480" cy="4143403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NÁZEV ŠKOLY: SPECIÁLNÍ ZÁKLADNÍ ŠKOLA, LOUNY</a:t>
            </a:r>
            <a:br>
              <a:rPr lang="cs-CZ" sz="2700" dirty="0" smtClean="0"/>
            </a:br>
            <a:r>
              <a:rPr lang="cs-CZ" sz="2700" dirty="0" smtClean="0"/>
              <a:t>                        PODĚBRADOVA 640, PŘÍSPĚVKOVÁ ORAGANIZACE</a:t>
            </a:r>
            <a:br>
              <a:rPr lang="cs-CZ" sz="27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AUTOR:            MGR.JANA ZELINKOVÁ 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MATERIÁLU: </a:t>
            </a:r>
            <a:r>
              <a:rPr lang="cs-CZ" sz="2700" dirty="0" smtClean="0"/>
              <a:t>VY_32_INOVACE_01_PRAVĚK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                                </a:t>
            </a:r>
            <a:br>
              <a:rPr lang="cs-CZ" sz="2700" dirty="0" smtClean="0"/>
            </a:br>
            <a:r>
              <a:rPr lang="cs-CZ" sz="2700" dirty="0" smtClean="0"/>
              <a:t>TÉMA:                     </a:t>
            </a:r>
            <a:r>
              <a:rPr lang="cs-CZ" sz="2700" dirty="0" smtClean="0"/>
              <a:t>PRAVĚK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SADY:          </a:t>
            </a:r>
            <a:r>
              <a:rPr lang="cs-CZ" sz="2700" dirty="0" smtClean="0"/>
              <a:t>III. </a:t>
            </a:r>
            <a:r>
              <a:rPr lang="cs-CZ" sz="2700" dirty="0" smtClean="0"/>
              <a:t>SPOLEČNOST </a:t>
            </a:r>
            <a:r>
              <a:rPr lang="cs-CZ" sz="2700" dirty="0" smtClean="0"/>
              <a:t>- HŠ</a:t>
            </a:r>
            <a:br>
              <a:rPr lang="cs-CZ" sz="2700" dirty="0" smtClean="0"/>
            </a:br>
            <a:r>
              <a:rPr lang="cs-CZ" sz="2700" dirty="0" smtClean="0"/>
              <a:t>ČÍSLO PROJEKTU:  CZ.1.07/1.4.00/21.3407 </a:t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72074"/>
            <a:ext cx="6400800" cy="107157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85786" y="5000636"/>
            <a:ext cx="7410110" cy="1435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Prezentace slouží žákům II. stupně speciální školy k výkladu a opakování učiva v předmětu společnost – historie našeho národa.</a:t>
            </a:r>
          </a:p>
          <a:p>
            <a:r>
              <a:rPr lang="cs-CZ" dirty="0" smtClean="0"/>
              <a:t>Žáci se seznámí se základním rozdělením pravěku podle používaného materiálu a životem lidí v tomto období.</a:t>
            </a:r>
          </a:p>
          <a:p>
            <a:r>
              <a:rPr lang="cs-CZ" dirty="0" smtClean="0"/>
              <a:t>Inovace : interaktivní způsob učení.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Pomůcky:  pero</a:t>
            </a:r>
          </a:p>
          <a:p>
            <a:r>
              <a:rPr lang="cs-CZ" dirty="0" smtClean="0"/>
              <a:t>Žáci pracují společně s učitelem se snímky 3 – 8.</a:t>
            </a:r>
          </a:p>
          <a:p>
            <a:pPr>
              <a:buNone/>
            </a:pPr>
            <a:r>
              <a:rPr lang="cs-CZ" dirty="0" smtClean="0"/>
              <a:t>     Listy 9 – 12 slouží k opakování a procvičování učiva. 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500042"/>
            <a:ext cx="6143668" cy="2554545"/>
          </a:xfrm>
          <a:prstGeom prst="rect">
            <a:avLst/>
          </a:prstGeom>
          <a:ln>
            <a:solidFill>
              <a:srgbClr val="C00000"/>
            </a:solidFill>
          </a:ln>
          <a:scene3d>
            <a:camera prst="isometricOffAxis1Right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000" dirty="0" smtClean="0"/>
              <a:t>ŽIVOT LIDÍ </a:t>
            </a:r>
          </a:p>
          <a:p>
            <a:pPr algn="ctr"/>
            <a:r>
              <a:rPr lang="cs-CZ" sz="8000" dirty="0" smtClean="0"/>
              <a:t>V PRAVĚKU </a:t>
            </a:r>
            <a:endParaRPr lang="cs-CZ" sz="8000" dirty="0"/>
          </a:p>
        </p:txBody>
      </p:sp>
      <p:pic>
        <p:nvPicPr>
          <p:cNvPr id="2" name="Picture 2" descr="C:\Users\HP\Desktop\800PX-~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2882648"/>
            <a:ext cx="5286412" cy="342295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pull dir="d"/>
    <p:sndAc>
      <p:stSnd>
        <p:snd r:embed="rId2" name="whoosh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857364"/>
            <a:ext cx="8429684" cy="433965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MATERIÁLU,  KTERÝ LIDÉ POUŽÍVALI SE ROZDĚLUJE NA :</a:t>
            </a:r>
          </a:p>
          <a:p>
            <a:endParaRPr lang="cs-CZ" sz="2400" dirty="0" smtClean="0"/>
          </a:p>
          <a:p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DOBU KAMENNOU 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DOBU BRONZOVOU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DOBU ŽELEZNOU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428604"/>
            <a:ext cx="81439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PRAVĚK</a:t>
            </a:r>
            <a:r>
              <a:rPr lang="cs-CZ" sz="4000" dirty="0" smtClean="0"/>
              <a:t> </a:t>
            </a:r>
            <a:r>
              <a:rPr lang="cs-CZ" sz="2400" dirty="0" smtClean="0"/>
              <a:t> </a:t>
            </a:r>
          </a:p>
          <a:p>
            <a:pPr algn="ctr"/>
            <a:r>
              <a:rPr lang="cs-CZ" sz="2400" dirty="0" smtClean="0"/>
              <a:t>JE OZNAČENÍ PRO OBDOBÍ PŘED  MNOHA TISÍCI LETY  </a:t>
            </a:r>
            <a:endParaRPr lang="cs-CZ" sz="2400" dirty="0"/>
          </a:p>
        </p:txBody>
      </p:sp>
      <p:pic>
        <p:nvPicPr>
          <p:cNvPr id="1026" name="Picture 2" descr="C:\Users\HP\Desktop\Stonehen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2643182"/>
            <a:ext cx="1571636" cy="10465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27" name="Picture 3" descr="C:\Users\HP\Desktop\699px-Collier_de_Penn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3643314"/>
            <a:ext cx="1571636" cy="13467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28" name="Picture 4" descr="C:\Users\HP\Desktop\800px-Prehistoric_Times_of_Bohemia,_Moravia_and_Slovakia_-_NM_Prague_9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43306" y="4929198"/>
            <a:ext cx="1714512" cy="12858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>
    <p:pull dir="d"/>
    <p:sndAc>
      <p:stSnd>
        <p:snd r:embed="rId2" name="whoosh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14356"/>
            <a:ext cx="665791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 TÉTO DOBĚ NEBYLO PÍSMO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 ŽIVOTĚ LIDÍ Z PRAVĚKU SE DOZVÍDÁME :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7030A0"/>
                </a:solidFill>
              </a:rPr>
              <a:t>Z VYKOPÁVEK  </a:t>
            </a:r>
            <a:r>
              <a:rPr lang="cs-CZ" sz="2400" dirty="0" smtClean="0"/>
              <a:t>NEBO NÁLEZŮ NAPŘ. PŘI HLOUBENÍ </a:t>
            </a:r>
          </a:p>
          <a:p>
            <a:r>
              <a:rPr lang="cs-CZ" sz="2400" dirty="0" smtClean="0"/>
              <a:t>  ZÁKLADŮ DOMŮ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Z KRESEB </a:t>
            </a:r>
            <a:r>
              <a:rPr lang="cs-CZ" sz="2400" dirty="0" smtClean="0"/>
              <a:t>NA STĚNÁCH JESKYNÍ </a:t>
            </a:r>
          </a:p>
        </p:txBody>
      </p:sp>
      <p:pic>
        <p:nvPicPr>
          <p:cNvPr id="2050" name="Picture 2" descr="C:\Users\HP\Desktop\MB90015008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428868"/>
            <a:ext cx="1500198" cy="150019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2051" name="Picture 3" descr="C:\Users\HP\Desktop\MB90023156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2428868"/>
            <a:ext cx="1500198" cy="150019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2052" name="Picture 4" descr="C:\Users\HP\Desktop\Altamira_4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4786322"/>
            <a:ext cx="3643338" cy="138113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>
    <p:pull dir="d"/>
    <p:sndAc>
      <p:stSnd>
        <p:snd r:embed="rId2" name="whoosh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3" y="571480"/>
            <a:ext cx="892971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LIDÉ ŽILI VELICE JEDNODUŠE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ŽIVILI SE TÍM, CO JIM DALA PŘÍRODA  - SBÍRALI LESNÍ PLODY  (HOUBY, BORŮVKY,</a:t>
            </a:r>
          </a:p>
          <a:p>
            <a:r>
              <a:rPr lang="cs-CZ" sz="2000" dirty="0" smtClean="0"/>
              <a:t>                                                                         KOŘÍNKY)</a:t>
            </a:r>
          </a:p>
          <a:p>
            <a:r>
              <a:rPr lang="cs-CZ" sz="2000" dirty="0" smtClean="0"/>
              <a:t>                                                                      - LOVILI RYBY V ŘECE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- LIVILI MAMUTY, MEDVĚDY, SOBI,</a:t>
            </a:r>
          </a:p>
          <a:p>
            <a:r>
              <a:rPr lang="cs-CZ" sz="2000" dirty="0" smtClean="0"/>
              <a:t>                                                                         NOSOROŽCE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ŽILI V JESKYNI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HOSPODAŘILI A LOVILI SPOLEČNĚ V TLUPÁCH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ŽENY UDRŽOVALY OHEŇ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MUŽI LOVILI ZVĚŘ A BRÁNILI TLUPU PŘED NEPŘÍTELEM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HLAVNÍM MATERIÁLEM BYL KÁMEN, KOSTI ZVÍŘAT, KŮŽE, </a:t>
            </a:r>
            <a:endParaRPr lang="cs-CZ" sz="2000" dirty="0"/>
          </a:p>
        </p:txBody>
      </p:sp>
      <p:pic>
        <p:nvPicPr>
          <p:cNvPr id="3074" name="Picture 2" descr="C:\Users\HP\Desktop\MB90003701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2500306"/>
            <a:ext cx="1828800" cy="18288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3075" name="Picture 3" descr="C:\Users\HP\Desktop\800PX-~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1357298"/>
            <a:ext cx="3861513" cy="250033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4357686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DOBA KAMENNÁ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d"/>
    <p:sndAc>
      <p:stSnd>
        <p:snd r:embed="rId2" name="whoosh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3143553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DOBA BRONZOVÁ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071546"/>
            <a:ext cx="613770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ZBRANĚ, NÁSTROJE  A ŠPERKY LIDÉ VYRÁBĚLI Z BRONZU 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UMĚLI VYRÁBĚT NÁDOBY NA HRNČÍŘSKÉM  KRUHU 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CHOVALI UŽ TAKÉ ZVÍŘATA (KOČKY, SLEPICE, KACHNY)</a:t>
            </a:r>
            <a:endParaRPr lang="cs-CZ" sz="2000" dirty="0"/>
          </a:p>
        </p:txBody>
      </p:sp>
      <p:pic>
        <p:nvPicPr>
          <p:cNvPr id="2050" name="Picture 2" descr="C:\Users\HP\Desktop\699px-Collier_de_Pen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642918"/>
            <a:ext cx="2000264" cy="171410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2051" name="Picture 3" descr="C:\Users\HP\Desktop\621px-Osudi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2643182"/>
            <a:ext cx="1928826" cy="186410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26" name="Picture 2" descr="C:\Users\HP\Desktop\MB900356645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5029200"/>
            <a:ext cx="1828800" cy="1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7" name="Picture 3" descr="C:\Users\HP\Desktop\MB90018049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5500702"/>
            <a:ext cx="1162069" cy="116206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28" name="Picture 4" descr="C:\Users\HP\Desktop\MB900402444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00232" y="5500702"/>
            <a:ext cx="1131908" cy="113190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>
    <p:pull dir="d"/>
    <p:sndAc>
      <p:stSnd>
        <p:snd r:embed="rId2" name="whoosh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3239365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DOBA ŽELEZNÁ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071546"/>
            <a:ext cx="8886343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K VÝROBĚ NÁSTROJŮ A ZBRANÍ POUŽÍVALI ŽELEZO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LIDÉ JIŽ UMĚLI PĚSTOVAT OBILÍ , ČOČKU, JABLKA, HRUŠKY, PETRŽEL, MAJORÁNKU,</a:t>
            </a:r>
          </a:p>
          <a:p>
            <a:r>
              <a:rPr lang="cs-CZ" sz="2000" dirty="0" smtClean="0"/>
              <a:t>    A DALŠÍ PLODINY 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CHOVALI UŽ TAKÉ PRASATA, KOZY, OVCE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UMĚLI TAKÉ TROCHU OBCHODOVAT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r>
              <a:rPr lang="cs-CZ" sz="2000" dirty="0" smtClean="0"/>
              <a:t>  </a:t>
            </a:r>
            <a:endParaRPr lang="cs-CZ" sz="2000" dirty="0"/>
          </a:p>
        </p:txBody>
      </p:sp>
      <p:pic>
        <p:nvPicPr>
          <p:cNvPr id="3074" name="Picture 2" descr="C:\Users\HP\Desktop\800px-Prehistoric_Times_of_Bohemia,_Moravia_and_Slovakia_-_NM_Prague_9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1643050"/>
            <a:ext cx="2381267" cy="178595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3075" name="Picture 3" descr="C:\Users\HP\Desktop\250px-Harveste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4357694"/>
            <a:ext cx="4056627" cy="137756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>
    <p:pull dir="d"/>
    <p:sndAc>
      <p:stSnd>
        <p:snd r:embed="rId2" name="whoosh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42852"/>
            <a:ext cx="857256" cy="857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" name="Picture 3" descr="C:\Users\HP\Desktop\800PX-~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1142984"/>
            <a:ext cx="2786082" cy="180398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3286116" y="1357298"/>
            <a:ext cx="61893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OBRÁZKU JSOU LIDÉ Z OBDOBÍ , KTERÉ SE NAZÝVÁ :</a:t>
            </a:r>
          </a:p>
          <a:p>
            <a:r>
              <a:rPr lang="cs-CZ" sz="2000" dirty="0" smtClean="0"/>
              <a:t>(DOPLŇ PÍSMENA)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43306" y="2143116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6248" y="2143116"/>
            <a:ext cx="57150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628" y="2143116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43570" y="2143116"/>
            <a:ext cx="57150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57950" y="2143116"/>
            <a:ext cx="57150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72330" y="2143116"/>
            <a:ext cx="57150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58" y="4000504"/>
            <a:ext cx="4604979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DOBĚ KAMENNÉ SE HLAVNĚ POUŽÍVAL :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3504" y="4000504"/>
            <a:ext cx="57150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57884" y="4000504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00826" y="4000504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43768" y="4000504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86710" y="4000504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7158" y="4929198"/>
            <a:ext cx="4056047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DOBĚ BRONZOVÉ SE JIŽ POUŽÍVAL :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3504" y="4929198"/>
            <a:ext cx="57150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57884" y="4929198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00826" y="4929198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43768" y="4929198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86710" y="4929198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7158" y="5857892"/>
            <a:ext cx="3674660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DOBĚ ŽELEZNÉ SE  POUŽÍVALO :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00562" y="5857892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3504" y="5857892"/>
            <a:ext cx="57150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57884" y="5857892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500826" y="5857892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43768" y="5857892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86710" y="5857892"/>
            <a:ext cx="50006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whoosh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571480"/>
            <a:ext cx="1293944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LIDÉ ŽILI  :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071546"/>
            <a:ext cx="1928826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 PANELÁKU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43240" y="1071546"/>
            <a:ext cx="1357322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</a:t>
            </a:r>
            <a:r>
              <a:rPr lang="cs-CZ" sz="2000" dirty="0" smtClean="0"/>
              <a:t>JESKYNI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57818" y="1071546"/>
            <a:ext cx="1500198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 ZÁMKU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2" name="Picture 2" descr="C:\Users\HP\Desktop\MH90044045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571612"/>
            <a:ext cx="1143008" cy="114300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357158" y="3429000"/>
            <a:ext cx="4670839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 ŽIVOTĚ LIDÍ Z PRAVĚKU SE DOZVÍDÁME :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4286256"/>
            <a:ext cx="268073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 VYKOPÁVEK A KRESEB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3689024" y="4143380"/>
            <a:ext cx="168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00430" y="4286256"/>
            <a:ext cx="1684757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 FOTOGRAFIÍ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43570" y="4286256"/>
            <a:ext cx="3204210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 KNIH, KTERÉ SAMI NAPSALI</a:t>
            </a:r>
            <a:endParaRPr lang="cs-CZ" sz="2000" dirty="0"/>
          </a:p>
        </p:txBody>
      </p:sp>
      <p:pic>
        <p:nvPicPr>
          <p:cNvPr id="5123" name="Picture 3" descr="C:\Users\HP\Desktop\MH90044045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4857760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71480"/>
            <a:ext cx="6022995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Z  ČEHO SI LIDÉ V DOBĚ KAMENNÉ VYRÁBĚLI OBLEČENÍ: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214422"/>
            <a:ext cx="1571636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UŠILI SI JE Z LÁTKY 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28926" y="1285860"/>
            <a:ext cx="1963999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UPLETLI  Z VLNY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86446" y="1285860"/>
            <a:ext cx="3021148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 KŮŽÍ ULOVENÝCH TVÍŘAT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HP\Desktop\MH90044045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785926"/>
            <a:ext cx="1071569" cy="107156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285720" y="4000504"/>
            <a:ext cx="8317093" cy="707886"/>
          </a:xfrm>
          <a:prstGeom prst="rect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VYMYSLI, NA JAKÉ HUDEBNÍ NÁSTROJE MOHLI HRÁT LIDÉ V DOBĚ KAMENNÉ .</a:t>
            </a:r>
          </a:p>
          <a:p>
            <a:r>
              <a:rPr lang="cs-CZ" sz="2000" dirty="0" smtClean="0"/>
              <a:t>BYLO JICH DOCELA HODNĚ.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233" y="5072074"/>
            <a:ext cx="485778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  TEĎ SE MŮŽEŠ PODÍVAT NA DALŠÍ SNÍMEK ….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428604"/>
            <a:ext cx="3792577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HUDEBNÍ NÁSTROJE DOBY KAMENNÉ: </a:t>
            </a:r>
            <a:endParaRPr lang="cs-CZ" dirty="0"/>
          </a:p>
        </p:txBody>
      </p:sp>
      <p:pic>
        <p:nvPicPr>
          <p:cNvPr id="2050" name="Picture 2" descr="C:\Users\HP\Desktop\chrestidl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09" y="1000108"/>
            <a:ext cx="2879263" cy="114300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714348" y="2214554"/>
            <a:ext cx="1143008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ŠKRABKY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71670" y="2214554"/>
            <a:ext cx="1500198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CHŘESTIDLA </a:t>
            </a:r>
            <a:endParaRPr lang="cs-CZ" dirty="0"/>
          </a:p>
        </p:txBody>
      </p:sp>
      <p:pic>
        <p:nvPicPr>
          <p:cNvPr id="2051" name="Picture 3" descr="C:\Users\HP\Desktop\panova_flet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857232"/>
            <a:ext cx="3286116" cy="13082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2" name="Picture 4" descr="C:\Users\HP\Desktop\bubny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2786058"/>
            <a:ext cx="2357454" cy="154570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857224" y="4500570"/>
            <a:ext cx="2350067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BUBNY POTAŽENÍ KŮŽÍ </a:t>
            </a:r>
            <a:endParaRPr lang="cs-CZ" dirty="0"/>
          </a:p>
        </p:txBody>
      </p:sp>
      <p:pic>
        <p:nvPicPr>
          <p:cNvPr id="2053" name="Picture 5" descr="C:\Users\HP\Desktop\koncov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3143248"/>
            <a:ext cx="2428892" cy="14954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4857752" y="6215082"/>
            <a:ext cx="3643338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PÍŠŤALKY ZE DŘEVA NEBO KOSTÍ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29190" y="2285992"/>
            <a:ext cx="3386055" cy="64633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PANOVA FLÉTNA Z PTAČÍCH KOSTÍ,</a:t>
            </a:r>
          </a:p>
          <a:p>
            <a:r>
              <a:rPr lang="cs-CZ" dirty="0" smtClean="0"/>
              <a:t>KTERÉ JSOU SPOJENÉ KŮŽÍ</a:t>
            </a:r>
            <a:endParaRPr lang="cs-CZ" dirty="0"/>
          </a:p>
        </p:txBody>
      </p:sp>
      <p:pic>
        <p:nvPicPr>
          <p:cNvPr id="2054" name="Picture 6" descr="C:\Users\HP\Desktop\gemshor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72132" y="4714884"/>
            <a:ext cx="2071702" cy="13472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1000131"/>
          </a:xfrm>
        </p:spPr>
        <p:txBody>
          <a:bodyPr/>
          <a:lstStyle/>
          <a:p>
            <a:pPr algn="l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071546"/>
            <a:ext cx="8358246" cy="5572164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1800" dirty="0" smtClean="0"/>
              <a:t>JESKYNĚ ALTAMIRA – VOLNÉ DÍLO - CARTAILHAC, </a:t>
            </a:r>
            <a:r>
              <a:rPr lang="cs-CZ" sz="1800" dirty="0" err="1" smtClean="0"/>
              <a:t>Émile</a:t>
            </a:r>
            <a:r>
              <a:rPr lang="cs-CZ" sz="1800" dirty="0" smtClean="0"/>
              <a:t>. </a:t>
            </a:r>
            <a:r>
              <a:rPr lang="cs-CZ" sz="1800" i="1" dirty="0" smtClean="0"/>
              <a:t>PRAVĚKÉ MALÍŘSTVÍ -WIKIPWEDIE</a:t>
            </a:r>
            <a:r>
              <a:rPr lang="cs-CZ" sz="1800" dirty="0" smtClean="0"/>
              <a:t> [online]. </a:t>
            </a:r>
          </a:p>
          <a:p>
            <a:pPr algn="l"/>
            <a:r>
              <a:rPr lang="cs-CZ" sz="1800" dirty="0" smtClean="0"/>
              <a:t>  Dostupný na WWW: http://cs.wikipedia.org/wiki/Soubor:Altamira_4.jpg </a:t>
            </a:r>
          </a:p>
          <a:p>
            <a:pPr algn="l"/>
            <a:endParaRPr lang="cs-CZ" sz="1800" dirty="0"/>
          </a:p>
          <a:p>
            <a:pPr algn="l">
              <a:buFont typeface="Arial" pitchFamily="34" charset="0"/>
              <a:buChar char="•"/>
            </a:pPr>
            <a:r>
              <a:rPr lang="cs-CZ" sz="1800" dirty="0" smtClean="0"/>
              <a:t>KAMENNÁ DOBA – VOLNÉ DÍLO - VASNETSOV, Viktor M.. </a:t>
            </a:r>
            <a:r>
              <a:rPr lang="cs-CZ" sz="1800" i="1" dirty="0" smtClean="0"/>
              <a:t>PORTÁL: PRAVĚK -WIKIPEDIE</a:t>
            </a:r>
            <a:r>
              <a:rPr lang="cs-CZ" sz="1800" dirty="0" smtClean="0"/>
              <a:t> [online].</a:t>
            </a:r>
          </a:p>
          <a:p>
            <a:pPr algn="l"/>
            <a:r>
              <a:rPr lang="cs-CZ" sz="1800" dirty="0" smtClean="0"/>
              <a:t>  Dostupný na WWW:  </a:t>
            </a:r>
            <a:r>
              <a:rPr lang="cs-CZ" sz="1800" dirty="0" smtClean="0">
                <a:hlinkClick r:id="rId2"/>
              </a:rPr>
              <a:t>http://cs.wikipedia.org/wiki/Soubor:%D0%9A%D0%B0%D0%BC%D0%B5%D0%BD%D0%BD%D1%8B%D0%B9_%D0%B2%D0%B5%D0%BA_(1).jpg</a:t>
            </a:r>
            <a:endParaRPr lang="cs-CZ" sz="1800" dirty="0" smtClean="0"/>
          </a:p>
          <a:p>
            <a:pPr algn="l"/>
            <a:endParaRPr lang="cs-CZ" sz="1800" dirty="0" smtClean="0"/>
          </a:p>
          <a:p>
            <a:pPr algn="l">
              <a:buFont typeface="Arial" pitchFamily="34" charset="0"/>
              <a:buChar char="•"/>
            </a:pPr>
            <a:r>
              <a:rPr lang="cs-CZ" sz="1800" dirty="0" smtClean="0"/>
              <a:t> </a:t>
            </a:r>
            <a:r>
              <a:rPr lang="cs-CZ" sz="1800" dirty="0" err="1" smtClean="0"/>
              <a:t>Stonehenge</a:t>
            </a:r>
            <a:r>
              <a:rPr lang="cs-CZ" sz="1800" dirty="0" smtClean="0"/>
              <a:t> – volné dílo WIGULF. </a:t>
            </a:r>
            <a:r>
              <a:rPr lang="cs-CZ" sz="1800" i="1" dirty="0" smtClean="0"/>
              <a:t>Pravěk -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Dostupný na WWW: http://cs.wikipedia.org/wiki/Soubor:Stonehenge.jpg  </a:t>
            </a:r>
          </a:p>
          <a:p>
            <a:pPr algn="l"/>
            <a:endParaRPr lang="cs-CZ" sz="1800" dirty="0" smtClean="0"/>
          </a:p>
          <a:p>
            <a:pPr algn="l">
              <a:buFont typeface="Arial" pitchFamily="34" charset="0"/>
              <a:buChar char="•"/>
            </a:pPr>
            <a:r>
              <a:rPr lang="cs-CZ" sz="1800" dirty="0" smtClean="0"/>
              <a:t>Bronzové korále – volné dílo DESCOUENS, </a:t>
            </a:r>
            <a:r>
              <a:rPr lang="cs-CZ" sz="1800" dirty="0" err="1" smtClean="0"/>
              <a:t>Didier</a:t>
            </a:r>
            <a:r>
              <a:rPr lang="cs-CZ" sz="1800" dirty="0" smtClean="0"/>
              <a:t>. </a:t>
            </a:r>
            <a:r>
              <a:rPr lang="cs-CZ" sz="1800" i="1" dirty="0" smtClean="0"/>
              <a:t>Doba bronzová -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Dostupný na WWW: http://cs.wikipedia.org/wiki/Soubor:Collier_de_Penne.jpg </a:t>
            </a:r>
          </a:p>
          <a:p>
            <a:pPr algn="l">
              <a:buFont typeface="Arial" pitchFamily="34" charset="0"/>
              <a:buChar char="•"/>
            </a:pPr>
            <a:endParaRPr lang="cs-CZ" sz="1800" dirty="0" smtClean="0"/>
          </a:p>
          <a:p>
            <a:pPr algn="l">
              <a:buFont typeface="Arial" pitchFamily="34" charset="0"/>
              <a:buChar char="•"/>
            </a:pPr>
            <a:r>
              <a:rPr lang="cs-CZ" sz="1800" dirty="0" smtClean="0"/>
              <a:t>Železné artefakty – volné dílo KOZUCH. </a:t>
            </a:r>
            <a:r>
              <a:rPr lang="cs-CZ" sz="1800" i="1" dirty="0" smtClean="0"/>
              <a:t>Doba železná -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Dostupný na WWW: http://cs.wikipedia.org/wiki/Soubor:Prehistoric_Times_of_Bohemia,_Moravia_and_Slovakia_-_NM_Prague_98.JPG </a:t>
            </a:r>
          </a:p>
          <a:p>
            <a:pPr algn="l"/>
            <a:endParaRPr lang="cs-CZ" sz="1800" dirty="0" smtClean="0"/>
          </a:p>
          <a:p>
            <a:pPr algn="l">
              <a:buFont typeface="Arial" pitchFamily="34" charset="0"/>
              <a:buChar char="•"/>
            </a:pPr>
            <a:r>
              <a:rPr lang="cs-CZ" sz="1800" dirty="0" smtClean="0"/>
              <a:t>KERAMIKA – VOLNÉ DÍLO </a:t>
            </a:r>
            <a:r>
              <a:rPr lang="cs-CZ" sz="1600" dirty="0" smtClean="0"/>
              <a:t>MORAVCOVÁ, Jana. </a:t>
            </a:r>
            <a:r>
              <a:rPr lang="cs-CZ" sz="1600" i="1" dirty="0" smtClean="0"/>
              <a:t>Doba bronzová -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Dostupný na WWW: http://cs.wikipedia.org/wiki/Soubor:Osudi.jpg </a:t>
            </a:r>
          </a:p>
          <a:p>
            <a:pPr algn="l">
              <a:buFont typeface="Arial" pitchFamily="34" charset="0"/>
              <a:buChar char="•"/>
            </a:pPr>
            <a:endParaRPr lang="cs-CZ" sz="1600" dirty="0" smtClean="0"/>
          </a:p>
          <a:p>
            <a:pPr algn="l">
              <a:buFont typeface="Arial" pitchFamily="34" charset="0"/>
              <a:buChar char="•"/>
            </a:pPr>
            <a:r>
              <a:rPr lang="cs-CZ" sz="1600" dirty="0" smtClean="0"/>
              <a:t> KELTSKÝ ŽACÍ STROJ – VOLNÉ DÍLO NEUVEDEN. </a:t>
            </a:r>
            <a:r>
              <a:rPr lang="cs-CZ" sz="1600" i="1" dirty="0" smtClean="0"/>
              <a:t>KELTSKÉ ZEMĚDĚLSTVÍ - WIKIPEDIE</a:t>
            </a:r>
            <a:r>
              <a:rPr lang="cs-CZ" sz="1600" dirty="0" smtClean="0"/>
              <a:t> [online]. Dostupný na WWW: http://cs.wikipedia.org/wiki/Soubor:Harvester.jpg </a:t>
            </a:r>
          </a:p>
          <a:p>
            <a:pPr algn="l">
              <a:buFont typeface="Arial" pitchFamily="34" charset="0"/>
              <a:buChar char="•"/>
            </a:pPr>
            <a:endParaRPr lang="cs-CZ" sz="1600" dirty="0" smtClean="0"/>
          </a:p>
          <a:p>
            <a:pPr algn="l">
              <a:buFont typeface="Arial" pitchFamily="34" charset="0"/>
              <a:buChar char="•"/>
            </a:pPr>
            <a:r>
              <a:rPr lang="cs-CZ" sz="1600" dirty="0" smtClean="0"/>
              <a:t>Pravěké hudební nástroje - </a:t>
            </a:r>
            <a:r>
              <a:rPr lang="cs-CZ" sz="1600" dirty="0" smtClean="0">
                <a:hlinkClick r:id="rId3"/>
              </a:rPr>
              <a:t>http://www.mamuti.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/experimenty/hudba.</a:t>
            </a:r>
            <a:r>
              <a:rPr lang="cs-CZ" sz="1600" dirty="0" err="1" smtClean="0">
                <a:hlinkClick r:id="rId3"/>
              </a:rPr>
              <a:t>aspx</a:t>
            </a:r>
            <a:endParaRPr lang="cs-CZ" sz="1600" dirty="0" smtClean="0"/>
          </a:p>
          <a:p>
            <a:pPr algn="l"/>
            <a:endParaRPr lang="cs-CZ" sz="1600" dirty="0" smtClean="0"/>
          </a:p>
          <a:p>
            <a:pPr algn="l">
              <a:buFont typeface="Arial" pitchFamily="34" charset="0"/>
              <a:buChar char="•"/>
            </a:pPr>
            <a:r>
              <a:rPr lang="cs-CZ" sz="1600" dirty="0" smtClean="0"/>
              <a:t> kliparty - http://office.</a:t>
            </a:r>
            <a:r>
              <a:rPr lang="cs-CZ" sz="1600" dirty="0" err="1" smtClean="0"/>
              <a:t>microsoft.com</a:t>
            </a:r>
            <a:endParaRPr lang="cs-CZ" sz="1600" dirty="0" smtClean="0"/>
          </a:p>
          <a:p>
            <a:pPr algn="l">
              <a:buFont typeface="Arial" pitchFamily="34" charset="0"/>
              <a:buChar char="•"/>
            </a:pPr>
            <a:endParaRPr lang="cs-CZ" sz="1600" dirty="0" smtClean="0"/>
          </a:p>
          <a:p>
            <a:pPr algn="l">
              <a:buFont typeface="Arial" pitchFamily="34" charset="0"/>
              <a:buChar char="•"/>
            </a:pPr>
            <a:r>
              <a:rPr lang="cs-CZ" sz="1600" dirty="0" smtClean="0"/>
              <a:t>Vše citováno [</a:t>
            </a:r>
            <a:r>
              <a:rPr lang="cs-CZ" sz="1600" dirty="0" smtClean="0"/>
              <a:t>2012-04-03</a:t>
            </a:r>
            <a:r>
              <a:rPr lang="cs-CZ" sz="1600" dirty="0" smtClean="0"/>
              <a:t>]. </a:t>
            </a:r>
          </a:p>
          <a:p>
            <a:pPr algn="l">
              <a:buFont typeface="Arial" pitchFamily="34" charset="0"/>
              <a:buChar char="•"/>
            </a:pPr>
            <a:endParaRPr lang="cs-CZ" sz="1600" dirty="0" smtClean="0"/>
          </a:p>
          <a:p>
            <a:pPr algn="l">
              <a:buFont typeface="Arial" pitchFamily="34" charset="0"/>
              <a:buChar char="•"/>
            </a:pPr>
            <a:endParaRPr lang="cs-CZ" sz="1600" dirty="0" smtClean="0"/>
          </a:p>
          <a:p>
            <a:pPr algn="l">
              <a:buFont typeface="Arial" pitchFamily="34" charset="0"/>
              <a:buChar char="•"/>
            </a:pPr>
            <a:endParaRPr lang="cs-CZ" sz="1600" dirty="0" smtClean="0"/>
          </a:p>
          <a:p>
            <a:pPr algn="l">
              <a:buFont typeface="Arial" pitchFamily="34" charset="0"/>
              <a:buChar char="•"/>
            </a:pPr>
            <a:endParaRPr lang="cs-CZ" sz="1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5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634</Words>
  <Application>Microsoft Office PowerPoint</Application>
  <PresentationFormat>Předvádění na obrazovce (4:3)</PresentationFormat>
  <Paragraphs>140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 ŠKOLY: SPECIÁLNÍ ZÁKLADNÍ ŠKOLA, LOUNY                         PODĚBRADOVA 640, PŘÍSPĚVKOVÁ ORAGANIZACE  AUTOR:            MGR.JANA ZELINKOVÁ   NÁZEV MATERIÁLU: VY_32_INOVACE_01_PRAVĚK                                  TÉMA:                     PRAVĚK NÁZEV SADY:          III. SPOLEČNOST - HŠ ČÍSLO PROJEKTU:  CZ.1.07/1.4.00/21.3407 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50</cp:revision>
  <dcterms:created xsi:type="dcterms:W3CDTF">2013-02-24T16:35:10Z</dcterms:created>
  <dcterms:modified xsi:type="dcterms:W3CDTF">2013-03-26T16:08:15Z</dcterms:modified>
</cp:coreProperties>
</file>