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22F82-F2BE-4531-B4CB-E1114BBADF0B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E6DF3-8C2A-4DDE-BF7A-8213D8C52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78162-1510-4B46-8CE6-50B03A70DB6D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CC499-3BFF-4B74-9793-47FE1BB4BB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18A3A-30DD-4DA1-98C3-6B03E9DCF66D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D1C8B3-3999-4459-A419-B81E4511BC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BE744B-FD2E-4C33-BDE9-FBBCB8F53EA6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9A0EC-F062-4E76-98EF-123C4E7FA6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E21CF-FFB6-403B-8556-FB2EC3DA13F1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C8E88-4151-4357-9141-5281EDD5C0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221A9-DB80-4BA5-B54C-EABB92ABF853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08758-E810-4AF2-8A84-1CFFA8869D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DAFBF6-A3FA-48AB-80B2-8AAB84AFD683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1DE595-86DD-4A34-9930-99432C13CF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D163B-7097-4046-81F7-DCF18A5F3E6C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8B6FF-F8F7-4B31-9458-AE5331698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12984-7782-4BD8-9EA8-A6E5C1D20AF4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AF2D7-8DD0-49F0-B62C-5136640A80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62ABF-CFEF-407E-B7B7-4052B054563E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C9BAA6-E712-4F27-A7C6-6B849F9917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EED5A-F7B8-4E9E-80B1-DDDBBCA8CD27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7926C-29DA-4F81-B648-1E0BF5153B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laser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58417D1-D39E-4926-958B-E7E4CAFA4A04}" type="datetimeFigureOut">
              <a:rPr lang="cs-CZ"/>
              <a:pPr>
                <a:defRPr/>
              </a:pPr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A90F75-94EB-4455-85B5-99C7D18AF6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wipe dir="d"/>
    <p:sndAc>
      <p:stSnd>
        <p:snd r:embed="rId13" name="laser.wav"/>
      </p:stSnd>
    </p:sndAc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ag_01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eister_Theoderich_von_Prag_002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" TargetMode="External"/><Relationship Id="rId4" Type="http://schemas.openxmlformats.org/officeDocument/2006/relationships/hyperlink" Target="http://cs.wikipedia.org/wiki/Soubor:Charles_IV-John_Ocko_votive_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4313"/>
            <a:ext cx="8243888" cy="4071937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ŠKOLY: SPECIÁLNÍ ZÁKLADNÍ ŠKOLA, LOUNY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PODĚBRADOVA 640, PŘÍSPĚVKOVÁ  ORGANIZACE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AUTOR:  MGR. JANA ZELINKOVÁ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NÁZEV MATERIÁLU: VY_32_INOVACE_06_KAREL IV.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TÉMA:                    KAREL IV.</a:t>
            </a:r>
            <a:br>
              <a:rPr lang="cs-CZ" sz="2400" dirty="0" smtClean="0"/>
            </a:br>
            <a:r>
              <a:rPr lang="cs-CZ" sz="2400" dirty="0" smtClean="0"/>
              <a:t>NÁZEV SADY:         III. SPOLEČNOST – HŠ</a:t>
            </a:r>
            <a:br>
              <a:rPr lang="cs-CZ" sz="2400" dirty="0" smtClean="0"/>
            </a:br>
            <a:r>
              <a:rPr lang="cs-CZ" sz="2400" dirty="0" smtClean="0"/>
              <a:t>ČÍSLO PROJEKTU: CZ.1.07/1.4.00/21.3407 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29188"/>
            <a:ext cx="6400800" cy="70961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214438" y="4706938"/>
            <a:ext cx="6715125" cy="1300162"/>
          </a:xfrm>
        </p:spPr>
      </p:pic>
    </p:spTree>
  </p:cSld>
  <p:clrMapOvr>
    <a:masterClrMapping/>
  </p:clrMapOvr>
  <p:transition spd="slow">
    <p:wipe dir="d"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Prezentace je určena k výkladu i opakování učiva v předmětu společnost – historie českého národa na II. stupni speciální školy.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Žáci se zabývají vládou Karla IV. a rozvojem země v tomto období.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Prezentace na interaktivní tabuli.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Inovace : interaktivní způsob učení.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Žáci pracují společně s učitelem. List č.8 je určen k zopakování nových poznatků.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3"/>
          <p:cNvSpPr txBox="1">
            <a:spLocks noChangeArrowheads="1"/>
          </p:cNvSpPr>
          <p:nvPr/>
        </p:nvSpPr>
        <p:spPr bwMode="auto">
          <a:xfrm>
            <a:off x="357188" y="1857375"/>
            <a:ext cx="6175375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800">
                <a:latin typeface="Calibri" pitchFamily="34" charset="0"/>
              </a:rPr>
              <a:t>KAREL IV.</a:t>
            </a:r>
          </a:p>
        </p:txBody>
      </p:sp>
      <p:pic>
        <p:nvPicPr>
          <p:cNvPr id="1027" name="Picture 3" descr="C:\Users\HP\Desktop\410px-Charles_IV-John_Ocko_votive_picture-fragmen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428604"/>
            <a:ext cx="3867096" cy="5643602"/>
          </a:xfrm>
          <a:prstGeom prst="rect">
            <a:avLst/>
          </a:prstGeom>
          <a:noFill/>
          <a:ln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</p:pic>
    </p:spTree>
  </p:cSld>
  <p:clrMapOvr>
    <a:masterClrMapping/>
  </p:clrMapOvr>
  <p:transition spd="slow">
    <p:wipe dir="d"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142875" y="428625"/>
            <a:ext cx="8786813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KDYŽ BUDEME CESTOVAT PO NAŠÍ REPUBLICE,</a:t>
            </a:r>
          </a:p>
          <a:p>
            <a:r>
              <a:rPr lang="cs-CZ" sz="2800">
                <a:latin typeface="Calibri" pitchFamily="34" charset="0"/>
              </a:rPr>
              <a:t>SETKÁME SE  S TÍMTO JMÉNEM NA MNOHA MÍSTECH </a:t>
            </a:r>
          </a:p>
        </p:txBody>
      </p:sp>
      <p:pic>
        <p:nvPicPr>
          <p:cNvPr id="16386" name="Picture 2" descr="C:\Users\HP\Desktop\619px-Burgkarlstein0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2071688"/>
            <a:ext cx="2214563" cy="214312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6387" name="TextovéPole 3"/>
          <p:cNvSpPr txBox="1">
            <a:spLocks noChangeArrowheads="1"/>
          </p:cNvSpPr>
          <p:nvPr/>
        </p:nvSpPr>
        <p:spPr bwMode="auto">
          <a:xfrm>
            <a:off x="642938" y="1857375"/>
            <a:ext cx="1863725" cy="369888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HRAD  KARLŠTEJN</a:t>
            </a:r>
          </a:p>
        </p:txBody>
      </p:sp>
      <p:pic>
        <p:nvPicPr>
          <p:cNvPr id="16388" name="Picture 3" descr="C:\Users\HP\Desktop\800px-Praag_01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50" y="2500313"/>
            <a:ext cx="2476500" cy="1857375"/>
          </a:xfrm>
          <a:prstGeom prst="rect">
            <a:avLst/>
          </a:prstGeom>
          <a:solidFill>
            <a:srgbClr val="00B050"/>
          </a:solidFill>
          <a:ln w="952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3357563" y="2214563"/>
            <a:ext cx="2000250" cy="369887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KARLŮV MOST </a:t>
            </a:r>
          </a:p>
        </p:txBody>
      </p:sp>
      <p:pic>
        <p:nvPicPr>
          <p:cNvPr id="16390" name="Picture 4" descr="C:\Users\HP\Desktop\450px-KarlovyVaryHotSpring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50" y="2786063"/>
            <a:ext cx="2251075" cy="3000375"/>
          </a:xfrm>
          <a:prstGeom prst="rect">
            <a:avLst/>
          </a:prstGeom>
          <a:solidFill>
            <a:srgbClr val="00B050"/>
          </a:solidFill>
          <a:ln w="952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6391" name="TextovéPole 8"/>
          <p:cNvSpPr txBox="1">
            <a:spLocks noChangeArrowheads="1"/>
          </p:cNvSpPr>
          <p:nvPr/>
        </p:nvSpPr>
        <p:spPr bwMode="auto">
          <a:xfrm>
            <a:off x="6143625" y="2571750"/>
            <a:ext cx="1857375" cy="369888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KARLOVY VARY</a:t>
            </a:r>
          </a:p>
        </p:txBody>
      </p:sp>
      <p:sp>
        <p:nvSpPr>
          <p:cNvPr id="16392" name="TextovéPole 9"/>
          <p:cNvSpPr txBox="1">
            <a:spLocks noChangeArrowheads="1"/>
          </p:cNvSpPr>
          <p:nvPr/>
        </p:nvSpPr>
        <p:spPr bwMode="auto">
          <a:xfrm>
            <a:off x="357188" y="5000625"/>
            <a:ext cx="47561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JMENUJÍ SE PO KRÁLI KARLU IV.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28625" y="1071563"/>
            <a:ext cx="8429625" cy="378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  </a:t>
            </a:r>
            <a:r>
              <a:rPr lang="cs-CZ" sz="2400">
                <a:latin typeface="Calibri" pitchFamily="34" charset="0"/>
              </a:rPr>
              <a:t>ČECHY  - VÝZNAMNOU A VELKOU ZEMÍ 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LIDÉ SE VZDĚLÁVALI  -  ZALOŽENA KARLOVA UNIVERZITA</a:t>
            </a:r>
          </a:p>
          <a:p>
            <a:r>
              <a:rPr lang="cs-CZ" sz="2400">
                <a:latin typeface="Calibri" pitchFamily="34" charset="0"/>
              </a:rPr>
              <a:t>                                           -  DO ČECH PŘIJÍŽDĚLI UČENCI </a:t>
            </a: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625" y="428625"/>
            <a:ext cx="2603500" cy="5238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ZA JEHO VLÁDY :</a:t>
            </a:r>
            <a:endParaRPr lang="cs-CZ" sz="2800" dirty="0">
              <a:latin typeface="+mn-lt"/>
              <a:cs typeface="+mn-cs"/>
            </a:endParaRPr>
          </a:p>
        </p:txBody>
      </p:sp>
      <p:pic>
        <p:nvPicPr>
          <p:cNvPr id="3074" name="Picture 2" descr="C:\Users\HP\Desktop\Charles-University-symbol-2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9125" y="4643438"/>
            <a:ext cx="200025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C:\Users\HP\Desktop\798px-Karel-IV_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75" y="357188"/>
            <a:ext cx="3046413" cy="2286000"/>
          </a:xfrm>
          <a:prstGeom prst="rect">
            <a:avLst/>
          </a:prstGeom>
          <a:noFill/>
          <a:ln w="9525">
            <a:solidFill>
              <a:srgbClr val="00B050"/>
            </a:solidFill>
            <a:miter lim="800000"/>
            <a:headEnd/>
            <a:tailEnd/>
          </a:ln>
        </p:spPr>
      </p:pic>
      <p:pic>
        <p:nvPicPr>
          <p:cNvPr id="3077" name="Picture 5" descr="C:\Users\HP\Desktop\260px-Karolinum_ark_DSCN2206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85875" y="3857625"/>
            <a:ext cx="2005013" cy="2676525"/>
          </a:xfrm>
          <a:prstGeom prst="rect">
            <a:avLst/>
          </a:prstGeom>
          <a:noFill/>
          <a:ln w="9525">
            <a:solidFill>
              <a:srgbClr val="00B050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42938" y="214313"/>
            <a:ext cx="7483475" cy="701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HODNĚ SE STAVĚLO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PRAHA – VÝZNAMNÉ EVROPSKÉ MĚSTO 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ROZVÍJELO SE UMĚNÍ – Z TÉTO DOBY POCHÁZÍ MNOHO </a:t>
            </a:r>
          </a:p>
          <a:p>
            <a:r>
              <a:rPr lang="cs-CZ" sz="2400">
                <a:latin typeface="Calibri" pitchFamily="34" charset="0"/>
              </a:rPr>
              <a:t>                                               OBRAZŮ A SOCH </a:t>
            </a: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ROZVÍJELA SE ŘEMESLA </a:t>
            </a:r>
          </a:p>
          <a:p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OBCHODOVALO  SE </a:t>
            </a:r>
          </a:p>
          <a:p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PĚSTOVALY SE  DOSUD NEZNÁMÉ PLODINY – </a:t>
            </a:r>
          </a:p>
          <a:p>
            <a:r>
              <a:rPr lang="cs-CZ" sz="2400">
                <a:latin typeface="Calibri" pitchFamily="34" charset="0"/>
              </a:rPr>
              <a:t>                                                                       VINNÁ RÉVA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LIDEM SE ŽILO LÉPE NEŽ DŘÍVE </a:t>
            </a:r>
          </a:p>
          <a:p>
            <a:pPr>
              <a:buFont typeface="Wingdings" pitchFamily="2" charset="2"/>
              <a:buChar char="q"/>
            </a:pPr>
            <a:endParaRPr lang="cs-CZ" sz="2400">
              <a:latin typeface="Calibri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NECHTĚL, ABY SE VÁLČILO  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4" name="Picture 3" descr="C:\Users\HP\Desktop\MB90014954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25" y="4357688"/>
            <a:ext cx="1528763" cy="1528762"/>
          </a:xfrm>
          <a:prstGeom prst="rect">
            <a:avLst/>
          </a:prstGeom>
          <a:noFill/>
          <a:ln w="9525">
            <a:solidFill>
              <a:srgbClr val="00B050"/>
            </a:solidFill>
            <a:miter lim="800000"/>
            <a:headEnd/>
            <a:tailEnd/>
          </a:ln>
        </p:spPr>
      </p:pic>
      <p:pic>
        <p:nvPicPr>
          <p:cNvPr id="4098" name="Picture 2" descr="C:\Users\HP\Desktop\545px-Meister_Theoderich_von_Prag_00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25" y="2214563"/>
            <a:ext cx="1428750" cy="1573212"/>
          </a:xfrm>
          <a:prstGeom prst="rect">
            <a:avLst/>
          </a:prstGeom>
          <a:noFill/>
          <a:ln w="9525">
            <a:solidFill>
              <a:srgbClr val="00B050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wipe dir="d"/>
    <p:sndAc>
      <p:stSnd>
        <p:snd r:embed="rId2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2"/>
          <p:cNvSpPr txBox="1">
            <a:spLocks noChangeArrowheads="1"/>
          </p:cNvSpPr>
          <p:nvPr/>
        </p:nvSpPr>
        <p:spPr bwMode="auto">
          <a:xfrm>
            <a:off x="500063" y="642938"/>
            <a:ext cx="663257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>
                <a:latin typeface="Calibri" pitchFamily="34" charset="0"/>
              </a:rPr>
              <a:t> KAREL IV. DAL VYTVOŘIT KRÁLOVSKOU KORUNU, </a:t>
            </a:r>
          </a:p>
          <a:p>
            <a:r>
              <a:rPr lang="cs-CZ" sz="2400">
                <a:latin typeface="Calibri" pitchFamily="34" charset="0"/>
              </a:rPr>
              <a:t>     ŽEZLO A JABLKO </a:t>
            </a:r>
          </a:p>
        </p:txBody>
      </p:sp>
      <p:pic>
        <p:nvPicPr>
          <p:cNvPr id="19458" name="Picture 2" descr="C:\Users\HP\Desktop\Czech_crown_jewel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75" y="1571625"/>
            <a:ext cx="5500688" cy="4208463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  <a:headEnd/>
            <a:tailEnd/>
          </a:ln>
        </p:spPr>
      </p:pic>
      <p:sp>
        <p:nvSpPr>
          <p:cNvPr id="19459" name="TextovéPole 5"/>
          <p:cNvSpPr txBox="1">
            <a:spLocks noChangeArrowheads="1"/>
          </p:cNvSpPr>
          <p:nvPr/>
        </p:nvSpPr>
        <p:spPr bwMode="auto">
          <a:xfrm>
            <a:off x="285750" y="6000750"/>
            <a:ext cx="4632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>
                <a:latin typeface="Calibri" pitchFamily="34" charset="0"/>
              </a:rPr>
              <a:t> </a:t>
            </a:r>
            <a:r>
              <a:rPr lang="cs-CZ" sz="2000">
                <a:latin typeface="Calibri" pitchFamily="34" charset="0"/>
              </a:rPr>
              <a:t>JSOU ULOŽENY NA PRAŽSKÉM HRADĚ 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88" y="214313"/>
            <a:ext cx="857250" cy="857250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500188" y="428625"/>
            <a:ext cx="2293937" cy="4619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JE TO PRAVDA ? 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2875" y="1500188"/>
            <a:ext cx="5214938" cy="8302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  <a:cs typeface="+mn-cs"/>
              </a:rPr>
              <a:t>ZA VLÁDY KARLA IV. SE ŽILO LIDEM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      LÉPE NEŽ DŘÍVE 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715250" y="1428750"/>
            <a:ext cx="619125" cy="3698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ANO</a:t>
            </a:r>
          </a:p>
        </p:txBody>
      </p:sp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7715250" y="1857375"/>
            <a:ext cx="642938" cy="369888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NE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42875" y="3000375"/>
            <a:ext cx="5630863" cy="46196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2. KAREL IV. ZALOŽIL V PRAZE UNIVERZITU 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715250" y="2786063"/>
            <a:ext cx="619125" cy="3698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ANO</a:t>
            </a:r>
          </a:p>
        </p:txBody>
      </p:sp>
      <p:sp>
        <p:nvSpPr>
          <p:cNvPr id="20488" name="TextovéPole 8"/>
          <p:cNvSpPr txBox="1">
            <a:spLocks noChangeArrowheads="1"/>
          </p:cNvSpPr>
          <p:nvPr/>
        </p:nvSpPr>
        <p:spPr bwMode="auto">
          <a:xfrm>
            <a:off x="7715250" y="3214688"/>
            <a:ext cx="642938" cy="369887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NE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0" y="4149725"/>
            <a:ext cx="5775325" cy="82232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3. KAREL IV. DAL POSTAVIT HRAD KARLŠTEJN.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715250" y="4071938"/>
            <a:ext cx="619125" cy="3698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ANO</a:t>
            </a:r>
          </a:p>
        </p:txBody>
      </p:sp>
      <p:sp>
        <p:nvSpPr>
          <p:cNvPr id="20491" name="TextovéPole 11"/>
          <p:cNvSpPr txBox="1">
            <a:spLocks noChangeArrowheads="1"/>
          </p:cNvSpPr>
          <p:nvPr/>
        </p:nvSpPr>
        <p:spPr bwMode="auto">
          <a:xfrm>
            <a:off x="7715250" y="4500563"/>
            <a:ext cx="642938" cy="369887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NE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142875" y="5500688"/>
            <a:ext cx="5562600" cy="46196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4. ČECHY BYLY MNOHEM VĚTŠÍ NEŽ DNES .</a:t>
            </a:r>
            <a:endParaRPr lang="cs-CZ" sz="2400" dirty="0">
              <a:latin typeface="+mn-lt"/>
              <a:cs typeface="+mn-cs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715250" y="5500688"/>
            <a:ext cx="619125" cy="369887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ANO</a:t>
            </a:r>
          </a:p>
        </p:txBody>
      </p:sp>
      <p:sp>
        <p:nvSpPr>
          <p:cNvPr id="20494" name="TextovéPole 14"/>
          <p:cNvSpPr txBox="1">
            <a:spLocks noChangeArrowheads="1"/>
          </p:cNvSpPr>
          <p:nvPr/>
        </p:nvSpPr>
        <p:spPr bwMode="auto">
          <a:xfrm>
            <a:off x="7715250" y="5929313"/>
            <a:ext cx="642938" cy="369887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NE</a:t>
            </a:r>
          </a:p>
        </p:txBody>
      </p:sp>
    </p:spTree>
  </p:cSld>
  <p:clrMapOvr>
    <a:masterClrMapping/>
  </p:clrMapOvr>
  <p:transition spd="slow">
    <p:wipe dir="d"/>
    <p:sndAc>
      <p:stSnd>
        <p:snd r:embed="rId2" name="laser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06 -0.0081 L -0.27517 0.03376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54487E-6 L -0.19687 0.03146 " pathEditMode="relative" ptsTypes="AA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8.51064E-7 L -0.16544 0.02104 " pathEditMode="relative" ptsTypes="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06 -0.00347 L -0.22013 0.00717 " pathEditMode="relative" ptsTypes="AA">
                                      <p:cBhvr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1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5500688"/>
          </a:xfrm>
        </p:spPr>
        <p:txBody>
          <a:bodyPr rtlCol="0">
            <a:normAutofit fontScale="4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Svatováclavská koruna – volné dílo SAUBER, Wolfgang. </a:t>
            </a:r>
            <a:r>
              <a:rPr lang="cs-CZ" i="1" dirty="0" smtClean="0"/>
              <a:t>SVATOVÁCLAVSKÁ KORUNA</a:t>
            </a:r>
            <a:r>
              <a:rPr lang="cs-CZ" dirty="0" smtClean="0"/>
              <a:t> [online]. Dostupný na WWW: http://cs.wikipedia.org/wiki/Svatov%C3%A1clavsk%C3%A1_koruna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KARLŮV MOST JOJAN. </a:t>
            </a:r>
            <a:r>
              <a:rPr lang="cs-CZ" i="1" dirty="0" smtClean="0"/>
              <a:t>KARLŮV MOST</a:t>
            </a:r>
            <a:r>
              <a:rPr lang="cs-CZ" dirty="0" smtClean="0"/>
              <a:t> [online]. Dostupný na WWW: </a:t>
            </a:r>
            <a:r>
              <a:rPr lang="cs-CZ" dirty="0" smtClean="0">
                <a:hlinkClick r:id="rId3"/>
              </a:rPr>
              <a:t>http://cs.wikipedia.org/wiki/Soubor:Praag_012.jpg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KARLŠTEJN  - OLAF 1541. </a:t>
            </a:r>
            <a:r>
              <a:rPr lang="cs-CZ" i="1" dirty="0" smtClean="0"/>
              <a:t>KARLŠTEJN</a:t>
            </a:r>
            <a:r>
              <a:rPr lang="cs-CZ" dirty="0" smtClean="0"/>
              <a:t> [online].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Dostupný na WWW: http://cs.wikipedia.org/wiki/Soubor:Burgkarlstein02.jpg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KARLOVY VARY -  MALJKOVIC, Filip. </a:t>
            </a:r>
            <a:r>
              <a:rPr lang="cs-CZ" i="1" dirty="0" smtClean="0"/>
              <a:t>KARLOVY VARY - WIKIPEDIE</a:t>
            </a:r>
            <a:r>
              <a:rPr lang="cs-CZ" dirty="0" smtClean="0"/>
              <a:t> [online]. Dostupný na WWW: http://cs.wikipedia.org/wiki/Soubor:KarlovyVaryHotSpring.jpg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PEČEŤ KARLOVY UNIVERZITY - </a:t>
            </a:r>
            <a:r>
              <a:rPr lang="nl-NL" dirty="0" smtClean="0"/>
              <a:t>KAMALANAND. </a:t>
            </a:r>
            <a:r>
              <a:rPr lang="nl-NL" i="1" dirty="0" smtClean="0"/>
              <a:t>KARLOVA UNIVERZITA -WIKIPEDIE</a:t>
            </a:r>
            <a:r>
              <a:rPr lang="nl-NL" dirty="0" smtClean="0"/>
              <a:t> [online].  Dostupný na WWW: </a:t>
            </a:r>
            <a:r>
              <a:rPr lang="nl-NL" dirty="0" smtClean="0">
                <a:hlinkClick r:id="rId4"/>
              </a:rPr>
              <a:t>http://cs.wikipedia.org/wiki/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 </a:t>
            </a:r>
            <a:r>
              <a:rPr lang="nl-NL" dirty="0" smtClean="0"/>
              <a:t>Soubor:Charles-University-symbol-2.png 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Země Koruny české  - JIRKA.H23. </a:t>
            </a:r>
            <a:r>
              <a:rPr lang="cs-CZ" i="1" dirty="0" smtClean="0"/>
              <a:t>Země Koruny české -</a:t>
            </a:r>
            <a:r>
              <a:rPr lang="cs-CZ" i="1" dirty="0" err="1" smtClean="0"/>
              <a:t>Wikipedie</a:t>
            </a:r>
            <a:r>
              <a:rPr lang="cs-CZ" dirty="0" smtClean="0"/>
              <a:t> [online].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Dostupný na WWW: http://cs.wikipedia.org/wiki/Soubor:Karel-IV..jpg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Vše citováno [2012 -04-23].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3"/>
          <p:cNvSpPr txBox="1">
            <a:spLocks noChangeArrowheads="1"/>
          </p:cNvSpPr>
          <p:nvPr/>
        </p:nvSpPr>
        <p:spPr bwMode="auto">
          <a:xfrm>
            <a:off x="214313" y="428625"/>
            <a:ext cx="7986712" cy="535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 Sv. Jeroným - </a:t>
            </a:r>
            <a:r>
              <a:rPr lang="nl-NL">
                <a:latin typeface="Calibri" pitchFamily="34" charset="0"/>
              </a:rPr>
              <a:t>NEUVEDEN. </a:t>
            </a:r>
            <a:r>
              <a:rPr lang="nl-NL" i="1">
                <a:latin typeface="Calibri" pitchFamily="34" charset="0"/>
              </a:rPr>
              <a:t>Mistr Theodorik</a:t>
            </a:r>
            <a:r>
              <a:rPr lang="nl-NL">
                <a:latin typeface="Calibri" pitchFamily="34" charset="0"/>
              </a:rPr>
              <a:t> [online]. Dostupný na WWW:</a:t>
            </a:r>
            <a:endParaRPr lang="cs-CZ">
              <a:latin typeface="Calibri" pitchFamily="34" charset="0"/>
            </a:endParaRPr>
          </a:p>
          <a:p>
            <a:r>
              <a:rPr lang="nl-NL"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  </a:t>
            </a:r>
            <a:r>
              <a:rPr lang="nl-NL">
                <a:latin typeface="Calibri" pitchFamily="34" charset="0"/>
                <a:hlinkClick r:id="rId3"/>
              </a:rPr>
              <a:t>http://cs.wikipedia.org/wiki/Soubor:Meister_Theoderich_von_Prag_002.jpg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 PORTÉT KARLA IV. NEUVEDEN. </a:t>
            </a:r>
            <a:r>
              <a:rPr lang="cs-CZ" i="1">
                <a:latin typeface="Calibri" pitchFamily="34" charset="0"/>
              </a:rPr>
              <a:t>KAREL IV. - WIKIPEDIE</a:t>
            </a:r>
            <a:r>
              <a:rPr lang="cs-CZ">
                <a:latin typeface="Calibri" pitchFamily="34" charset="0"/>
              </a:rPr>
              <a:t> [online]. Dostupný na </a:t>
            </a:r>
          </a:p>
          <a:p>
            <a:r>
              <a:rPr lang="cs-CZ">
                <a:latin typeface="Calibri" pitchFamily="34" charset="0"/>
              </a:rPr>
              <a:t>   WWW: </a:t>
            </a:r>
            <a:r>
              <a:rPr lang="cs-CZ">
                <a:latin typeface="Calibri" pitchFamily="34" charset="0"/>
                <a:hlinkClick r:id="rId4"/>
              </a:rPr>
              <a:t>http://cs.wikipedia.org/wiki/Soubor:Charles_IV-John_Ocko_votive_</a:t>
            </a: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  picture-fragment.jpg</a:t>
            </a:r>
          </a:p>
          <a:p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 KORUNOVAČNÍ KLENOTY - LAMPRUS. </a:t>
            </a:r>
            <a:r>
              <a:rPr lang="cs-CZ" i="1">
                <a:latin typeface="Calibri" pitchFamily="34" charset="0"/>
              </a:rPr>
              <a:t>ČESKÉ KORUNOVAČNÍ KLENOTY - WIKIPEDIE</a:t>
            </a:r>
            <a:r>
              <a:rPr lang="cs-CZ">
                <a:latin typeface="Calibri" pitchFamily="34" charset="0"/>
              </a:rPr>
              <a:t> </a:t>
            </a:r>
          </a:p>
          <a:p>
            <a:r>
              <a:rPr lang="cs-CZ">
                <a:latin typeface="Calibri" pitchFamily="34" charset="0"/>
              </a:rPr>
              <a:t>   [online]. Dostupný na WWW: </a:t>
            </a:r>
            <a:r>
              <a:rPr lang="cs-CZ">
                <a:latin typeface="Calibri" pitchFamily="34" charset="0"/>
                <a:hlinkClick r:id="rId5"/>
              </a:rPr>
              <a:t>http://cs.wikipedia.org/wiki/Soubor</a:t>
            </a:r>
            <a:r>
              <a:rPr lang="cs-CZ">
                <a:latin typeface="Calibri" pitchFamily="34" charset="0"/>
              </a:rPr>
              <a:t>:</a:t>
            </a:r>
          </a:p>
          <a:p>
            <a:r>
              <a:rPr lang="cs-CZ">
                <a:latin typeface="Calibri" pitchFamily="34" charset="0"/>
              </a:rPr>
              <a:t>   Czech_crown_jewels.jpg</a:t>
            </a:r>
          </a:p>
          <a:p>
            <a:endParaRPr lang="cs-CZ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 Vše citováno [2012-04-23].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>
    <p:wipe dir="d"/>
    <p:sndAc>
      <p:stSnd>
        <p:snd r:embed="rId2" name="laser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5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349</Words>
  <Application>Microsoft Office PowerPoint</Application>
  <PresentationFormat>On-screen Show (4:3)</PresentationFormat>
  <Paragraphs>99</Paragraphs>
  <Slides>10</Slides>
  <Notes>0</Notes>
  <HiddenSlides>4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Wingdings</vt:lpstr>
      <vt:lpstr>Motiv sady Office</vt:lpstr>
      <vt:lpstr> NÁZEV ŠKOLY: SPECIÁLNÍ ZÁKLADNÍ ŠKOLA, LOUNY                           PODĚBRADOVA 640, PŘÍSPĚVKOVÁ  ORGANIZACE  AUTOR:  MGR. JANA ZELINKOVÁ  NÁZEV MATERIÁLU: VY_32_INOVACE_06_KAREL IV.  TÉMA:                    KAREL IV. NÁZEV SADY:         III. SPOLEČNOST – HŠ ČÍSLO PROJEKTU: CZ.1.07/1.4.00/21.3407  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Použité zdroje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DUM</cp:lastModifiedBy>
  <cp:revision>21</cp:revision>
  <dcterms:created xsi:type="dcterms:W3CDTF">2013-02-20T16:39:20Z</dcterms:created>
  <dcterms:modified xsi:type="dcterms:W3CDTF">2013-04-02T16:44:59Z</dcterms:modified>
</cp:coreProperties>
</file>