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  <p:sndAc>
      <p:stSnd>
        <p:snd r:embed="rId1" name="chimes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  <p:sndAc>
      <p:stSnd>
        <p:snd r:embed="rId1" name="chimes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  <p:sndAc>
      <p:stSnd>
        <p:snd r:embed="rId1" name="chimes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  <p:sndAc>
      <p:stSnd>
        <p:snd r:embed="rId1" name="chimes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  <p:sndAc>
      <p:stSnd>
        <p:snd r:embed="rId1" name="chimes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  <p:sndAc>
      <p:stSnd>
        <p:snd r:embed="rId1" name="chimes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  <p:sndAc>
      <p:stSnd>
        <p:snd r:embed="rId1" name="chimes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  <p:sndAc>
      <p:stSnd>
        <p:snd r:embed="rId1" name="chimes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  <p:sndAc>
      <p:stSnd>
        <p:snd r:embed="rId1" name="chimes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  <p:sndAc>
      <p:stSnd>
        <p:snd r:embed="rId1" name="chimes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  <p:sndAc>
      <p:stSnd>
        <p:snd r:embed="rId1" name="chimes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3A814-431D-4599-AC5F-54F1C9D0F66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67E0D1-5D81-4233-A5A9-A4C382DE4B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lus/>
    <p:sndAc>
      <p:stSnd>
        <p:snd r:embed="rId13" name="chimes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rchdukerudolf.jpg" TargetMode="External"/><Relationship Id="rId7" Type="http://schemas.openxmlformats.org/officeDocument/2006/relationships/hyperlink" Target="http://cs.wikipedia.org/wiki/Soubor:Pietro_Longhi_02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Arcimboldovertemnus.jpeg" TargetMode="External"/><Relationship Id="rId5" Type="http://schemas.openxmlformats.org/officeDocument/2006/relationships/hyperlink" Target="http://cs.wikipedia.org/wiki/Soubor:Zp%C3%ADvaj%C3%ADc%C3%AD_" TargetMode="External"/><Relationship Id="rId4" Type="http://schemas.openxmlformats.org/officeDocument/2006/relationships/hyperlink" Target="http://cs.wikipedia.org/wiki/Soubor:Praha_Hrad_160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357166"/>
            <a:ext cx="8572560" cy="4000527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NÁZEV ŠKOLY : SPECIÁLNÍ ZÁKLADNÍ ŠKOLA, LOUNY</a:t>
            </a:r>
            <a:br>
              <a:rPr lang="cs-CZ" sz="2700" dirty="0" smtClean="0"/>
            </a:br>
            <a:r>
              <a:rPr lang="cs-CZ" sz="2700" dirty="0" smtClean="0"/>
              <a:t>                           PODĚBRADOVA  640,PŘÍSPĚVKOVÁ ORGANIZACE 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AUTOR :          MGR. JANA ZELINKOVÁ 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 MATERIÁLU: </a:t>
            </a:r>
            <a:r>
              <a:rPr lang="cs-CZ" sz="2700" dirty="0" smtClean="0"/>
              <a:t>VY_32_INOVACE_07_RUDOLF </a:t>
            </a:r>
            <a:r>
              <a:rPr lang="cs-CZ" sz="2700" dirty="0" smtClean="0"/>
              <a:t>II.</a:t>
            </a:r>
            <a:br>
              <a:rPr lang="cs-CZ" sz="2700" dirty="0" smtClean="0"/>
            </a:br>
            <a:r>
              <a:rPr lang="cs-CZ" sz="2700" dirty="0" smtClean="0"/>
              <a:t>                                </a:t>
            </a:r>
            <a:br>
              <a:rPr lang="cs-CZ" sz="2700" dirty="0" smtClean="0"/>
            </a:br>
            <a:r>
              <a:rPr lang="cs-CZ" sz="2700" dirty="0" smtClean="0"/>
              <a:t>TÉMA :                </a:t>
            </a:r>
            <a:r>
              <a:rPr lang="cs-CZ" sz="2700" dirty="0" smtClean="0"/>
              <a:t>RUDOLF </a:t>
            </a:r>
            <a:r>
              <a:rPr lang="cs-CZ" sz="2700" dirty="0" smtClean="0"/>
              <a:t>II.                    </a:t>
            </a:r>
            <a:br>
              <a:rPr lang="cs-CZ" sz="2700" dirty="0" smtClean="0"/>
            </a:br>
            <a:r>
              <a:rPr lang="cs-CZ" sz="2700" dirty="0" smtClean="0"/>
              <a:t>Název sady:        </a:t>
            </a:r>
            <a:r>
              <a:rPr lang="cs-CZ" sz="2700" dirty="0" smtClean="0"/>
              <a:t>III. </a:t>
            </a:r>
            <a:r>
              <a:rPr lang="cs-CZ" sz="2700" dirty="0" smtClean="0"/>
              <a:t>SPOLEČNOST - HŠ</a:t>
            </a:r>
            <a:br>
              <a:rPr lang="cs-CZ" sz="2700" dirty="0" smtClean="0"/>
            </a:br>
            <a:r>
              <a:rPr lang="cs-CZ" sz="2700" dirty="0" smtClean="0">
                <a:solidFill>
                  <a:schemeClr val="tx1"/>
                </a:solidFill>
              </a:rPr>
              <a:t>Číslo projektu:  CZ.1.07/1.4.00/21.3407</a:t>
            </a: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86322"/>
            <a:ext cx="6400800" cy="852478"/>
          </a:xfrm>
        </p:spPr>
        <p:txBody>
          <a:bodyPr/>
          <a:lstStyle/>
          <a:p>
            <a:pPr algn="l"/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214414" y="4714884"/>
            <a:ext cx="6672262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lus/>
    <p:sndAc>
      <p:stSnd>
        <p:snd r:embed="rId2" name="chimes.wav" builtIn="1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k výkladu i opakování učiva v předmětu společnost – historie našeho národa na </a:t>
            </a:r>
            <a:r>
              <a:rPr lang="cs-CZ" dirty="0" err="1" smtClean="0"/>
              <a:t>II.stupni</a:t>
            </a:r>
            <a:r>
              <a:rPr lang="cs-CZ" dirty="0" smtClean="0"/>
              <a:t> </a:t>
            </a:r>
            <a:r>
              <a:rPr lang="cs-CZ" smtClean="0"/>
              <a:t>speciální školy.</a:t>
            </a:r>
            <a:endParaRPr lang="cs-CZ" dirty="0" smtClean="0"/>
          </a:p>
          <a:p>
            <a:r>
              <a:rPr lang="cs-CZ" dirty="0" smtClean="0"/>
              <a:t>Žáci se seznamují se životem a vládou panovníka Rudolfa II. formou autobiografického vyprávění.</a:t>
            </a:r>
          </a:p>
          <a:p>
            <a:r>
              <a:rPr lang="cs-CZ" dirty="0" smtClean="0"/>
              <a:t>Inovace: interaktivní způsob učení.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První část slouží ke výkladu učiva a společné práci, poslední list může být využit ke společnému i samostatnému opakování učiva.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714356"/>
            <a:ext cx="6572296" cy="156966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perspectiveContrastingRightFacing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RUDOLF II.</a:t>
            </a:r>
            <a:endParaRPr lang="cs-CZ" sz="9600" dirty="0"/>
          </a:p>
        </p:txBody>
      </p:sp>
      <p:pic>
        <p:nvPicPr>
          <p:cNvPr id="1026" name="Picture 2" descr="C:\Users\HP\Desktop\Hans_von_Aachen_00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1890364"/>
            <a:ext cx="3571900" cy="453286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" name="Picture 2" descr="C:\Users\HP\Desktop\220px-Weltliche_Schatzkammer_Wien_whit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57290" y="3143248"/>
            <a:ext cx="2173278" cy="251902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plus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P\Desktop\170px-Archdukerudolf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214422"/>
            <a:ext cx="2301866" cy="28314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43174" y="428604"/>
            <a:ext cx="628654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JMENUJI SE  </a:t>
            </a:r>
            <a:r>
              <a:rPr lang="cs-CZ" sz="3600" dirty="0" smtClean="0">
                <a:solidFill>
                  <a:srgbClr val="FF0000"/>
                </a:solidFill>
                <a:latin typeface="Algerian" pitchFamily="82" charset="0"/>
              </a:rPr>
              <a:t>RUDOLF II.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Algerian" pitchFamily="82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BYL JSEM KRÁLEM V ČECHÁCH I JINÝCH ZEMÍCH</a:t>
            </a: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NA  TOMTO OBRÁZKU JE MI 15 LET </a:t>
            </a: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JAKO CHLAPEC JSEM VYRŮSTAL DALEKO  OD RODIČŮ  –  VE ŠPANĚLSKU</a:t>
            </a:r>
          </a:p>
          <a:p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TAM JSEM SE VZDĚLÁVAL , UČIL  JSEM SE CIZÍ ŘEČI A DALŠÍ DOVEDNOSTI</a:t>
            </a:r>
          </a:p>
          <a:p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TAKÉ JSEM SE TAM UČIL VLÁDNOUT, ABYCH BYL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DOBRÝM KRÁLEM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5720" y="6072206"/>
            <a:ext cx="8501122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Algerian" pitchFamily="82" charset="0"/>
              </a:rPr>
              <a:t>TO BYLO MOJE DĚTSTVÍ A MLÁDÍ </a:t>
            </a:r>
            <a:endParaRPr lang="cs-CZ" sz="3200" dirty="0">
              <a:solidFill>
                <a:srgbClr val="0070C0"/>
              </a:solidFill>
              <a:latin typeface="Algerian" pitchFamily="82" charset="0"/>
            </a:endParaRPr>
          </a:p>
        </p:txBody>
      </p:sp>
    </p:spTree>
  </p:cSld>
  <p:clrMapOvr>
    <a:masterClrMapping/>
  </p:clrMapOvr>
  <p:transition spd="slow">
    <p:plus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357166"/>
            <a:ext cx="928314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lgerian" pitchFamily="82" charset="0"/>
              </a:rPr>
              <a:t>PRAHA  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SE MI MOC LÍBILA, TAK JSEM SE USÍDLIL NA PRAŽSKÉM HRADĚ</a:t>
            </a:r>
          </a:p>
          <a:p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 TÉTO DOBĚ SE STALA VÝZNAMNÝM MĚSTEM, ZNÁMÝM 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 CELÉ EVROPĚ</a:t>
            </a:r>
          </a:p>
          <a:p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HODNĚ SE TU STAVĚLO A ŘÍKÁ SE, ŽE PRAHA BYLA  „POZLACENÁ“,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PROTOŽE SE KE ZDOBENÍ POUŽÍVALO PRAVÉ ZLATO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HP\Desktop\220px-Praha_Hrad_160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3929066"/>
            <a:ext cx="4147373" cy="2714644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4099" name="Picture 3" descr="C:\Users\HP\Desktop\400PX-~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3929065"/>
            <a:ext cx="1833575" cy="2750363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5" name="TextovéPole 4"/>
          <p:cNvSpPr txBox="1"/>
          <p:nvPr/>
        </p:nvSpPr>
        <p:spPr>
          <a:xfrm>
            <a:off x="1285852" y="3714752"/>
            <a:ext cx="2857520" cy="369332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PRAHA V DOBĚ RUDOLFA II.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72198" y="3714752"/>
            <a:ext cx="1214446" cy="369332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FONTÁNA </a:t>
            </a:r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571480"/>
            <a:ext cx="8319200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lgerian" pitchFamily="82" charset="0"/>
              </a:rPr>
              <a:t>UMĚNÍ 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SBÍRAL JSEM OBRAZY, SOCHY, VÁZY I JINÉ PŘEDMĚTY ,PRO KTERÉ 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JSEM DAL POSTAVIT  GALERII </a:t>
            </a:r>
          </a:p>
          <a:p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 smtClean="0">
                <a:solidFill>
                  <a:srgbClr val="0070C0"/>
                </a:solidFill>
              </a:rPr>
              <a:t>DOKONCE MÁM SVŮJ OBRAZ  SLOŽENÝ Z OVOCE A ZELENINY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5122" name="Picture 2" descr="C:\Users\HP\Desktop\488px-Arcimboldovertemnu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4" y="3000371"/>
            <a:ext cx="2928958" cy="3599745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plus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214290"/>
            <a:ext cx="9001156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lgerian" pitchFamily="82" charset="0"/>
              </a:rPr>
              <a:t>VĚDA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POZVAL JSEM DO PRAHY MNOHO UČENCŮ (VĚDCŮ)</a:t>
            </a:r>
          </a:p>
          <a:p>
            <a:endParaRPr lang="cs-CZ" sz="20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HVĚZDÁŘI A ASTROLOGOVÉ  MI PŘEDPOVÍDALI BUDOUCNOST PODLE HVĚZD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HOROSKOPY  SESTAVOVAL JAN KEPLER </a:t>
            </a:r>
          </a:p>
          <a:p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TOUŽIL JSEM PO MOUDROSTI A CHTĚL JSEM, ABY MI NAŠLI KÁMEN MUDRCŮ</a:t>
            </a:r>
          </a:p>
          <a:p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TAKÉ JSEM CHTĚL BÝT VĚČNĚ MLADÝ A TAK SE VĚDCI SNAŽILI VYROBIT  ELIXÍR MLÁDÍ</a:t>
            </a:r>
          </a:p>
          <a:p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ALCHYMISTÉ  ZKOUŠELI VYTVOŘIT  ZLATO</a:t>
            </a:r>
          </a:p>
          <a:p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LÉKAŘI ZKOUMALI LIDSKÉ TĚLO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LÉKAŘ JAN JESENIUS  PROVEDL PRVNÍ PITVU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HP\Desktop\480px-Pietro_Longhi_02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3393580"/>
            <a:ext cx="2571768" cy="3209352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plus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829919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VYDAL JSEM  LISTINU </a:t>
            </a:r>
            <a:r>
              <a:rPr lang="cs-CZ" sz="2800" dirty="0" smtClean="0">
                <a:solidFill>
                  <a:srgbClr val="FF0000"/>
                </a:solidFill>
              </a:rPr>
              <a:t>„MAJESTÁT RUDOLFA II.“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BYL TO ZÁKON, PODLE KTERÉHO SI MOHLI LIDÉ VYBRAT 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NÁBOŽENSTVÍ JAKÉ CHTĚLI 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V TÉTO DOBĚ TO BYL VELEDŮLEŽITÝ ZÁKON </a:t>
            </a:r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7170" name="Picture 2" descr="C:\Users\HP\Desktop\220PX-~1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2428868"/>
            <a:ext cx="4823462" cy="3924544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plus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428604"/>
            <a:ext cx="799956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lgerian" pitchFamily="82" charset="0"/>
              </a:rPr>
              <a:t>RODINA </a:t>
            </a:r>
          </a:p>
          <a:p>
            <a:endParaRPr lang="cs-CZ" sz="24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NIKDY JSEM SE NEOŽENIL, MĚL JSEM JEN MILENKY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PŘESTO JSEM MĚL  3 SYNY A 3 DCERY </a:t>
            </a:r>
          </a:p>
          <a:p>
            <a:endParaRPr lang="cs-CZ" sz="24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ŘÍKÁ SE, ŽE JSEM MĚL DUŠEVNÍ NEMOC, BÝVAL JSEM SMUTNÝ,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JINDY JSEM ZASE MĚL ZÁCHVATY VELKÉHO VZTEKU 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ZEMŘEL JSEM VELMI NEMOCNÝ </a:t>
            </a:r>
          </a:p>
          <a:p>
            <a:endParaRPr lang="cs-CZ" sz="2400" dirty="0">
              <a:solidFill>
                <a:srgbClr val="7030A0"/>
              </a:solidFill>
            </a:endParaRP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PENÍZ – TOLAR RAŽENÝ ZA MOJÍ VLÁDY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8194" name="Picture 2" descr="C:\Users\HP\Desktop\TOLAR1600_AV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4286256"/>
            <a:ext cx="2762270" cy="2071702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plus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1214422"/>
            <a:ext cx="8361584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lgerian" pitchFamily="82" charset="0"/>
              </a:rPr>
              <a:t>TAK ZASE NĚKDY NASHLEDANOU! </a:t>
            </a:r>
            <a:endParaRPr lang="cs-CZ" sz="4000" dirty="0">
              <a:latin typeface="Algerian" pitchFamily="82" charset="0"/>
            </a:endParaRPr>
          </a:p>
        </p:txBody>
      </p:sp>
      <p:pic>
        <p:nvPicPr>
          <p:cNvPr id="2050" name="Picture 2" descr="C:\Users\HP\Desktop\170px-Rudolf2c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2500306"/>
            <a:ext cx="2286016" cy="3052504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052" name="Picture 4" descr="C:\Users\HP\Desktop\MB90040779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7686" y="2500306"/>
            <a:ext cx="3028967" cy="3028967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plus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14290"/>
            <a:ext cx="1000132" cy="10001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571604" y="571480"/>
            <a:ext cx="1484702" cy="461665"/>
          </a:xfrm>
          <a:prstGeom prst="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 -  NE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857364"/>
            <a:ext cx="4000528" cy="40011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RUDOLF II. VYRŮSTAL V ČECHÁCH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2571744"/>
            <a:ext cx="5143536" cy="40011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RUDOLF II. MĚL RÁD PRAHU A PROTO TU SÍDLIL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3214686"/>
            <a:ext cx="7072362" cy="40011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RUDOLF II. SBÍRAL OBRAZY, SOCHY A DALŠÍ UMĚLECKÉ PŘEDMĚTY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3929066"/>
            <a:ext cx="5500726" cy="40011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RUDOLF II. VYDAL LISTINU „MAJESTÁT RUDOLFA II.“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4572008"/>
            <a:ext cx="3500462" cy="40011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RUDOLF II. MĚL 1 MANŽELKU 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5214950"/>
            <a:ext cx="4786346" cy="40011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RUDOLF II. PODPOROVAL UČENCE A VĚDCE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857892"/>
            <a:ext cx="4786346" cy="40011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ZA VLÁDY RUDOLFA II. SE MOC NESTAVĚLO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72397" y="1857364"/>
            <a:ext cx="642941" cy="369332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429652" y="1857364"/>
            <a:ext cx="500066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72396" y="2571744"/>
            <a:ext cx="619080" cy="369332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72396" y="3214686"/>
            <a:ext cx="619080" cy="369332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72396" y="3929066"/>
            <a:ext cx="619080" cy="369332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72396" y="4572008"/>
            <a:ext cx="619080" cy="369332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72396" y="5143512"/>
            <a:ext cx="619080" cy="369332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72396" y="5786454"/>
            <a:ext cx="619080" cy="369332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429652" y="2571744"/>
            <a:ext cx="500066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 flipH="1">
            <a:off x="8429652" y="3214686"/>
            <a:ext cx="5000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429652" y="3929066"/>
            <a:ext cx="500066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429652" y="4572008"/>
            <a:ext cx="500066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429652" y="5143512"/>
            <a:ext cx="500066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429652" y="5786454"/>
            <a:ext cx="500066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98612E-6 L -0.42518 4.98612E-6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88529E-7 L -0.19688 -3.88529E-7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06 -0.00601 L -0.06267 -0.00601 " pathEditMode="relative" ptsTypes="AA">
                                      <p:cBhvr>
                                        <p:cTn id="1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06 0.00532 L -0.19653 0.00532 " pathEditMode="relative" ptsTypes="AA">
                                      <p:cBhvr>
                                        <p:cTn id="1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58 0.00601 L -0.48854 0.00601 " pathEditMode="relative" ptsTypes="AA">
                                      <p:cBhvr>
                                        <p:cTn id="22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06 0.00671 L -0.25174 0.00671 " pathEditMode="relative" ptsTypes="AA">
                                      <p:cBhvr>
                                        <p:cTn id="2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77 0.0074 L -0.3467 0.0074 " pathEditMode="relative" ptsTypes="AA">
                                      <p:cBhvr>
                                        <p:cTn id="3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9" grpId="0" animBg="1"/>
      <p:bldP spid="24" grpId="0" animBg="1"/>
      <p:bldP spid="2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285728"/>
            <a:ext cx="9015930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POUŽITÉ ZDROJE:</a:t>
            </a:r>
          </a:p>
          <a:p>
            <a:r>
              <a:rPr lang="cs-CZ" sz="1400" dirty="0" smtClean="0"/>
              <a:t>PORTRÉT RUDOLFA II. - VOLNÉ DÍLO. </a:t>
            </a:r>
            <a:r>
              <a:rPr lang="cs-CZ" sz="1400" i="1" dirty="0" smtClean="0"/>
              <a:t>RUDOLF II. - WIKIPEDIE</a:t>
            </a:r>
            <a:r>
              <a:rPr lang="cs-CZ" sz="1400" dirty="0" smtClean="0"/>
              <a:t> [online]. </a:t>
            </a:r>
          </a:p>
          <a:p>
            <a:r>
              <a:rPr lang="cs-CZ" sz="1400" dirty="0" smtClean="0"/>
              <a:t>Dostupný na WWW: http://cs.wikipedia.org/wiki/Soubor:Hans_von_Aachen_003.jpg </a:t>
            </a:r>
          </a:p>
          <a:p>
            <a:endParaRPr lang="cs-CZ" sz="1400" dirty="0"/>
          </a:p>
          <a:p>
            <a:r>
              <a:rPr lang="cs-CZ" sz="1400" dirty="0" smtClean="0"/>
              <a:t>Patnáctiletý Rudolf II. - COELLO, </a:t>
            </a:r>
            <a:r>
              <a:rPr lang="cs-CZ" sz="1400" dirty="0" err="1" smtClean="0"/>
              <a:t>Alonso</a:t>
            </a:r>
            <a:r>
              <a:rPr lang="cs-CZ" sz="1400" dirty="0" smtClean="0"/>
              <a:t> </a:t>
            </a:r>
            <a:r>
              <a:rPr lang="cs-CZ" sz="1400" dirty="0" err="1" smtClean="0"/>
              <a:t>Sanchez</a:t>
            </a:r>
            <a:r>
              <a:rPr lang="cs-CZ" sz="1400" dirty="0" smtClean="0"/>
              <a:t>. </a:t>
            </a:r>
            <a:r>
              <a:rPr lang="cs-CZ" sz="1400" i="1" dirty="0" smtClean="0"/>
              <a:t>RUDOLF II. - WIKIPEDIE</a:t>
            </a:r>
            <a:r>
              <a:rPr lang="cs-CZ" sz="1400" dirty="0" smtClean="0"/>
              <a:t> [online]. </a:t>
            </a:r>
          </a:p>
          <a:p>
            <a:r>
              <a:rPr lang="cs-CZ" sz="1400" dirty="0" smtClean="0"/>
              <a:t>Dostupný na WWW: </a:t>
            </a:r>
            <a:r>
              <a:rPr lang="cs-CZ" sz="1400" dirty="0" smtClean="0">
                <a:hlinkClick r:id="rId3"/>
              </a:rPr>
              <a:t>http://cs.wikipedia.org/wiki/Soubor:Archdukerudolf.jpg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Pražský hrad v době Rudolfa II. - SADELER, Jiljí. </a:t>
            </a:r>
            <a:r>
              <a:rPr lang="cs-CZ" sz="1400" i="1" dirty="0" smtClean="0"/>
              <a:t>Pražský hrad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</a:t>
            </a:r>
          </a:p>
          <a:p>
            <a:r>
              <a:rPr lang="cs-CZ" sz="1400" dirty="0" smtClean="0"/>
              <a:t>Dostupný na WWW: </a:t>
            </a:r>
            <a:r>
              <a:rPr lang="cs-CZ" sz="1400" dirty="0" smtClean="0">
                <a:hlinkClick r:id="rId4"/>
              </a:rPr>
              <a:t>http://cs.wikipedia.org/wiki/Soubor:Praha_Hrad_1607.jpg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Zpívající fontána - PRAZAK. </a:t>
            </a:r>
            <a:r>
              <a:rPr lang="cs-CZ" sz="1400" i="1" dirty="0" smtClean="0"/>
              <a:t>Pražský hrad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</a:t>
            </a:r>
          </a:p>
          <a:p>
            <a:r>
              <a:rPr lang="cs-CZ" sz="1400" dirty="0" smtClean="0"/>
              <a:t>Dostupný na WWW: </a:t>
            </a:r>
            <a:r>
              <a:rPr lang="cs-CZ" sz="1400" dirty="0" smtClean="0">
                <a:hlinkClick r:id="rId5"/>
              </a:rPr>
              <a:t>http://cs.wikipedia.org/wiki/Soubor:Zp%C3%ADvaj%C3%ADc%C3%AD_</a:t>
            </a:r>
            <a:endParaRPr lang="cs-CZ" sz="1400" dirty="0" smtClean="0"/>
          </a:p>
          <a:p>
            <a:r>
              <a:rPr lang="cs-CZ" sz="1400" dirty="0" smtClean="0"/>
              <a:t>font%C3%A1na.jpg</a:t>
            </a:r>
          </a:p>
          <a:p>
            <a:endParaRPr lang="cs-CZ" sz="1400" dirty="0"/>
          </a:p>
          <a:p>
            <a:r>
              <a:rPr lang="cs-CZ" sz="1400" dirty="0" smtClean="0"/>
              <a:t>Portrét Rudolfa II. ARCIMBOLDO. </a:t>
            </a:r>
            <a:r>
              <a:rPr lang="cs-CZ" sz="1400" i="1" dirty="0" smtClean="0"/>
              <a:t>RUDOLF II. - WIKIPEDIE</a:t>
            </a:r>
            <a:r>
              <a:rPr lang="cs-CZ" sz="1400" dirty="0" smtClean="0"/>
              <a:t> [online]. </a:t>
            </a:r>
          </a:p>
          <a:p>
            <a:r>
              <a:rPr lang="cs-CZ" sz="1400" dirty="0" smtClean="0"/>
              <a:t>Dostupný na WWW: </a:t>
            </a:r>
            <a:r>
              <a:rPr lang="cs-CZ" sz="1400" dirty="0" smtClean="0">
                <a:hlinkClick r:id="rId6"/>
              </a:rPr>
              <a:t>http://cs.wikipedia.org/wiki/Soubor:Arcimboldovertemnus.jpeg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Alchymisté - LONGHI, </a:t>
            </a:r>
            <a:r>
              <a:rPr lang="cs-CZ" sz="1400" dirty="0" err="1" smtClean="0"/>
              <a:t>Pietro</a:t>
            </a:r>
            <a:r>
              <a:rPr lang="cs-CZ" sz="1400" dirty="0" smtClean="0"/>
              <a:t>. </a:t>
            </a:r>
            <a:r>
              <a:rPr lang="cs-CZ" sz="1400" i="1" dirty="0" smtClean="0"/>
              <a:t>Alchymie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</a:t>
            </a:r>
          </a:p>
          <a:p>
            <a:r>
              <a:rPr lang="cs-CZ" sz="1400" dirty="0" smtClean="0"/>
              <a:t>Dostupný na WWW: </a:t>
            </a:r>
            <a:r>
              <a:rPr lang="cs-CZ" sz="1400" dirty="0" smtClean="0">
                <a:hlinkClick r:id="rId7"/>
              </a:rPr>
              <a:t>http://cs.wikipedia.org/wiki/Soubor:Pietro_Longhi_021.jpg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Rudolfův majestát - NEUVEDEN. </a:t>
            </a:r>
            <a:r>
              <a:rPr lang="cs-CZ" sz="1400" i="1" dirty="0" smtClean="0"/>
              <a:t>Rudolfův majestát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Dostupný na WWW: http://cs.wikipedia.org/wiki/Soubor:Majest%C3%A1t_Rudolfa_II_z_roku_1609.gif </a:t>
            </a:r>
          </a:p>
          <a:p>
            <a:endParaRPr lang="cs-CZ" sz="1400" dirty="0"/>
          </a:p>
          <a:p>
            <a:r>
              <a:rPr lang="cs-CZ" sz="1400" dirty="0" smtClean="0"/>
              <a:t>Tolar Rudolfa II. - WOLFL, Milan. </a:t>
            </a:r>
            <a:r>
              <a:rPr lang="cs-CZ" sz="1400" i="1" dirty="0" smtClean="0"/>
              <a:t>RUDOLF II. - WIKIPEDIE</a:t>
            </a:r>
            <a:r>
              <a:rPr lang="cs-CZ" sz="1400" dirty="0" smtClean="0"/>
              <a:t> [online]. Dostupný na WWW: http://cs.wikipedia.org/wiki/Soubor:TOLAR1600_AV.jpg   </a:t>
            </a:r>
          </a:p>
          <a:p>
            <a:endParaRPr lang="cs-CZ" sz="1400" dirty="0" smtClean="0"/>
          </a:p>
          <a:p>
            <a:r>
              <a:rPr lang="cs-CZ" sz="1400" dirty="0" smtClean="0"/>
              <a:t>Koruna Rudolfa II. volné dílo - MYNAME. </a:t>
            </a:r>
            <a:r>
              <a:rPr lang="cs-CZ" sz="1400" i="1" dirty="0" smtClean="0"/>
              <a:t>Rakouská císařská koruna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 Dostupný na WWW: http://cs.wikipedia.org/wiki/Soubor:Weltliche_Schatzkammer_Wien_white.jpg </a:t>
            </a:r>
          </a:p>
          <a:p>
            <a:endParaRPr lang="cs-CZ" sz="1400" dirty="0" smtClean="0"/>
          </a:p>
          <a:p>
            <a:r>
              <a:rPr lang="cs-CZ" sz="1400" dirty="0" smtClean="0"/>
              <a:t>Vše citováno [2012- 04 - 29]. </a:t>
            </a:r>
          </a:p>
          <a:p>
            <a:endParaRPr lang="cs-CZ" dirty="0"/>
          </a:p>
          <a:p>
            <a:r>
              <a:rPr lang="cs-CZ" dirty="0" smtClean="0"/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5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283</TotalTime>
  <Words>656</Words>
  <Application>Microsoft Office PowerPoint</Application>
  <PresentationFormat>Předvádění na obrazovce (4:3)</PresentationFormat>
  <Paragraphs>122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 : SPECIÁLNÍ ZÁKLADNÍ ŠKOLA, LOUNY                            PODĚBRADOVA  640,PŘÍSPĚVKOVÁ ORGANIZACE   AUTOR :          MGR. JANA ZELINKOVÁ   NÁZEV MATERIÁLU: VY_32_INOVACE_07_RUDOLF II.                                  TÉMA :                RUDOLF II.                     Název sady:        III. SPOLEČNOST - HŠ Číslo projektu:  CZ.1.07/1.4.00/21.3407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SPECIÁLNÍ ZÁKLADNÍ ŠKOLA, LOUNY                            PODĚBRADOVA  640,PŘÍSPĚVKOVÁ ORGANIZACE   AUTOR :          MGR. JANA ZELINKOVÁ   NÁZEV MATERIÁLU: VY_32_INOVACE_00_RUDOLF II.                                  TÉMA :                  RUDOLF II.                     Název sady:          SPOLEČNOST - HŠ Číslo projektu:  CZ.1.07/1.4.00/21.3407</dc:title>
  <dc:creator>HP</dc:creator>
  <cp:lastModifiedBy>HP</cp:lastModifiedBy>
  <cp:revision>32</cp:revision>
  <dcterms:created xsi:type="dcterms:W3CDTF">2013-03-05T16:32:39Z</dcterms:created>
  <dcterms:modified xsi:type="dcterms:W3CDTF">2013-03-26T16:11:58Z</dcterms:modified>
</cp:coreProperties>
</file>