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4" r:id="rId8"/>
    <p:sldId id="263" r:id="rId9"/>
    <p:sldId id="265" r:id="rId10"/>
    <p:sldId id="266" r:id="rId11"/>
    <p:sldId id="267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789" autoAdjust="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C86274-68A1-49A7-8D05-D668EA450F4A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337BE9-26B5-4C9C-B37A-B10E4513F0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circle/>
    <p:sndAc>
      <p:stSnd>
        <p:snd r:embed="rId1" name="laser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C86274-68A1-49A7-8D05-D668EA450F4A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337BE9-26B5-4C9C-B37A-B10E4513F0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  <p:sndAc>
      <p:stSnd>
        <p:snd r:embed="rId1" name="laser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C86274-68A1-49A7-8D05-D668EA450F4A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337BE9-26B5-4C9C-B37A-B10E4513F0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circle/>
    <p:sndAc>
      <p:stSnd>
        <p:snd r:embed="rId1" name="laser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C86274-68A1-49A7-8D05-D668EA450F4A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337BE9-26B5-4C9C-B37A-B10E4513F0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  <p:sndAc>
      <p:stSnd>
        <p:snd r:embed="rId1" name="laser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C86274-68A1-49A7-8D05-D668EA450F4A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337BE9-26B5-4C9C-B37A-B10E4513F0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  <p:sndAc>
      <p:stSnd>
        <p:snd r:embed="rId1" name="laser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C86274-68A1-49A7-8D05-D668EA450F4A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337BE9-26B5-4C9C-B37A-B10E4513F0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  <p:sndAc>
      <p:stSnd>
        <p:snd r:embed="rId1" name="laser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C86274-68A1-49A7-8D05-D668EA450F4A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337BE9-26B5-4C9C-B37A-B10E4513F0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circle/>
    <p:sndAc>
      <p:stSnd>
        <p:snd r:embed="rId1" name="laser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C86274-68A1-49A7-8D05-D668EA450F4A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337BE9-26B5-4C9C-B37A-B10E4513F0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  <p:sndAc>
      <p:stSnd>
        <p:snd r:embed="rId1" name="laser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C86274-68A1-49A7-8D05-D668EA450F4A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337BE9-26B5-4C9C-B37A-B10E4513F0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circle/>
    <p:sndAc>
      <p:stSnd>
        <p:snd r:embed="rId1" name="laser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C86274-68A1-49A7-8D05-D668EA450F4A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337BE9-26B5-4C9C-B37A-B10E4513F0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  <p:sndAc>
      <p:stSnd>
        <p:snd r:embed="rId1" name="laser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C86274-68A1-49A7-8D05-D668EA450F4A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337BE9-26B5-4C9C-B37A-B10E4513F0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  <p:sndAc>
      <p:stSnd>
        <p:snd r:embed="rId1" name="laser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CC86274-68A1-49A7-8D05-D668EA450F4A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D337BE9-26B5-4C9C-B37A-B10E4513F0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circle/>
    <p:sndAc>
      <p:stSnd>
        <p:snd r:embed="rId13" name="laser.wav" builtIn="1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6.png"/><Relationship Id="rId18" Type="http://schemas.openxmlformats.org/officeDocument/2006/relationships/image" Target="../media/image21.png"/><Relationship Id="rId26" Type="http://schemas.openxmlformats.org/officeDocument/2006/relationships/image" Target="../media/image29.png"/><Relationship Id="rId39" Type="http://schemas.openxmlformats.org/officeDocument/2006/relationships/hyperlink" Target="http://cs.wikipedia.org/wiki/Soubor:Flag_of_Ireland.svg" TargetMode="External"/><Relationship Id="rId21" Type="http://schemas.openxmlformats.org/officeDocument/2006/relationships/image" Target="../media/image24.png"/><Relationship Id="rId34" Type="http://schemas.openxmlformats.org/officeDocument/2006/relationships/hyperlink" Target="http://cs.wikipedia.org/wiki/Soubor:Flag_of_Bulgaria.svg" TargetMode="External"/><Relationship Id="rId42" Type="http://schemas.openxmlformats.org/officeDocument/2006/relationships/hyperlink" Target="http://cs.wikipedia.org/wiki/Soubor:Flag_of_Lithuania.svg" TargetMode="External"/><Relationship Id="rId47" Type="http://schemas.openxmlformats.org/officeDocument/2006/relationships/hyperlink" Target="http://cs.wikipedia.org/wiki/Soubor:Flag_of_the_Netherlands.svg" TargetMode="External"/><Relationship Id="rId50" Type="http://schemas.openxmlformats.org/officeDocument/2006/relationships/hyperlink" Target="http://cs.wikipedia.org/wiki/Soubor:Flag_of_Portugal.svg" TargetMode="External"/><Relationship Id="rId55" Type="http://schemas.openxmlformats.org/officeDocument/2006/relationships/hyperlink" Target="http://cs.wikipedia.org/wiki/Soubor:Flag_of_the_United_Kingdom.svg" TargetMode="External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5" Type="http://schemas.openxmlformats.org/officeDocument/2006/relationships/image" Target="../media/image28.png"/><Relationship Id="rId33" Type="http://schemas.openxmlformats.org/officeDocument/2006/relationships/hyperlink" Target="http://cs.wikipedia.org/wiki/Soubor:Flag_of_Belgium_(civil).svg" TargetMode="External"/><Relationship Id="rId38" Type="http://schemas.openxmlformats.org/officeDocument/2006/relationships/hyperlink" Target="http://cs.wikipedia.org/wiki/Soubor:Flag_of_France.svg" TargetMode="External"/><Relationship Id="rId46" Type="http://schemas.openxmlformats.org/officeDocument/2006/relationships/hyperlink" Target="http://cs.wikipedia.org/wiki/Soubor:Flag_of_Hungary.svg" TargetMode="External"/><Relationship Id="rId59" Type="http://schemas.openxmlformats.org/officeDocument/2006/relationships/hyperlink" Target="http://cs.wikipedia.org/wiki/Soubor:Flag_of_Sweden.svg" TargetMode="External"/><Relationship Id="rId2" Type="http://schemas.openxmlformats.org/officeDocument/2006/relationships/audio" Target="../media/audio1.wav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29" Type="http://schemas.openxmlformats.org/officeDocument/2006/relationships/image" Target="../media/image32.png"/><Relationship Id="rId41" Type="http://schemas.openxmlformats.org/officeDocument/2006/relationships/hyperlink" Target="http://cs.wikipedia.org/wiki/Soubor:Flag_of_Cyprus.svg" TargetMode="External"/><Relationship Id="rId54" Type="http://schemas.openxmlformats.org/officeDocument/2006/relationships/hyperlink" Target="http://cs.wikipedia.org/wiki/Soubor:Flag_of_Slovenia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24" Type="http://schemas.openxmlformats.org/officeDocument/2006/relationships/image" Target="../media/image27.png"/><Relationship Id="rId32" Type="http://schemas.openxmlformats.org/officeDocument/2006/relationships/image" Target="../media/image35.png"/><Relationship Id="rId37" Type="http://schemas.openxmlformats.org/officeDocument/2006/relationships/hyperlink" Target="http://cs.wikipedia.org/wiki/Soubor:Flag_of_Finland.svg" TargetMode="External"/><Relationship Id="rId40" Type="http://schemas.openxmlformats.org/officeDocument/2006/relationships/hyperlink" Target="http://cs.wikipedia.org/wiki/Soubor:Flag_of_Italy.svg" TargetMode="External"/><Relationship Id="rId45" Type="http://schemas.openxmlformats.org/officeDocument/2006/relationships/hyperlink" Target="http://cs.wikipedia.org/wiki/Soubor:Flag_of_Malta.svg" TargetMode="External"/><Relationship Id="rId53" Type="http://schemas.openxmlformats.org/officeDocument/2006/relationships/hyperlink" Target="http://cs.wikipedia.org/wiki/Soubor:Flag_of_Slovakia.svg" TargetMode="External"/><Relationship Id="rId58" Type="http://schemas.openxmlformats.org/officeDocument/2006/relationships/hyperlink" Target="http://cs.wikipedia.org/wiki/Soubor:Flag_of_Spain.svg" TargetMode="External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23" Type="http://schemas.openxmlformats.org/officeDocument/2006/relationships/image" Target="../media/image26.png"/><Relationship Id="rId28" Type="http://schemas.openxmlformats.org/officeDocument/2006/relationships/image" Target="../media/image31.png"/><Relationship Id="rId36" Type="http://schemas.openxmlformats.org/officeDocument/2006/relationships/hyperlink" Target="http://cs.wikipedia.org/wiki/Soubor:Flag_of_Estonia.svg" TargetMode="External"/><Relationship Id="rId49" Type="http://schemas.openxmlformats.org/officeDocument/2006/relationships/hyperlink" Target="http://cs.wikipedia.org/wiki/Soubor:Flag_of_Poland.svg" TargetMode="External"/><Relationship Id="rId57" Type="http://schemas.openxmlformats.org/officeDocument/2006/relationships/hyperlink" Target="http://cs.wikipedia.org/wiki/Soubor:Flag_of_Greece.svg" TargetMode="External"/><Relationship Id="rId10" Type="http://schemas.openxmlformats.org/officeDocument/2006/relationships/image" Target="../media/image13.png"/><Relationship Id="rId19" Type="http://schemas.openxmlformats.org/officeDocument/2006/relationships/image" Target="../media/image22.png"/><Relationship Id="rId31" Type="http://schemas.openxmlformats.org/officeDocument/2006/relationships/image" Target="../media/image34.png"/><Relationship Id="rId44" Type="http://schemas.openxmlformats.org/officeDocument/2006/relationships/hyperlink" Target="http://cs.wikipedia.org/wiki/Soubor:Flag_of_Luxembourg.svg" TargetMode="External"/><Relationship Id="rId52" Type="http://schemas.openxmlformats.org/officeDocument/2006/relationships/hyperlink" Target="http://cs.wikipedia.org/wiki/Soubor:Flag_of_Romania.svg" TargetMode="External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Relationship Id="rId22" Type="http://schemas.openxmlformats.org/officeDocument/2006/relationships/image" Target="../media/image25.png"/><Relationship Id="rId27" Type="http://schemas.openxmlformats.org/officeDocument/2006/relationships/image" Target="../media/image30.png"/><Relationship Id="rId30" Type="http://schemas.openxmlformats.org/officeDocument/2006/relationships/image" Target="../media/image33.png"/><Relationship Id="rId35" Type="http://schemas.openxmlformats.org/officeDocument/2006/relationships/hyperlink" Target="http://cs.wikipedia.org/wiki/Soubor:Flag_of_Denmark.svg" TargetMode="External"/><Relationship Id="rId43" Type="http://schemas.openxmlformats.org/officeDocument/2006/relationships/hyperlink" Target="http://cs.wikipedia.org/wiki/Soubor:Flag_of_Latvia.svg" TargetMode="External"/><Relationship Id="rId48" Type="http://schemas.openxmlformats.org/officeDocument/2006/relationships/hyperlink" Target="http://cs.wikipedia.org/wiki/Soubor:Flag_of_Germany.svg" TargetMode="External"/><Relationship Id="rId56" Type="http://schemas.openxmlformats.org/officeDocument/2006/relationships/hyperlink" Target="http://cs.wikipedia.org/wiki/Soubor:Flag_of_the_Czech_Republic.svg" TargetMode="External"/><Relationship Id="rId8" Type="http://schemas.openxmlformats.org/officeDocument/2006/relationships/image" Target="../media/image11.png"/><Relationship Id="rId51" Type="http://schemas.openxmlformats.org/officeDocument/2006/relationships/hyperlink" Target="http://cs.wikipedia.org/wiki/Soubor:Flag_of_Austria.svg" TargetMode="External"/><Relationship Id="rId3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audio" Target="file:///C:\Users\HP\Desktop\european-anthem-2012.mp3" TargetMode="Externa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jpeg"/><Relationship Id="rId5" Type="http://schemas.openxmlformats.org/officeDocument/2006/relationships/image" Target="../media/image36.png"/><Relationship Id="rId4" Type="http://schemas.openxmlformats.org/officeDocument/2006/relationships/image" Target="../media/image4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lag_of_Europe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cs.wikipedia.org/wiki/Evropsk%C3%A1_unie" TargetMode="External"/><Relationship Id="rId4" Type="http://schemas.openxmlformats.org/officeDocument/2006/relationships/hyperlink" Target="http://cs.wikipedia.org/wiki/Soubor:EC-EU-enlargement_animation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357166"/>
            <a:ext cx="8572560" cy="4143403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NÁZEV ŠKOLY: SPECIÁLNÍ ZÁKLADNÍ ŠKOLA, LOUNY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        PODĚBRADOVA 640, PŘÍSPĚVKOVÁ ORGANIZACE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AUTOR:            MGR. JANA ZELINKOVÁ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NÁZEV MATERIÁLU: </a:t>
            </a:r>
            <a:r>
              <a:rPr lang="cs-CZ" sz="2400" dirty="0" smtClean="0"/>
              <a:t>VY_32_INOVACE_08_EVROPSKÁ </a:t>
            </a:r>
            <a:r>
              <a:rPr lang="cs-CZ" sz="2400" dirty="0" smtClean="0"/>
              <a:t>UNIE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TÉMA:             </a:t>
            </a:r>
            <a:r>
              <a:rPr lang="cs-CZ" sz="2400" dirty="0" smtClean="0"/>
              <a:t>       EVROPSKÁ </a:t>
            </a:r>
            <a:r>
              <a:rPr lang="cs-CZ" sz="2400" dirty="0" smtClean="0"/>
              <a:t>UNIE</a:t>
            </a:r>
            <a:br>
              <a:rPr lang="cs-CZ" sz="2400" dirty="0" smtClean="0"/>
            </a:br>
            <a:r>
              <a:rPr lang="cs-CZ" sz="2400" dirty="0" smtClean="0"/>
              <a:t>NÁZEV SADY: </a:t>
            </a:r>
            <a:r>
              <a:rPr lang="cs-CZ" sz="2400" dirty="0" smtClean="0"/>
              <a:t>       </a:t>
            </a:r>
            <a:r>
              <a:rPr lang="cs-CZ" sz="2400" dirty="0" smtClean="0"/>
              <a:t>III.</a:t>
            </a:r>
            <a:r>
              <a:rPr lang="cs-CZ" sz="2400" dirty="0" smtClean="0"/>
              <a:t> </a:t>
            </a:r>
            <a:r>
              <a:rPr lang="cs-CZ" sz="2400" dirty="0" smtClean="0"/>
              <a:t>SPOLEČNOST – HŠ</a:t>
            </a:r>
            <a:br>
              <a:rPr lang="cs-CZ" sz="2400" dirty="0" smtClean="0"/>
            </a:br>
            <a:r>
              <a:rPr lang="cs-CZ" sz="2400" dirty="0" smtClean="0"/>
              <a:t>ČÍSLO PROJEKTU: </a:t>
            </a:r>
            <a:r>
              <a:rPr lang="cs-CZ" sz="2400" dirty="0" smtClean="0">
                <a:solidFill>
                  <a:schemeClr val="tx1"/>
                </a:solidFill>
              </a:rPr>
              <a:t>CZ.1.07/1.4.00/21.3407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        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857760"/>
            <a:ext cx="6400800" cy="78104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1142976" y="4643446"/>
            <a:ext cx="7410450" cy="143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  <p:sndAc>
      <p:stSnd>
        <p:snd r:embed="rId2" name="laser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447800"/>
            <a:ext cx="8290778" cy="4800600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 Prezentace je určena žákům II. stupně speciální školy v předmětu společnost.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 Žáci se seznámí s pojmem Evropská unie, se symboly, proč EU vznikla a její měnou.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Prezentace na interaktivní tabuli.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Inovace: interaktivní způsob učení.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Pomůcky: pero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 úvodu žáci pracují společně s učitelem. Poslední dva listy slouží k opakování a procvičování učiva.</a:t>
            </a:r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2" name="laser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714356"/>
            <a:ext cx="5857916" cy="2554545"/>
          </a:xfrm>
          <a:prstGeom prst="rect">
            <a:avLst/>
          </a:prstGeo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  <a:scene3d>
            <a:camera prst="perspectiveContrastingRightFacing"/>
            <a:lightRig rig="brightRoom" dir="tl">
              <a:rot lat="0" lon="0" rev="8700000"/>
            </a:lightRig>
          </a:scene3d>
          <a:sp3d contourW="12700">
            <a:bevelT prst="angle"/>
            <a:contourClr>
              <a:schemeClr val="accent1">
                <a:shade val="80000"/>
              </a:schemeClr>
            </a:contourClr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FFF00"/>
                </a:solidFill>
              </a:rPr>
              <a:t>EVROPSKÁ UNIE </a:t>
            </a:r>
            <a:endParaRPr lang="cs-CZ" sz="8000" dirty="0">
              <a:solidFill>
                <a:srgbClr val="FFFF00"/>
              </a:solidFill>
            </a:endParaRPr>
          </a:p>
        </p:txBody>
      </p:sp>
      <p:pic>
        <p:nvPicPr>
          <p:cNvPr id="1026" name="Picture 2" descr="C:\Users\HP\Desktop\800px-Flag_of_Europe_svg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14546" y="4071942"/>
            <a:ext cx="2787825" cy="1857388"/>
          </a:xfrm>
          <a:prstGeom prst="rect">
            <a:avLst/>
          </a:prstGeom>
          <a:noFill/>
          <a:ln>
            <a:solidFill>
              <a:srgbClr val="FFFF00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pic>
        <p:nvPicPr>
          <p:cNvPr id="1027" name="Picture 3" descr="C:\Users\HP\Desktop\225px-EU_Globe_No_Borders_svg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628" y="1142984"/>
            <a:ext cx="3929090" cy="39290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circle/>
    <p:sndAc>
      <p:stSnd>
        <p:snd r:embed="rId2" name="laser.wav" builtIn="1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1571612"/>
            <a:ext cx="800105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800" dirty="0" smtClean="0"/>
              <a:t>EVROPSKÁ UNIE JE SPOLEČENSTVÍ </a:t>
            </a:r>
            <a:r>
              <a:rPr lang="cs-CZ" sz="2800" dirty="0" smtClean="0">
                <a:solidFill>
                  <a:srgbClr val="FF0000"/>
                </a:solidFill>
              </a:rPr>
              <a:t>27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  EVROPSKÝCH STÁTŮ</a:t>
            </a:r>
          </a:p>
          <a:p>
            <a:endParaRPr lang="cs-CZ" sz="2800" dirty="0"/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 VZNIKLA </a:t>
            </a:r>
            <a:r>
              <a:rPr lang="cs-CZ" sz="2800" dirty="0" smtClean="0">
                <a:solidFill>
                  <a:srgbClr val="FF0000"/>
                </a:solidFill>
              </a:rPr>
              <a:t>1. LISTOPADU 1993</a:t>
            </a:r>
            <a:r>
              <a:rPr lang="cs-CZ" sz="2800" dirty="0" smtClean="0"/>
              <a:t>, DŘÍVE  VŠAK JIŽ</a:t>
            </a:r>
          </a:p>
          <a:p>
            <a:r>
              <a:rPr lang="cs-CZ" sz="2800" dirty="0" smtClean="0"/>
              <a:t>   EXISTOVALA V EVROPĚ  JINÁ SPOLEČENSTVÍ</a:t>
            </a:r>
          </a:p>
          <a:p>
            <a:endParaRPr lang="cs-CZ" sz="2800" dirty="0"/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 SÍDLEM JE </a:t>
            </a:r>
            <a:r>
              <a:rPr lang="cs-CZ" sz="2800" dirty="0" smtClean="0">
                <a:solidFill>
                  <a:srgbClr val="FF0000"/>
                </a:solidFill>
              </a:rPr>
              <a:t>BRUSEL</a:t>
            </a:r>
            <a:r>
              <a:rPr lang="cs-CZ" sz="2800" dirty="0" smtClean="0"/>
              <a:t>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( HLAVNÍ MĚSTO BELGIE)</a:t>
            </a:r>
          </a:p>
        </p:txBody>
      </p:sp>
      <p:pic>
        <p:nvPicPr>
          <p:cNvPr id="2050" name="Picture 2" descr="C:\Users\HP\Desktop\MB90019653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214290"/>
            <a:ext cx="1143008" cy="1143008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</p:pic>
      <p:sp>
        <p:nvSpPr>
          <p:cNvPr id="4" name="TextovéPole 3"/>
          <p:cNvSpPr txBox="1"/>
          <p:nvPr/>
        </p:nvSpPr>
        <p:spPr>
          <a:xfrm>
            <a:off x="1714480" y="500042"/>
            <a:ext cx="4034374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CO JE EVROPSKÁ UNIE ?</a:t>
            </a:r>
            <a:endParaRPr lang="cs-CZ" sz="2800" dirty="0"/>
          </a:p>
        </p:txBody>
      </p:sp>
      <p:pic>
        <p:nvPicPr>
          <p:cNvPr id="2052" name="Picture 4" descr="C:\Users\HP\Desktop\450px-EU_Council_Room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57950" y="3857628"/>
            <a:ext cx="1664507" cy="2219342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6143636" y="6215082"/>
            <a:ext cx="21611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Zasedací sál Rady EU</a:t>
            </a:r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2" name="laser.wav" builtIn="1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HP\Desktop\MB90019653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9575" y="195269"/>
            <a:ext cx="1233467" cy="1233467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14300" prst="hardEdge"/>
          </a:sp3d>
        </p:spPr>
      </p:pic>
      <p:sp>
        <p:nvSpPr>
          <p:cNvPr id="3" name="TextovéPole 2"/>
          <p:cNvSpPr txBox="1"/>
          <p:nvPr/>
        </p:nvSpPr>
        <p:spPr>
          <a:xfrm>
            <a:off x="1714480" y="714356"/>
            <a:ext cx="5757602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PROČ EVROPSKÁ UNIE  VZNIKLA ?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1571612"/>
            <a:ext cx="6797390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CÍLEM JE : 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 </a:t>
            </a:r>
            <a:r>
              <a:rPr lang="cs-CZ" sz="2400" dirty="0" smtClean="0"/>
              <a:t>SPOLUPRÁCE  ZEMÍ  EVROPY</a:t>
            </a:r>
          </a:p>
          <a:p>
            <a:endParaRPr lang="cs-CZ" sz="2400" dirty="0" smtClean="0"/>
          </a:p>
          <a:p>
            <a:pPr>
              <a:buFont typeface="Wingdings" pitchFamily="2" charset="2"/>
              <a:buChar char="ü"/>
            </a:pPr>
            <a:r>
              <a:rPr lang="cs-CZ" sz="2400" dirty="0"/>
              <a:t> </a:t>
            </a:r>
            <a:r>
              <a:rPr lang="cs-CZ" sz="2400" dirty="0" smtClean="0"/>
              <a:t>ZLEPŠENÍ HOSPODÁŘSTVÍ STÁTŮ</a:t>
            </a:r>
          </a:p>
          <a:p>
            <a:endParaRPr lang="cs-CZ" sz="2400" dirty="0" smtClean="0"/>
          </a:p>
          <a:p>
            <a:pPr>
              <a:buFont typeface="Wingdings" pitchFamily="2" charset="2"/>
              <a:buChar char="ü"/>
            </a:pPr>
            <a:r>
              <a:rPr lang="cs-CZ" sz="2400" dirty="0"/>
              <a:t> </a:t>
            </a:r>
            <a:r>
              <a:rPr lang="cs-CZ" sz="2400" dirty="0" smtClean="0"/>
              <a:t>ZVÝŠENÍ ZAMĚSTNANOSTI </a:t>
            </a:r>
          </a:p>
          <a:p>
            <a:endParaRPr lang="cs-CZ" sz="2400" dirty="0" smtClean="0"/>
          </a:p>
          <a:p>
            <a:pPr>
              <a:buFont typeface="Wingdings" pitchFamily="2" charset="2"/>
              <a:buChar char="ü"/>
            </a:pPr>
            <a:r>
              <a:rPr lang="cs-CZ" sz="2400" dirty="0"/>
              <a:t> </a:t>
            </a:r>
            <a:r>
              <a:rPr lang="cs-CZ" sz="2400" dirty="0" smtClean="0"/>
              <a:t>ZLEPŠOVÁNÍ ŽIVOTNÍ ÚROVNĚ </a:t>
            </a:r>
          </a:p>
          <a:p>
            <a:endParaRPr lang="cs-CZ" sz="2400" dirty="0" smtClean="0"/>
          </a:p>
          <a:p>
            <a:pPr>
              <a:buFont typeface="Wingdings" pitchFamily="2" charset="2"/>
              <a:buChar char="ü"/>
            </a:pPr>
            <a:r>
              <a:rPr lang="cs-CZ" sz="2400" dirty="0"/>
              <a:t> </a:t>
            </a:r>
            <a:r>
              <a:rPr lang="cs-CZ" sz="2400" dirty="0" smtClean="0"/>
              <a:t>BOJ ZA PRÁVA LIDÍ</a:t>
            </a:r>
          </a:p>
          <a:p>
            <a:endParaRPr lang="cs-CZ" sz="2400" dirty="0" smtClean="0"/>
          </a:p>
          <a:p>
            <a:pPr>
              <a:buFont typeface="Wingdings" pitchFamily="2" charset="2"/>
              <a:buChar char="ü"/>
            </a:pPr>
            <a:r>
              <a:rPr lang="cs-CZ" sz="2400" dirty="0"/>
              <a:t> </a:t>
            </a:r>
            <a:r>
              <a:rPr lang="cs-CZ" sz="2400" dirty="0" smtClean="0"/>
              <a:t>ZLEPŠOVÁNÍ ŽIVOTNÍHO PROSTŘEDÍ </a:t>
            </a:r>
            <a:endParaRPr lang="cs-CZ" sz="2400" dirty="0"/>
          </a:p>
        </p:txBody>
      </p:sp>
    </p:spTree>
  </p:cSld>
  <p:clrMapOvr>
    <a:masterClrMapping/>
  </p:clrMapOvr>
  <p:transition spd="slow">
    <p:circle/>
    <p:sndAc>
      <p:stSnd>
        <p:snd r:embed="rId2" name="laser.wav" builtIn="1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HP\Desktop\MB90019653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1" y="214291"/>
            <a:ext cx="1285883" cy="1285883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14300" prst="hardEdge"/>
          </a:sp3d>
        </p:spPr>
      </p:pic>
      <p:sp>
        <p:nvSpPr>
          <p:cNvPr id="3" name="TextovéPole 2"/>
          <p:cNvSpPr txBox="1"/>
          <p:nvPr/>
        </p:nvSpPr>
        <p:spPr>
          <a:xfrm>
            <a:off x="1714480" y="714356"/>
            <a:ext cx="6412333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KTERÉ STÁTY JSOU V EVROPSKÉ UNII ?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1472" y="1500174"/>
            <a:ext cx="82868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400" dirty="0"/>
              <a:t> </a:t>
            </a:r>
            <a:r>
              <a:rPr lang="cs-CZ" sz="2400" dirty="0" smtClean="0"/>
              <a:t> </a:t>
            </a:r>
            <a:r>
              <a:rPr lang="cs-CZ" sz="2800" dirty="0" smtClean="0"/>
              <a:t>V EVROPSKÉ UNII JE 27 EVROPSKÝCH STÁTŮ</a:t>
            </a:r>
          </a:p>
          <a:p>
            <a:endParaRPr lang="cs-CZ" sz="2800" dirty="0" smtClean="0"/>
          </a:p>
          <a:p>
            <a:pPr>
              <a:buFont typeface="Wingdings" pitchFamily="2" charset="2"/>
              <a:buChar char="ü"/>
            </a:pPr>
            <a:r>
              <a:rPr lang="cs-CZ" sz="2800" dirty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ČESKÁ REPUBLIKA </a:t>
            </a:r>
            <a:r>
              <a:rPr lang="cs-CZ" sz="2800" dirty="0" smtClean="0"/>
              <a:t>VSTOUPILA DO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SPOLEČENSTVÍ V </a:t>
            </a:r>
            <a:r>
              <a:rPr lang="cs-CZ" sz="2800" dirty="0" smtClean="0">
                <a:solidFill>
                  <a:srgbClr val="FF0000"/>
                </a:solidFill>
              </a:rPr>
              <a:t>ROCE 2004</a:t>
            </a:r>
          </a:p>
          <a:p>
            <a:endParaRPr lang="cs-CZ" sz="2800" dirty="0" smtClean="0"/>
          </a:p>
          <a:p>
            <a:pPr>
              <a:buFont typeface="Wingdings" pitchFamily="2" charset="2"/>
              <a:buChar char="ü"/>
            </a:pPr>
            <a:r>
              <a:rPr lang="cs-CZ" sz="2800" dirty="0"/>
              <a:t> </a:t>
            </a:r>
            <a:r>
              <a:rPr lang="cs-CZ" sz="2800" dirty="0" smtClean="0"/>
              <a:t>POČET STÁTŮ SE STÁLE ZVYŠUJE  </a:t>
            </a:r>
            <a:endParaRPr lang="cs-CZ" sz="2800" dirty="0"/>
          </a:p>
        </p:txBody>
      </p:sp>
      <p:pic>
        <p:nvPicPr>
          <p:cNvPr id="4100" name="Picture 4" descr="C:\Users\HP\Desktop\680px-EU27-2008_European_Union_map_svg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29058" y="4143380"/>
            <a:ext cx="3357586" cy="2567566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pic>
        <p:nvPicPr>
          <p:cNvPr id="4101" name="Picture 5" descr="Belgie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02" name="Picture 6" descr="Bulharsko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0" y="0"/>
            <a:ext cx="209550" cy="123825"/>
          </a:xfrm>
          <a:prstGeom prst="rect">
            <a:avLst/>
          </a:prstGeom>
          <a:noFill/>
        </p:spPr>
      </p:pic>
      <p:pic>
        <p:nvPicPr>
          <p:cNvPr id="4103" name="Picture 7" descr="Česko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04" name="Picture 8" descr="Dánsko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0" y="0"/>
            <a:ext cx="190500" cy="142875"/>
          </a:xfrm>
          <a:prstGeom prst="rect">
            <a:avLst/>
          </a:prstGeom>
          <a:noFill/>
        </p:spPr>
      </p:pic>
      <p:pic>
        <p:nvPicPr>
          <p:cNvPr id="4105" name="Picture 9" descr="Estonsko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0" y="0"/>
            <a:ext cx="209550" cy="133350"/>
          </a:xfrm>
          <a:prstGeom prst="rect">
            <a:avLst/>
          </a:prstGeom>
          <a:noFill/>
        </p:spPr>
      </p:pic>
      <p:pic>
        <p:nvPicPr>
          <p:cNvPr id="4106" name="Picture 10" descr="Finsko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0" y="0"/>
            <a:ext cx="209550" cy="123825"/>
          </a:xfrm>
          <a:prstGeom prst="rect">
            <a:avLst/>
          </a:prstGeom>
          <a:noFill/>
        </p:spPr>
      </p:pic>
      <p:pic>
        <p:nvPicPr>
          <p:cNvPr id="4107" name="Picture 11" descr="Francie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08" name="Picture 12" descr="Irsko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0" y="0"/>
            <a:ext cx="209550" cy="104775"/>
          </a:xfrm>
          <a:prstGeom prst="rect">
            <a:avLst/>
          </a:prstGeom>
          <a:noFill/>
        </p:spPr>
      </p:pic>
      <p:pic>
        <p:nvPicPr>
          <p:cNvPr id="4109" name="Picture 13" descr="Itálie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10" name="Picture 14" descr="Kypr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11" name="Picture 15" descr="Litva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0" y="0"/>
            <a:ext cx="209550" cy="123825"/>
          </a:xfrm>
          <a:prstGeom prst="rect">
            <a:avLst/>
          </a:prstGeom>
          <a:noFill/>
        </p:spPr>
      </p:pic>
      <p:pic>
        <p:nvPicPr>
          <p:cNvPr id="4112" name="Picture 16" descr="Lotyšsko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0" y="0"/>
            <a:ext cx="209550" cy="104775"/>
          </a:xfrm>
          <a:prstGeom prst="rect">
            <a:avLst/>
          </a:prstGeom>
          <a:noFill/>
        </p:spPr>
      </p:pic>
      <p:pic>
        <p:nvPicPr>
          <p:cNvPr id="4113" name="Picture 17" descr="Lucembursko"/>
          <p:cNvPicPr>
            <a:picLocks noChangeAspect="1" noChangeArrowheads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0" y="0"/>
            <a:ext cx="209550" cy="123825"/>
          </a:xfrm>
          <a:prstGeom prst="rect">
            <a:avLst/>
          </a:prstGeom>
          <a:noFill/>
        </p:spPr>
      </p:pic>
      <p:pic>
        <p:nvPicPr>
          <p:cNvPr id="4114" name="Picture 18" descr="Maďarsko"/>
          <p:cNvPicPr>
            <a:picLocks noChangeAspect="1" noChangeArrowheads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0" y="0"/>
            <a:ext cx="209550" cy="104775"/>
          </a:xfrm>
          <a:prstGeom prst="rect">
            <a:avLst/>
          </a:prstGeom>
          <a:noFill/>
        </p:spPr>
      </p:pic>
      <p:pic>
        <p:nvPicPr>
          <p:cNvPr id="4115" name="Picture 19" descr="Malta"/>
          <p:cNvPicPr>
            <a:picLocks noChangeAspect="1" noChangeArrowheads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16" name="Picture 20" descr="Německo"/>
          <p:cNvPicPr>
            <a:picLocks noChangeAspect="1" noChangeArrowheads="1"/>
          </p:cNvPicPr>
          <p:nvPr/>
        </p:nvPicPr>
        <p:blipFill>
          <a:blip r:embed="rId20"/>
          <a:srcRect/>
          <a:stretch>
            <a:fillRect/>
          </a:stretch>
        </p:blipFill>
        <p:spPr bwMode="auto">
          <a:xfrm>
            <a:off x="0" y="0"/>
            <a:ext cx="209550" cy="123825"/>
          </a:xfrm>
          <a:prstGeom prst="rect">
            <a:avLst/>
          </a:prstGeom>
          <a:noFill/>
        </p:spPr>
      </p:pic>
      <p:pic>
        <p:nvPicPr>
          <p:cNvPr id="4117" name="Picture 21" descr="Nizozemsko"/>
          <p:cNvPicPr>
            <a:picLocks noChangeAspect="1" noChangeArrowheads="1"/>
          </p:cNvPicPr>
          <p:nvPr/>
        </p:nvPicPr>
        <p:blipFill>
          <a:blip r:embed="rId21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18" name="Picture 22" descr="Polsko"/>
          <p:cNvPicPr>
            <a:picLocks noChangeAspect="1" noChangeArrowheads="1"/>
          </p:cNvPicPr>
          <p:nvPr/>
        </p:nvPicPr>
        <p:blipFill>
          <a:blip r:embed="rId22"/>
          <a:srcRect/>
          <a:stretch>
            <a:fillRect/>
          </a:stretch>
        </p:blipFill>
        <p:spPr bwMode="auto">
          <a:xfrm>
            <a:off x="0" y="0"/>
            <a:ext cx="209550" cy="133350"/>
          </a:xfrm>
          <a:prstGeom prst="rect">
            <a:avLst/>
          </a:prstGeom>
          <a:noFill/>
        </p:spPr>
      </p:pic>
      <p:pic>
        <p:nvPicPr>
          <p:cNvPr id="4119" name="Picture 23" descr="Portugalsko"/>
          <p:cNvPicPr>
            <a:picLocks noChangeAspect="1" noChangeArrowheads="1"/>
          </p:cNvPicPr>
          <p:nvPr/>
        </p:nvPicPr>
        <p:blipFill>
          <a:blip r:embed="rId23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20" name="Picture 24" descr="Rakousko"/>
          <p:cNvPicPr>
            <a:picLocks noChangeAspect="1" noChangeArrowheads="1"/>
          </p:cNvPicPr>
          <p:nvPr/>
        </p:nvPicPr>
        <p:blipFill>
          <a:blip r:embed="rId24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21" name="Picture 25" descr="Rumunsko"/>
          <p:cNvPicPr>
            <a:picLocks noChangeAspect="1" noChangeArrowheads="1"/>
          </p:cNvPicPr>
          <p:nvPr/>
        </p:nvPicPr>
        <p:blipFill>
          <a:blip r:embed="rId25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22" name="Picture 26" descr="Řecko"/>
          <p:cNvPicPr>
            <a:picLocks noChangeAspect="1" noChangeArrowheads="1"/>
          </p:cNvPicPr>
          <p:nvPr/>
        </p:nvPicPr>
        <p:blipFill>
          <a:blip r:embed="rId26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23" name="Picture 27" descr="Slovensko"/>
          <p:cNvPicPr>
            <a:picLocks noChangeAspect="1" noChangeArrowheads="1"/>
          </p:cNvPicPr>
          <p:nvPr/>
        </p:nvPicPr>
        <p:blipFill>
          <a:blip r:embed="rId27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24" name="Picture 28" descr="Slovinsko"/>
          <p:cNvPicPr>
            <a:picLocks noChangeAspect="1" noChangeArrowheads="1"/>
          </p:cNvPicPr>
          <p:nvPr/>
        </p:nvPicPr>
        <p:blipFill>
          <a:blip r:embed="rId28"/>
          <a:srcRect/>
          <a:stretch>
            <a:fillRect/>
          </a:stretch>
        </p:blipFill>
        <p:spPr bwMode="auto">
          <a:xfrm>
            <a:off x="0" y="0"/>
            <a:ext cx="209550" cy="104775"/>
          </a:xfrm>
          <a:prstGeom prst="rect">
            <a:avLst/>
          </a:prstGeom>
          <a:noFill/>
        </p:spPr>
      </p:pic>
      <p:pic>
        <p:nvPicPr>
          <p:cNvPr id="4125" name="Picture 29" descr="Spojené království"/>
          <p:cNvPicPr>
            <a:picLocks noChangeAspect="1" noChangeArrowheads="1"/>
          </p:cNvPicPr>
          <p:nvPr/>
        </p:nvPicPr>
        <p:blipFill>
          <a:blip r:embed="rId29"/>
          <a:srcRect/>
          <a:stretch>
            <a:fillRect/>
          </a:stretch>
        </p:blipFill>
        <p:spPr bwMode="auto">
          <a:xfrm>
            <a:off x="0" y="0"/>
            <a:ext cx="209550" cy="104775"/>
          </a:xfrm>
          <a:prstGeom prst="rect">
            <a:avLst/>
          </a:prstGeom>
          <a:noFill/>
        </p:spPr>
      </p:pic>
      <p:pic>
        <p:nvPicPr>
          <p:cNvPr id="4126" name="Picture 30" descr="Španělsko"/>
          <p:cNvPicPr>
            <a:picLocks noChangeAspect="1" noChangeArrowheads="1"/>
          </p:cNvPicPr>
          <p:nvPr/>
        </p:nvPicPr>
        <p:blipFill>
          <a:blip r:embed="rId30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27" name="Picture 31" descr="Švédsko"/>
          <p:cNvPicPr>
            <a:picLocks noChangeAspect="1" noChangeArrowheads="1"/>
          </p:cNvPicPr>
          <p:nvPr/>
        </p:nvPicPr>
        <p:blipFill>
          <a:blip r:embed="rId31"/>
          <a:srcRect/>
          <a:stretch>
            <a:fillRect/>
          </a:stretch>
        </p:blipFill>
        <p:spPr bwMode="auto">
          <a:xfrm>
            <a:off x="0" y="0"/>
            <a:ext cx="209550" cy="133350"/>
          </a:xfrm>
          <a:prstGeom prst="rect">
            <a:avLst/>
          </a:prstGeom>
          <a:noFill/>
        </p:spPr>
      </p:pic>
      <p:pic>
        <p:nvPicPr>
          <p:cNvPr id="4128" name="Picture 32" descr="Vlajka EU"/>
          <p:cNvPicPr>
            <a:picLocks noChangeAspect="1" noChangeArrowheads="1"/>
          </p:cNvPicPr>
          <p:nvPr/>
        </p:nvPicPr>
        <p:blipFill>
          <a:blip r:embed="rId32"/>
          <a:srcRect/>
          <a:stretch>
            <a:fillRect/>
          </a:stretch>
        </p:blipFill>
        <p:spPr bwMode="auto">
          <a:xfrm>
            <a:off x="0" y="0"/>
            <a:ext cx="190500" cy="123825"/>
          </a:xfrm>
          <a:prstGeom prst="rect">
            <a:avLst/>
          </a:prstGeom>
          <a:noFill/>
        </p:spPr>
      </p:pic>
      <p:pic>
        <p:nvPicPr>
          <p:cNvPr id="4137" name="obrázek 1" descr="Belgie">
            <a:hlinkClick r:id="rId33" tooltip="Belgie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36" name="obrázek 2" descr="Bulharsko">
            <a:hlinkClick r:id="rId34" tooltip="Bulharsko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0" y="0"/>
            <a:ext cx="209550" cy="123825"/>
          </a:xfrm>
          <a:prstGeom prst="rect">
            <a:avLst/>
          </a:prstGeom>
          <a:noFill/>
        </p:spPr>
      </p:pic>
      <p:pic>
        <p:nvPicPr>
          <p:cNvPr id="4135" name="obrázek 3" descr="Dánsko">
            <a:hlinkClick r:id="rId35" tooltip="Dánsko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0" y="0"/>
            <a:ext cx="190500" cy="142875"/>
          </a:xfrm>
          <a:prstGeom prst="rect">
            <a:avLst/>
          </a:prstGeom>
          <a:noFill/>
        </p:spPr>
      </p:pic>
      <p:pic>
        <p:nvPicPr>
          <p:cNvPr id="4134" name="obrázek 4" descr="Estonsko">
            <a:hlinkClick r:id="rId36" tooltip="Estonsko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0" y="0"/>
            <a:ext cx="209550" cy="133350"/>
          </a:xfrm>
          <a:prstGeom prst="rect">
            <a:avLst/>
          </a:prstGeom>
          <a:noFill/>
        </p:spPr>
      </p:pic>
      <p:pic>
        <p:nvPicPr>
          <p:cNvPr id="4133" name="obrázek 5" descr="Finsko">
            <a:hlinkClick r:id="rId37" tooltip="Finsko"/>
          </p:cNvPr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0" y="0"/>
            <a:ext cx="209550" cy="123825"/>
          </a:xfrm>
          <a:prstGeom prst="rect">
            <a:avLst/>
          </a:prstGeom>
          <a:noFill/>
        </p:spPr>
      </p:pic>
      <p:pic>
        <p:nvPicPr>
          <p:cNvPr id="4132" name="obrázek 6" descr="Francie">
            <a:hlinkClick r:id="rId38" tooltip="Francie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31" name="obrázek 7" descr="Irsko">
            <a:hlinkClick r:id="rId39" tooltip="Irsko"/>
          </p:cNvPr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0" y="0"/>
            <a:ext cx="209550" cy="104775"/>
          </a:xfrm>
          <a:prstGeom prst="rect">
            <a:avLst/>
          </a:prstGeom>
          <a:noFill/>
        </p:spPr>
      </p:pic>
      <p:pic>
        <p:nvPicPr>
          <p:cNvPr id="4130" name="obrázek 8" descr="Itálie">
            <a:hlinkClick r:id="rId40" tooltip="Itálie"/>
          </p:cNvPr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29" name="obrázek 9" descr="Kypr">
            <a:hlinkClick r:id="rId41" tooltip="Kypr"/>
          </p:cNvPr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64" name="obrázek 1" descr="Belgie">
            <a:hlinkClick r:id="rId33" tooltip="Belgie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63" name="obrázek 2" descr="Bulharsko">
            <a:hlinkClick r:id="rId34" tooltip="Bulharsko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0" y="0"/>
            <a:ext cx="209550" cy="123825"/>
          </a:xfrm>
          <a:prstGeom prst="rect">
            <a:avLst/>
          </a:prstGeom>
          <a:noFill/>
        </p:spPr>
      </p:pic>
      <p:pic>
        <p:nvPicPr>
          <p:cNvPr id="4162" name="obrázek 3" descr="Dánsko">
            <a:hlinkClick r:id="rId35" tooltip="Dánsko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0" y="0"/>
            <a:ext cx="190500" cy="142875"/>
          </a:xfrm>
          <a:prstGeom prst="rect">
            <a:avLst/>
          </a:prstGeom>
          <a:noFill/>
        </p:spPr>
      </p:pic>
      <p:pic>
        <p:nvPicPr>
          <p:cNvPr id="4161" name="obrázek 4" descr="Estonsko">
            <a:hlinkClick r:id="rId36" tooltip="Estonsko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0" y="0"/>
            <a:ext cx="209550" cy="133350"/>
          </a:xfrm>
          <a:prstGeom prst="rect">
            <a:avLst/>
          </a:prstGeom>
          <a:noFill/>
        </p:spPr>
      </p:pic>
      <p:pic>
        <p:nvPicPr>
          <p:cNvPr id="4160" name="obrázek 5" descr="Finsko">
            <a:hlinkClick r:id="rId37" tooltip="Finsko"/>
          </p:cNvPr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0" y="0"/>
            <a:ext cx="209550" cy="123825"/>
          </a:xfrm>
          <a:prstGeom prst="rect">
            <a:avLst/>
          </a:prstGeom>
          <a:noFill/>
        </p:spPr>
      </p:pic>
      <p:pic>
        <p:nvPicPr>
          <p:cNvPr id="4159" name="obrázek 6" descr="Francie">
            <a:hlinkClick r:id="rId38" tooltip="Francie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58" name="obrázek 7" descr="Irsko">
            <a:hlinkClick r:id="rId39" tooltip="Irsko"/>
          </p:cNvPr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0" y="0"/>
            <a:ext cx="209550" cy="104775"/>
          </a:xfrm>
          <a:prstGeom prst="rect">
            <a:avLst/>
          </a:prstGeom>
          <a:noFill/>
        </p:spPr>
      </p:pic>
      <p:pic>
        <p:nvPicPr>
          <p:cNvPr id="4157" name="obrázek 8" descr="Itálie">
            <a:hlinkClick r:id="rId40" tooltip="Itálie"/>
          </p:cNvPr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56" name="obrázek 9" descr="Kypr">
            <a:hlinkClick r:id="rId41" tooltip="Kypr"/>
          </p:cNvPr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55" name="obrázek 10" descr="Litva">
            <a:hlinkClick r:id="rId42" tooltip="Litva"/>
          </p:cNvPr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0" y="0"/>
            <a:ext cx="209550" cy="123825"/>
          </a:xfrm>
          <a:prstGeom prst="rect">
            <a:avLst/>
          </a:prstGeom>
          <a:noFill/>
        </p:spPr>
      </p:pic>
      <p:pic>
        <p:nvPicPr>
          <p:cNvPr id="4154" name="obrázek 11" descr="Lotyšsko">
            <a:hlinkClick r:id="rId43" tooltip="Lotyšsko"/>
          </p:cNvPr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0" y="0"/>
            <a:ext cx="209550" cy="104775"/>
          </a:xfrm>
          <a:prstGeom prst="rect">
            <a:avLst/>
          </a:prstGeom>
          <a:noFill/>
        </p:spPr>
      </p:pic>
      <p:pic>
        <p:nvPicPr>
          <p:cNvPr id="4153" name="obrázek 12" descr="Lucembursko">
            <a:hlinkClick r:id="rId44" tooltip="Lucembursko"/>
          </p:cNvPr>
          <p:cNvPicPr>
            <a:picLocks noChangeAspect="1" noChangeArrowheads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0" y="0"/>
            <a:ext cx="209550" cy="123825"/>
          </a:xfrm>
          <a:prstGeom prst="rect">
            <a:avLst/>
          </a:prstGeom>
          <a:noFill/>
        </p:spPr>
      </p:pic>
      <p:pic>
        <p:nvPicPr>
          <p:cNvPr id="4152" name="obrázek 13" descr="Malta">
            <a:hlinkClick r:id="rId45" tooltip="Malta"/>
          </p:cNvPr>
          <p:cNvPicPr>
            <a:picLocks noChangeAspect="1" noChangeArrowheads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51" name="obrázek 14" descr="Maďarsko">
            <a:hlinkClick r:id="rId46" tooltip="Maďarsko"/>
          </p:cNvPr>
          <p:cNvPicPr>
            <a:picLocks noChangeAspect="1" noChangeArrowheads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0" y="0"/>
            <a:ext cx="209550" cy="104775"/>
          </a:xfrm>
          <a:prstGeom prst="rect">
            <a:avLst/>
          </a:prstGeom>
          <a:noFill/>
        </p:spPr>
      </p:pic>
      <p:pic>
        <p:nvPicPr>
          <p:cNvPr id="4150" name="obrázek 15" descr="Nizozemsko">
            <a:hlinkClick r:id="rId47" tooltip="Nizozemsko"/>
          </p:cNvPr>
          <p:cNvPicPr>
            <a:picLocks noChangeAspect="1" noChangeArrowheads="1"/>
          </p:cNvPicPr>
          <p:nvPr/>
        </p:nvPicPr>
        <p:blipFill>
          <a:blip r:embed="rId21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49" name="obrázek 16" descr="Německo">
            <a:hlinkClick r:id="rId48" tooltip="Německo"/>
          </p:cNvPr>
          <p:cNvPicPr>
            <a:picLocks noChangeAspect="1" noChangeArrowheads="1"/>
          </p:cNvPicPr>
          <p:nvPr/>
        </p:nvPicPr>
        <p:blipFill>
          <a:blip r:embed="rId20"/>
          <a:srcRect/>
          <a:stretch>
            <a:fillRect/>
          </a:stretch>
        </p:blipFill>
        <p:spPr bwMode="auto">
          <a:xfrm>
            <a:off x="0" y="0"/>
            <a:ext cx="209550" cy="123825"/>
          </a:xfrm>
          <a:prstGeom prst="rect">
            <a:avLst/>
          </a:prstGeom>
          <a:noFill/>
        </p:spPr>
      </p:pic>
      <p:pic>
        <p:nvPicPr>
          <p:cNvPr id="4148" name="obrázek 17" descr="Polsko">
            <a:hlinkClick r:id="rId49" tooltip="Polsko"/>
          </p:cNvPr>
          <p:cNvPicPr>
            <a:picLocks noChangeAspect="1" noChangeArrowheads="1"/>
          </p:cNvPicPr>
          <p:nvPr/>
        </p:nvPicPr>
        <p:blipFill>
          <a:blip r:embed="rId22"/>
          <a:srcRect/>
          <a:stretch>
            <a:fillRect/>
          </a:stretch>
        </p:blipFill>
        <p:spPr bwMode="auto">
          <a:xfrm>
            <a:off x="0" y="0"/>
            <a:ext cx="209550" cy="133350"/>
          </a:xfrm>
          <a:prstGeom prst="rect">
            <a:avLst/>
          </a:prstGeom>
          <a:noFill/>
        </p:spPr>
      </p:pic>
      <p:pic>
        <p:nvPicPr>
          <p:cNvPr id="4147" name="obrázek 18" descr="Portugalsko">
            <a:hlinkClick r:id="rId50" tooltip="Portugalsko"/>
          </p:cNvPr>
          <p:cNvPicPr>
            <a:picLocks noChangeAspect="1" noChangeArrowheads="1"/>
          </p:cNvPicPr>
          <p:nvPr/>
        </p:nvPicPr>
        <p:blipFill>
          <a:blip r:embed="rId23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46" name="obrázek 19" descr="Rakousko">
            <a:hlinkClick r:id="rId51" tooltip="Rakousko"/>
          </p:cNvPr>
          <p:cNvPicPr>
            <a:picLocks noChangeAspect="1" noChangeArrowheads="1"/>
          </p:cNvPicPr>
          <p:nvPr/>
        </p:nvPicPr>
        <p:blipFill>
          <a:blip r:embed="rId24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45" name="obrázek 20" descr="Rumunsko">
            <a:hlinkClick r:id="rId52" tooltip="Rumunsko"/>
          </p:cNvPr>
          <p:cNvPicPr>
            <a:picLocks noChangeAspect="1" noChangeArrowheads="1"/>
          </p:cNvPicPr>
          <p:nvPr/>
        </p:nvPicPr>
        <p:blipFill>
          <a:blip r:embed="rId25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44" name="obrázek 21" descr="Slovensko">
            <a:hlinkClick r:id="rId53" tooltip="Slovensko"/>
          </p:cNvPr>
          <p:cNvPicPr>
            <a:picLocks noChangeAspect="1" noChangeArrowheads="1"/>
          </p:cNvPicPr>
          <p:nvPr/>
        </p:nvPicPr>
        <p:blipFill>
          <a:blip r:embed="rId27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43" name="obrázek 22" descr="Slovinsko">
            <a:hlinkClick r:id="rId54" tooltip="Slovinsko"/>
          </p:cNvPr>
          <p:cNvPicPr>
            <a:picLocks noChangeAspect="1" noChangeArrowheads="1"/>
          </p:cNvPicPr>
          <p:nvPr/>
        </p:nvPicPr>
        <p:blipFill>
          <a:blip r:embed="rId28"/>
          <a:srcRect/>
          <a:stretch>
            <a:fillRect/>
          </a:stretch>
        </p:blipFill>
        <p:spPr bwMode="auto">
          <a:xfrm>
            <a:off x="0" y="0"/>
            <a:ext cx="209550" cy="104775"/>
          </a:xfrm>
          <a:prstGeom prst="rect">
            <a:avLst/>
          </a:prstGeom>
          <a:noFill/>
        </p:spPr>
      </p:pic>
      <p:pic>
        <p:nvPicPr>
          <p:cNvPr id="4142" name="obrázek 23" descr="Spojené království">
            <a:hlinkClick r:id="rId55" tooltip="&quot;Spojené království&quot;"/>
          </p:cNvPr>
          <p:cNvPicPr>
            <a:picLocks noChangeAspect="1" noChangeArrowheads="1"/>
          </p:cNvPicPr>
          <p:nvPr/>
        </p:nvPicPr>
        <p:blipFill>
          <a:blip r:embed="rId29"/>
          <a:srcRect/>
          <a:stretch>
            <a:fillRect/>
          </a:stretch>
        </p:blipFill>
        <p:spPr bwMode="auto">
          <a:xfrm>
            <a:off x="0" y="0"/>
            <a:ext cx="209550" cy="104775"/>
          </a:xfrm>
          <a:prstGeom prst="rect">
            <a:avLst/>
          </a:prstGeom>
          <a:noFill/>
        </p:spPr>
      </p:pic>
      <p:pic>
        <p:nvPicPr>
          <p:cNvPr id="4141" name="obrázek 24" descr="Česko">
            <a:hlinkClick r:id="rId56" tooltip="Česko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40" name="obrázek 25" descr="Řecko">
            <a:hlinkClick r:id="rId57" tooltip="Řecko"/>
          </p:cNvPr>
          <p:cNvPicPr>
            <a:picLocks noChangeAspect="1" noChangeArrowheads="1"/>
          </p:cNvPicPr>
          <p:nvPr/>
        </p:nvPicPr>
        <p:blipFill>
          <a:blip r:embed="rId26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39" name="obrázek 26" descr="Španělsko">
            <a:hlinkClick r:id="rId58" tooltip="Španělsko"/>
          </p:cNvPr>
          <p:cNvPicPr>
            <a:picLocks noChangeAspect="1" noChangeArrowheads="1"/>
          </p:cNvPicPr>
          <p:nvPr/>
        </p:nvPicPr>
        <p:blipFill>
          <a:blip r:embed="rId30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4138" name="obrázek 27" descr="Švédsko">
            <a:hlinkClick r:id="rId59" tooltip="Švédsko"/>
          </p:cNvPr>
          <p:cNvPicPr>
            <a:picLocks noChangeAspect="1" noChangeArrowheads="1"/>
          </p:cNvPicPr>
          <p:nvPr/>
        </p:nvPicPr>
        <p:blipFill>
          <a:blip r:embed="rId31"/>
          <a:srcRect/>
          <a:stretch>
            <a:fillRect/>
          </a:stretch>
        </p:blipFill>
        <p:spPr bwMode="auto">
          <a:xfrm>
            <a:off x="0" y="0"/>
            <a:ext cx="209550" cy="133350"/>
          </a:xfrm>
          <a:prstGeom prst="rect">
            <a:avLst/>
          </a:prstGeom>
          <a:noFill/>
        </p:spPr>
      </p:pic>
      <p:sp>
        <p:nvSpPr>
          <p:cNvPr id="4165" name="Rectangle 6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ircle/>
    <p:sndAc>
      <p:stSnd>
        <p:snd r:embed="rId2" name="laser.wav" builtIn="1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C:\Users\HP\Desktop\MB90019653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214290"/>
            <a:ext cx="1247753" cy="1247753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14300" prst="hardEdge"/>
          </a:sp3d>
        </p:spPr>
      </p:pic>
      <p:sp>
        <p:nvSpPr>
          <p:cNvPr id="5" name="TextovéPole 4"/>
          <p:cNvSpPr txBox="1"/>
          <p:nvPr/>
        </p:nvSpPr>
        <p:spPr>
          <a:xfrm>
            <a:off x="1571604" y="500042"/>
            <a:ext cx="7358115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JAKÉ PENÍZE SE V EVROPSKÉ UNII POUŽÍVAJÍ ?</a:t>
            </a:r>
            <a:endParaRPr lang="cs-CZ" sz="2800" dirty="0"/>
          </a:p>
        </p:txBody>
      </p:sp>
      <p:pic>
        <p:nvPicPr>
          <p:cNvPr id="21507" name="Picture 3" descr="C:\Users\HP\Desktop\100px-Euro_symbol_svg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71934" y="2071678"/>
            <a:ext cx="952500" cy="9525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14348" y="1500174"/>
            <a:ext cx="814393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800" dirty="0"/>
              <a:t> </a:t>
            </a:r>
            <a:r>
              <a:rPr lang="cs-CZ" sz="2800" dirty="0" smtClean="0"/>
              <a:t>SPOLEČNÁ MĚNA JE </a:t>
            </a:r>
            <a:r>
              <a:rPr lang="cs-CZ" sz="2800" dirty="0" smtClean="0">
                <a:solidFill>
                  <a:srgbClr val="FF0000"/>
                </a:solidFill>
              </a:rPr>
              <a:t>EURO</a:t>
            </a:r>
          </a:p>
          <a:p>
            <a:endParaRPr lang="cs-CZ" sz="2800" dirty="0"/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 SYMBOL MĚNY</a:t>
            </a:r>
          </a:p>
          <a:p>
            <a:endParaRPr lang="cs-CZ" sz="2800" dirty="0" smtClean="0"/>
          </a:p>
          <a:p>
            <a:r>
              <a:rPr lang="cs-CZ" sz="2800" dirty="0" smtClean="0"/>
              <a:t> 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/>
              <a:t> </a:t>
            </a:r>
            <a:r>
              <a:rPr lang="cs-CZ" sz="2800" dirty="0" smtClean="0"/>
              <a:t>ZEMĚ, KTERÉ JEJ PŘIJALY, TVOŘÍ EUROZÓNU</a:t>
            </a:r>
          </a:p>
          <a:p>
            <a:endParaRPr lang="cs-CZ" sz="2800" dirty="0" smtClean="0"/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VŠECHNY ZEMĚ EURO MÍT NEMUSÍ </a:t>
            </a:r>
          </a:p>
          <a:p>
            <a:endParaRPr lang="cs-CZ" sz="2800" dirty="0" smtClean="0"/>
          </a:p>
          <a:p>
            <a:pPr>
              <a:buFont typeface="Wingdings" pitchFamily="2" charset="2"/>
              <a:buChar char="ü"/>
            </a:pPr>
            <a:r>
              <a:rPr lang="cs-CZ" sz="2800" dirty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MÁ EURO ČESKÁ REPUBLIKA?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15074" y="5214950"/>
            <a:ext cx="2214578" cy="120032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ZATÍM NEMÁ,</a:t>
            </a:r>
          </a:p>
          <a:p>
            <a:pPr algn="ctr"/>
            <a:r>
              <a:rPr lang="cs-CZ" dirty="0" smtClean="0"/>
              <a:t>ALE  NA MNOHA MÍSTECH SE S NÍM PLATIT MŮŽE  </a:t>
            </a:r>
            <a:endParaRPr lang="cs-CZ" dirty="0"/>
          </a:p>
        </p:txBody>
      </p:sp>
      <p:pic>
        <p:nvPicPr>
          <p:cNvPr id="21508" name="Picture 4" descr="C:\Users\HP\Desktop\1_EURO_RE-15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643570" y="1142984"/>
            <a:ext cx="1000131" cy="1000132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</p:pic>
      <p:pic>
        <p:nvPicPr>
          <p:cNvPr id="21509" name="Picture 5" descr="C:\Users\HP\Desktop\800px-Euro_coins_and_banknotes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86578" y="1142984"/>
            <a:ext cx="2108211" cy="1581158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</p:pic>
    </p:spTree>
  </p:cSld>
  <p:clrMapOvr>
    <a:masterClrMapping/>
  </p:clrMapOvr>
  <p:transition spd="slow">
    <p:circle/>
    <p:sndAc>
      <p:stSnd>
        <p:snd r:embed="rId2" name="laser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HP\Desktop\MB90019653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214290"/>
            <a:ext cx="1262048" cy="1262048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14300" prst="hardEdge"/>
          </a:sp3d>
        </p:spPr>
      </p:pic>
      <p:sp>
        <p:nvSpPr>
          <p:cNvPr id="3" name="TextovéPole 2"/>
          <p:cNvSpPr txBox="1"/>
          <p:nvPr/>
        </p:nvSpPr>
        <p:spPr>
          <a:xfrm>
            <a:off x="1714480" y="714356"/>
            <a:ext cx="6415474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JAKÉ JSOU SYMBOLY EVROPSKÉ UNIE ?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1714488"/>
            <a:ext cx="8143932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800" dirty="0" smtClean="0"/>
              <a:t>VLAJKA</a:t>
            </a:r>
            <a:r>
              <a:rPr lang="cs-CZ" sz="2400" dirty="0" smtClean="0"/>
              <a:t>                     (</a:t>
            </a:r>
            <a:r>
              <a:rPr lang="cs-CZ" dirty="0" smtClean="0"/>
              <a:t>12 ZLATÝCH HVĚZD V MODRÉM POLI)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z="2800" dirty="0" smtClean="0"/>
              <a:t>HYMNA   -  SKLADBA „ÓDA NA RADOST„</a:t>
            </a:r>
          </a:p>
          <a:p>
            <a:r>
              <a:rPr lang="cs-CZ" sz="2800" dirty="0" smtClean="0"/>
              <a:t>  </a:t>
            </a:r>
            <a:endParaRPr lang="cs-CZ" sz="2800" dirty="0" smtClean="0">
              <a:solidFill>
                <a:schemeClr val="accent6"/>
              </a:solidFill>
            </a:endParaRPr>
          </a:p>
          <a:p>
            <a:r>
              <a:rPr lang="cs-CZ" sz="2800" dirty="0" smtClean="0">
                <a:solidFill>
                  <a:schemeClr val="accent6"/>
                </a:solidFill>
              </a:rPr>
              <a:t> </a:t>
            </a:r>
          </a:p>
          <a:p>
            <a:endParaRPr lang="cs-CZ" sz="2400" dirty="0"/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 </a:t>
            </a:r>
            <a:r>
              <a:rPr lang="cs-CZ" sz="2800" dirty="0" smtClean="0"/>
              <a:t>MOTTO  - „ JEDNOTA V ROZMANITOSTI“   </a:t>
            </a:r>
            <a:endParaRPr lang="cs-CZ" sz="2800" dirty="0"/>
          </a:p>
        </p:txBody>
      </p:sp>
      <p:pic>
        <p:nvPicPr>
          <p:cNvPr id="5123" name="Picture 3" descr="C:\Users\HP\Desktop\800px-Flag_of_Europe_svg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85984" y="1571612"/>
            <a:ext cx="1643074" cy="1094698"/>
          </a:xfrm>
          <a:prstGeom prst="rect">
            <a:avLst/>
          </a:prstGeom>
          <a:noFill/>
        </p:spPr>
      </p:pic>
      <p:pic>
        <p:nvPicPr>
          <p:cNvPr id="10" name="european-anthem-2012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6"/>
          <a:stretch>
            <a:fillRect/>
          </a:stretch>
        </p:blipFill>
        <p:spPr>
          <a:xfrm>
            <a:off x="7786710" y="3429000"/>
            <a:ext cx="733428" cy="733428"/>
          </a:xfrm>
          <a:prstGeom prst="rect">
            <a:avLst/>
          </a:prstGeom>
        </p:spPr>
      </p:pic>
    </p:spTree>
  </p:cSld>
  <p:clrMapOvr>
    <a:masterClrMapping/>
  </p:clrMapOvr>
  <p:transition spd="slow">
    <p:circle/>
    <p:sndAc>
      <p:stSnd>
        <p:snd r:embed="rId3" name="laser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47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C:\Users\HP\Desktop\MB90019653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214290"/>
            <a:ext cx="1089001" cy="1089001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1785918" y="571480"/>
            <a:ext cx="2928958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OBRÁZKU JE : </a:t>
            </a:r>
            <a:endParaRPr lang="cs-CZ" sz="2000" dirty="0"/>
          </a:p>
        </p:txBody>
      </p:sp>
      <p:pic>
        <p:nvPicPr>
          <p:cNvPr id="22531" name="Picture 3" descr="C:\Users\HP\Desktop\800px-Flag_of_Europe_svg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5786" y="1500174"/>
            <a:ext cx="1608360" cy="107157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</p:pic>
      <p:pic>
        <p:nvPicPr>
          <p:cNvPr id="22532" name="Picture 4" descr="C:\Users\HP\Desktop\100px-Euro_symbol_svg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57224" y="3286124"/>
            <a:ext cx="1071570" cy="107157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</p:pic>
      <p:pic>
        <p:nvPicPr>
          <p:cNvPr id="22533" name="Picture 5" descr="C:\Users\HP\Desktop\1_EURO_RE-15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85786" y="5000636"/>
            <a:ext cx="1143008" cy="1143008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4500562" y="1571612"/>
            <a:ext cx="3214710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VLAJKA ČESKÉ REPUBLIKY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00562" y="2143116"/>
            <a:ext cx="3214710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VLAJKA EVROPSKÉ UNIE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00562" y="3286124"/>
            <a:ext cx="2786082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OZNAČENÍ PRO EURO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00562" y="3857628"/>
            <a:ext cx="4429156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OZNAČENÍ PRO AUTO ZNAČKY OPPEL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00562" y="5072074"/>
            <a:ext cx="2928958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MINCE – JEDNA  KORUNA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00562" y="5715016"/>
            <a:ext cx="2928958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MINCE – JEDNO  EURO </a:t>
            </a:r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2" name="laser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8368 0.00324 L -0.23871 0.00324 " pathEditMode="relative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6805 0.00439 L -0.22326 0.00439 " pathEditMode="relative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6806 -0.00324 L -0.22309 -0.00324 " pathEditMode="relative" ptsTypes="AA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571480"/>
            <a:ext cx="50443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OZNAČ SPRÁVNOU ODPOVĚĎ (POUŽIJ PERO):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910" y="1500174"/>
            <a:ext cx="2994666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ČLENY EVROPSKÉ UNIE JE :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00496" y="1500174"/>
            <a:ext cx="1143008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7 STÁTŮ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57818" y="1500174"/>
            <a:ext cx="1214446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14 STÁTŮ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86578" y="1500174"/>
            <a:ext cx="1214446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27 STÁTŮ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2357430"/>
            <a:ext cx="5002973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ČESKÁ REPUBLIKA VSTOUPILA DO EU V ROCE :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86446" y="2357430"/>
            <a:ext cx="646331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2000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43702" y="2357430"/>
            <a:ext cx="642942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2004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72396" y="2357430"/>
            <a:ext cx="714380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2013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2910" y="3143248"/>
            <a:ext cx="2446888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SÍDLEM EU JE MĚSTO :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00430" y="3143248"/>
            <a:ext cx="1009764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BRUSEL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86314" y="3143248"/>
            <a:ext cx="981359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PRAHA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00760" y="3143248"/>
            <a:ext cx="888385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BRNO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2910" y="4000504"/>
            <a:ext cx="1976182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VŠECHNY ZEMĚ :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500430" y="4000504"/>
            <a:ext cx="1791452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MUSÍ MÍT EURO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15008" y="4000504"/>
            <a:ext cx="2150525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NEMUSÍ MÍT EURO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42910" y="5000636"/>
            <a:ext cx="2311851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STÁTŮ V EU STÁLE :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357818" y="5000636"/>
            <a:ext cx="1143009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UBÝVÁ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571868" y="5000636"/>
            <a:ext cx="1125629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PŘIBÝVÁ </a:t>
            </a:r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2" name="laser.wav" builtIn="1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571480"/>
            <a:ext cx="5645776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 :</a:t>
            </a:r>
          </a:p>
          <a:p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 ČLENY EVROPSKÉ UNIE JE </a:t>
            </a:r>
            <a:r>
              <a:rPr lang="cs-CZ" dirty="0" smtClean="0">
                <a:solidFill>
                  <a:srgbClr val="FF0000"/>
                </a:solidFill>
              </a:rPr>
              <a:t>27 STÁTŮ 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ČESKÁ REPUBLIKA VSTOUPILA DO EU </a:t>
            </a:r>
            <a:r>
              <a:rPr lang="cs-CZ" dirty="0" smtClean="0">
                <a:solidFill>
                  <a:srgbClr val="FF0000"/>
                </a:solidFill>
              </a:rPr>
              <a:t>V ROCE 2004 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SÍDLEM EU JE MĚSTO </a:t>
            </a:r>
            <a:r>
              <a:rPr lang="cs-CZ" dirty="0" smtClean="0">
                <a:solidFill>
                  <a:srgbClr val="FF0000"/>
                </a:solidFill>
              </a:rPr>
              <a:t>BRUSEL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VŠECHNY ZEMĚ </a:t>
            </a:r>
            <a:r>
              <a:rPr lang="cs-CZ" dirty="0" smtClean="0">
                <a:solidFill>
                  <a:srgbClr val="FF0000"/>
                </a:solidFill>
              </a:rPr>
              <a:t>NEMUSÍ MÍT EURO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STÁTŮ V EU STÁLE </a:t>
            </a:r>
            <a:r>
              <a:rPr lang="cs-CZ" dirty="0" smtClean="0">
                <a:solidFill>
                  <a:srgbClr val="FF0000"/>
                </a:solidFill>
              </a:rPr>
              <a:t>PŘIBÝVÁ 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2" name="laser.wav" builtIn="1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928670"/>
            <a:ext cx="8501122" cy="57246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Vlajka EU – volné dílo, USER:VERDY P. </a:t>
            </a:r>
            <a:r>
              <a:rPr lang="cs-CZ" sz="1400" i="1" dirty="0" smtClean="0"/>
              <a:t>Evropská unie - </a:t>
            </a:r>
            <a:r>
              <a:rPr lang="cs-CZ" sz="1400" i="1" dirty="0" err="1" smtClean="0"/>
              <a:t>Wikipedie</a:t>
            </a:r>
            <a:r>
              <a:rPr lang="cs-CZ" sz="1400" dirty="0" smtClean="0"/>
              <a:t> [online]. Dostupný na WWW: </a:t>
            </a:r>
            <a:r>
              <a:rPr lang="cs-CZ" sz="1400" dirty="0" smtClean="0">
                <a:hlinkClick r:id="rId3"/>
              </a:rPr>
              <a:t>http://cs.wikipedia.org/wiki/Soubor:Flag_of_Europe.svg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Státy EU - KOLJA 21. </a:t>
            </a:r>
            <a:r>
              <a:rPr lang="cs-CZ" sz="1400" i="1" dirty="0" smtClean="0"/>
              <a:t>Evropská unie - </a:t>
            </a:r>
            <a:r>
              <a:rPr lang="cs-CZ" sz="1400" i="1" dirty="0" err="1" smtClean="0"/>
              <a:t>Wikipedie</a:t>
            </a:r>
            <a:r>
              <a:rPr lang="cs-CZ" sz="1400" dirty="0" smtClean="0"/>
              <a:t> [online]. Dostupný na WWW: </a:t>
            </a:r>
            <a:r>
              <a:rPr lang="cs-CZ" sz="1400" dirty="0" smtClean="0">
                <a:hlinkClick r:id="rId4"/>
              </a:rPr>
              <a:t>http://cs.wikipedia.org/wiki/Soubor:EC-EU-enlargement_animation.gif</a:t>
            </a:r>
            <a:endParaRPr lang="cs-CZ" sz="1400" dirty="0" smtClean="0"/>
          </a:p>
          <a:p>
            <a:endParaRPr lang="cs-CZ" sz="1400" dirty="0"/>
          </a:p>
          <a:p>
            <a:r>
              <a:rPr lang="nl-NL" sz="1400" dirty="0" smtClean="0"/>
              <a:t>S.SOLBERG J.. </a:t>
            </a:r>
            <a:r>
              <a:rPr lang="nl-NL" sz="1400" i="1" dirty="0" smtClean="0"/>
              <a:t>Evropská unie - Wikipedie</a:t>
            </a:r>
            <a:r>
              <a:rPr lang="nl-NL" sz="1400" dirty="0" smtClean="0"/>
              <a:t> [online].  Dostupný na WWW: http://cs.wikipedia.org/wiki/Soubor:EU_Globe_No_Borders.svg 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Zasedací sál Rady EU - JLOGAN. </a:t>
            </a:r>
            <a:r>
              <a:rPr lang="cs-CZ" sz="1400" i="1" dirty="0" smtClean="0"/>
              <a:t>Evropská unie - </a:t>
            </a:r>
            <a:r>
              <a:rPr lang="cs-CZ" sz="1400" i="1" dirty="0" err="1" smtClean="0"/>
              <a:t>Wikipedie</a:t>
            </a:r>
            <a:r>
              <a:rPr lang="cs-CZ" sz="1400" dirty="0" smtClean="0"/>
              <a:t> [online]. Dostupný na WWW: http://cs.wikipedia.org/wiki/Soubor:EU_Council_Room.jpg  </a:t>
            </a:r>
          </a:p>
          <a:p>
            <a:endParaRPr lang="cs-CZ" sz="1400" dirty="0"/>
          </a:p>
          <a:p>
            <a:r>
              <a:rPr lang="cs-CZ" sz="1400" dirty="0" smtClean="0"/>
              <a:t>Symbol společné evropské měny - EUROPEAN COMMISSION. </a:t>
            </a:r>
            <a:r>
              <a:rPr lang="cs-CZ" sz="1400" i="1" dirty="0" smtClean="0"/>
              <a:t>Evropská unie - </a:t>
            </a:r>
            <a:r>
              <a:rPr lang="cs-CZ" sz="1400" i="1" dirty="0" err="1" smtClean="0"/>
              <a:t>Wikipedie</a:t>
            </a:r>
            <a:r>
              <a:rPr lang="cs-CZ" sz="1400" dirty="0" smtClean="0"/>
              <a:t> [online]. Dostupný na WWW: http://cs.wikipedia.org/wiki/Soubor:Euro_symbol.svg </a:t>
            </a:r>
          </a:p>
          <a:p>
            <a:endParaRPr lang="cs-CZ" sz="1400" dirty="0"/>
          </a:p>
          <a:p>
            <a:r>
              <a:rPr lang="cs-CZ" sz="1400" dirty="0" smtClean="0"/>
              <a:t>Euro - ALBORZAGROS. </a:t>
            </a:r>
            <a:r>
              <a:rPr lang="cs-CZ" sz="1400" i="1" dirty="0" smtClean="0"/>
              <a:t>Euro - </a:t>
            </a:r>
            <a:r>
              <a:rPr lang="cs-CZ" sz="1400" i="1" dirty="0" err="1" smtClean="0"/>
              <a:t>Wikipedie</a:t>
            </a:r>
            <a:r>
              <a:rPr lang="cs-CZ" sz="1400" dirty="0" smtClean="0"/>
              <a:t> [online].  Dostupný na WWW: http://cs.wikipedia.org/wiki/Soubor:1_EURO_RE-15.jpeg </a:t>
            </a:r>
          </a:p>
          <a:p>
            <a:endParaRPr lang="cs-CZ" sz="1400" dirty="0"/>
          </a:p>
          <a:p>
            <a:r>
              <a:rPr lang="cs-CZ" sz="1400" dirty="0" smtClean="0"/>
              <a:t>Euro – bankovky a mince – volné dílo, NEUVEDEN. </a:t>
            </a:r>
            <a:r>
              <a:rPr lang="cs-CZ" sz="1400" i="1" dirty="0" smtClean="0"/>
              <a:t>Euro - </a:t>
            </a:r>
            <a:r>
              <a:rPr lang="cs-CZ" sz="1400" i="1" dirty="0" err="1" smtClean="0"/>
              <a:t>Wikipedie</a:t>
            </a:r>
            <a:r>
              <a:rPr lang="cs-CZ" sz="1400" dirty="0" smtClean="0"/>
              <a:t> [online]. Dostupný na WWW: http://cs.wikipedia.org/wiki/Soubor:Euro_coins_and_banknotes.jpg </a:t>
            </a:r>
          </a:p>
          <a:p>
            <a:endParaRPr lang="cs-CZ" sz="1400" dirty="0"/>
          </a:p>
          <a:p>
            <a:r>
              <a:rPr lang="cs-CZ" sz="1400" dirty="0" smtClean="0"/>
              <a:t>Evropská unie (text) – dostupný na </a:t>
            </a:r>
            <a:r>
              <a:rPr lang="cs-CZ" sz="1400" dirty="0" smtClean="0">
                <a:hlinkClick r:id="rId5"/>
              </a:rPr>
              <a:t>http://cs.wikipedia.org/wiki/Evropsk%C3%A1_unie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Vše citováno [2012-06-04].</a:t>
            </a:r>
          </a:p>
          <a:p>
            <a:endParaRPr lang="cs-CZ" sz="1400" dirty="0"/>
          </a:p>
          <a:p>
            <a:endParaRPr lang="cs-CZ" sz="1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74320"/>
            <a:ext cx="8505092" cy="65435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 </a:t>
            </a:r>
            <a:endParaRPr lang="cs-CZ" dirty="0"/>
          </a:p>
        </p:txBody>
      </p:sp>
    </p:spTree>
  </p:cSld>
  <p:clrMapOvr>
    <a:masterClrMapping/>
  </p:clrMapOvr>
  <p:transition spd="slow">
    <p:circle/>
    <p:sndAc>
      <p:stSnd>
        <p:snd r:embed="rId2" name="laser.wav" builtIn="1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Vlastní 15">
      <a:dk1>
        <a:sysClr val="windowText" lastClr="000000"/>
      </a:dk1>
      <a:lt1>
        <a:srgbClr val="FFFF99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203</TotalTime>
  <Words>537</Words>
  <Application>Microsoft Office PowerPoint</Application>
  <PresentationFormat>Předvádění na obrazovce (4:3)</PresentationFormat>
  <Paragraphs>123</Paragraphs>
  <Slides>12</Slides>
  <Notes>0</Notes>
  <HiddenSlides>3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Slunovrat</vt:lpstr>
      <vt:lpstr>NÁZEV ŠKOLY: SPECIÁLNÍ ZÁKLADNÍ ŠKOLA, LOUNY                           PODĚBRADOVA 640, PŘÍSPĚVKOVÁ ORGANIZACE  AUTOR:            MGR. JANA ZELINKOVÁ  NÁZEV MATERIÁLU: VY_32_INOVACE_08_EVROPSKÁ UNIE  TÉMA:                    EVROPSKÁ UNIE NÁZEV SADY:        III. SPOLEČNOST – HŠ ČÍSLO PROJEKTU: CZ.1.07/1.4.00/21.3407                            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 LOUNY                           PODĚBRADOVA 640, PŘÍSPĚVKOVÁ ORGANIZACE  AUTOR:            MGR. JANA ZELINKOVÁ  NÁZEV MATERIÁLU: VY_32_INOVACE_00_EVROPSKÁ UNIE  TÉMA:             EVROPSKÁ UNIE NÁZEV SADY: PŘÍRODA A SPOLEČNOST – HŠ ČÍSLO PROJEKTU: CZ.1.07/1.4.00/21.3407</dc:title>
  <dc:creator>HP</dc:creator>
  <cp:lastModifiedBy>HP</cp:lastModifiedBy>
  <cp:revision>22</cp:revision>
  <dcterms:created xsi:type="dcterms:W3CDTF">2013-03-22T16:47:17Z</dcterms:created>
  <dcterms:modified xsi:type="dcterms:W3CDTF">2013-03-26T16:13:03Z</dcterms:modified>
</cp:coreProperties>
</file>