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286210-7D99-4C03-AF11-175F54114983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BE2A5E-2E55-4C7E-88BC-6C60CD8B4D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hecker dir="vert"/>
    <p:sndAc>
      <p:stSnd>
        <p:snd r:embed="rId1" name="cashreg.wav" builtIn="1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286210-7D99-4C03-AF11-175F54114983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BE2A5E-2E55-4C7E-88BC-6C60CD8B4D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hecker dir="vert"/>
    <p:sndAc>
      <p:stSnd>
        <p:snd r:embed="rId1" name="cashreg.wav" builtIn="1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286210-7D99-4C03-AF11-175F54114983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BE2A5E-2E55-4C7E-88BC-6C60CD8B4D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hecker dir="vert"/>
    <p:sndAc>
      <p:stSnd>
        <p:snd r:embed="rId1" name="cashreg.wav" builtIn="1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286210-7D99-4C03-AF11-175F54114983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BE2A5E-2E55-4C7E-88BC-6C60CD8B4D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hecker dir="vert"/>
    <p:sndAc>
      <p:stSnd>
        <p:snd r:embed="rId1" name="cashreg.wav" builtIn="1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286210-7D99-4C03-AF11-175F54114983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BE2A5E-2E55-4C7E-88BC-6C60CD8B4D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hecker dir="vert"/>
    <p:sndAc>
      <p:stSnd>
        <p:snd r:embed="rId1" name="cashreg.wav" builtIn="1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286210-7D99-4C03-AF11-175F54114983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BE2A5E-2E55-4C7E-88BC-6C60CD8B4D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hecker dir="vert"/>
    <p:sndAc>
      <p:stSnd>
        <p:snd r:embed="rId1" name="cashreg.wav" builtIn="1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286210-7D99-4C03-AF11-175F54114983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BE2A5E-2E55-4C7E-88BC-6C60CD8B4D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hecker dir="vert"/>
    <p:sndAc>
      <p:stSnd>
        <p:snd r:embed="rId1" name="cashreg.wav" builtIn="1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286210-7D99-4C03-AF11-175F54114983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BE2A5E-2E55-4C7E-88BC-6C60CD8B4D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hecker dir="vert"/>
    <p:sndAc>
      <p:stSnd>
        <p:snd r:embed="rId1" name="cashreg.wav" builtIn="1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286210-7D99-4C03-AF11-175F54114983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BE2A5E-2E55-4C7E-88BC-6C60CD8B4D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hecker dir="vert"/>
    <p:sndAc>
      <p:stSnd>
        <p:snd r:embed="rId1" name="cashreg.wav" builtIn="1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286210-7D99-4C03-AF11-175F54114983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BE2A5E-2E55-4C7E-88BC-6C60CD8B4D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hecker dir="vert"/>
    <p:sndAc>
      <p:stSnd>
        <p:snd r:embed="rId1" name="cashreg.wav" builtIn="1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286210-7D99-4C03-AF11-175F54114983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BE2A5E-2E55-4C7E-88BC-6C60CD8B4D2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hecker dir="vert"/>
    <p:sndAc>
      <p:stSnd>
        <p:snd r:embed="rId1" name="cashreg.wav" builtIn="1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8286210-7D99-4C03-AF11-175F54114983}" type="datetimeFigureOut">
              <a:rPr lang="cs-CZ" smtClean="0"/>
              <a:pPr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BE2A5E-2E55-4C7E-88BC-6C60CD8B4D2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checker dir="vert"/>
    <p:sndAc>
      <p:stSnd>
        <p:snd r:embed="rId13" name="cashreg.wav" builtIn="1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3" Type="http://schemas.openxmlformats.org/officeDocument/2006/relationships/image" Target="../media/image9.jpeg"/><Relationship Id="rId7" Type="http://schemas.openxmlformats.org/officeDocument/2006/relationships/image" Target="../media/image13.jpeg"/><Relationship Id="rId12" Type="http://schemas.openxmlformats.org/officeDocument/2006/relationships/image" Target="../media/image18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jpeg"/><Relationship Id="rId11" Type="http://schemas.openxmlformats.org/officeDocument/2006/relationships/image" Target="../media/image17.jpeg"/><Relationship Id="rId5" Type="http://schemas.openxmlformats.org/officeDocument/2006/relationships/image" Target="../media/image11.jpeg"/><Relationship Id="rId10" Type="http://schemas.openxmlformats.org/officeDocument/2006/relationships/image" Target="../media/image16.jpeg"/><Relationship Id="rId4" Type="http://schemas.openxmlformats.org/officeDocument/2006/relationships/image" Target="../media/image10.jpeg"/><Relationship Id="rId9" Type="http://schemas.openxmlformats.org/officeDocument/2006/relationships/image" Target="../media/image15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jpeg"/><Relationship Id="rId3" Type="http://schemas.openxmlformats.org/officeDocument/2006/relationships/image" Target="../media/image19.jpeg"/><Relationship Id="rId7" Type="http://schemas.openxmlformats.org/officeDocument/2006/relationships/image" Target="../media/image2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jpeg"/><Relationship Id="rId5" Type="http://schemas.openxmlformats.org/officeDocument/2006/relationships/image" Target="../media/image21.jpeg"/><Relationship Id="rId10" Type="http://schemas.openxmlformats.org/officeDocument/2006/relationships/image" Target="../media/image26.jpeg"/><Relationship Id="rId4" Type="http://schemas.openxmlformats.org/officeDocument/2006/relationships/image" Target="../media/image20.jpeg"/><Relationship Id="rId9" Type="http://schemas.openxmlformats.org/officeDocument/2006/relationships/image" Target="../media/image25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1.jpeg"/><Relationship Id="rId5" Type="http://schemas.openxmlformats.org/officeDocument/2006/relationships/image" Target="../media/image30.jpeg"/><Relationship Id="rId4" Type="http://schemas.openxmlformats.org/officeDocument/2006/relationships/image" Target="../media/image29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5.jpeg"/><Relationship Id="rId5" Type="http://schemas.openxmlformats.org/officeDocument/2006/relationships/image" Target="../media/image34.jpeg"/><Relationship Id="rId4" Type="http://schemas.openxmlformats.org/officeDocument/2006/relationships/image" Target="../media/image33.jpe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jpeg"/><Relationship Id="rId3" Type="http://schemas.openxmlformats.org/officeDocument/2006/relationships/image" Target="../media/image36.jpeg"/><Relationship Id="rId7" Type="http://schemas.openxmlformats.org/officeDocument/2006/relationships/image" Target="../media/image40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9.jpeg"/><Relationship Id="rId5" Type="http://schemas.openxmlformats.org/officeDocument/2006/relationships/image" Target="../media/image38.jpeg"/><Relationship Id="rId4" Type="http://schemas.openxmlformats.org/officeDocument/2006/relationships/image" Target="../media/image37.jpeg"/><Relationship Id="rId9" Type="http://schemas.openxmlformats.org/officeDocument/2006/relationships/image" Target="../media/image42.jpe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8.jpeg"/><Relationship Id="rId3" Type="http://schemas.openxmlformats.org/officeDocument/2006/relationships/image" Target="../media/image43.jpeg"/><Relationship Id="rId7" Type="http://schemas.openxmlformats.org/officeDocument/2006/relationships/image" Target="../media/image47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6.jpeg"/><Relationship Id="rId5" Type="http://schemas.openxmlformats.org/officeDocument/2006/relationships/image" Target="../media/image45.jpeg"/><Relationship Id="rId10" Type="http://schemas.openxmlformats.org/officeDocument/2006/relationships/image" Target="../media/image50.jpeg"/><Relationship Id="rId4" Type="http://schemas.openxmlformats.org/officeDocument/2006/relationships/image" Target="../media/image44.jpeg"/><Relationship Id="rId9" Type="http://schemas.openxmlformats.org/officeDocument/2006/relationships/image" Target="../media/image49.jpe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14282" y="214290"/>
            <a:ext cx="8715436" cy="4071965"/>
          </a:xfrm>
        </p:spPr>
        <p:txBody>
          <a:bodyPr>
            <a:normAutofit fontScale="90000"/>
          </a:bodyPr>
          <a:lstStyle/>
          <a:p>
            <a:pPr algn="l"/>
            <a:r>
              <a:rPr lang="cs-CZ" sz="2400" dirty="0" smtClean="0"/>
              <a:t>NÁZEV ŠKOLY: SPECIÁLNÍ ZÁKLADNÍ ŠKOLA, LOUNY</a:t>
            </a:r>
            <a:br>
              <a:rPr lang="cs-CZ" sz="2400" dirty="0" smtClean="0"/>
            </a:br>
            <a:r>
              <a:rPr lang="cs-CZ" sz="2400" dirty="0" smtClean="0"/>
              <a:t>                           PODĚBRADOVA 640,PŘÍSPĚVKOVÁ ORGANIZACE</a:t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AUTOR:      MGR.JANA ZELINKOVÁ</a:t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NÁZEV MATERIÁLU: </a:t>
            </a:r>
            <a:r>
              <a:rPr lang="cs-CZ" sz="2400" dirty="0" smtClean="0"/>
              <a:t>VY_32_INOVACE_09_ </a:t>
            </a:r>
            <a:r>
              <a:rPr lang="cs-CZ" sz="2400" dirty="0" smtClean="0"/>
              <a:t>NÁKUP OBLEČENÍ A OBUVI</a:t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TÉMA:            </a:t>
            </a:r>
            <a:r>
              <a:rPr lang="cs-CZ" sz="2400" dirty="0" smtClean="0"/>
              <a:t>NÁKUP </a:t>
            </a:r>
            <a:r>
              <a:rPr lang="cs-CZ" sz="2400" dirty="0" smtClean="0"/>
              <a:t>OBLEČENÍ A OBUVI</a:t>
            </a:r>
            <a:br>
              <a:rPr lang="cs-CZ" sz="2400" dirty="0" smtClean="0"/>
            </a:br>
            <a:r>
              <a:rPr lang="cs-CZ" sz="2400" dirty="0" smtClean="0"/>
              <a:t>NÁZEV SADY: </a:t>
            </a:r>
            <a:r>
              <a:rPr lang="cs-CZ" sz="2400" dirty="0" smtClean="0"/>
              <a:t>III.SPOLEČNOST </a:t>
            </a:r>
            <a:r>
              <a:rPr lang="cs-CZ" sz="2400" dirty="0" smtClean="0"/>
              <a:t>– HŠ</a:t>
            </a:r>
            <a:br>
              <a:rPr lang="cs-CZ" sz="2400" dirty="0" smtClean="0"/>
            </a:br>
            <a:r>
              <a:rPr lang="cs-CZ" sz="2400" dirty="0" smtClean="0"/>
              <a:t>ČÍSLO PROJEKTU:  CZ.1.07/1.4.00/21.3407 </a:t>
            </a:r>
            <a:br>
              <a:rPr lang="cs-CZ" sz="2400" dirty="0" smtClean="0"/>
            </a:br>
            <a:endParaRPr lang="cs-CZ" sz="2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786322"/>
            <a:ext cx="6400800" cy="85247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" name="obrázek 1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3"/>
          <a:srcRect/>
          <a:stretch>
            <a:fillRect/>
          </a:stretch>
        </p:blipFill>
        <p:spPr bwMode="auto">
          <a:xfrm>
            <a:off x="1142976" y="4786322"/>
            <a:ext cx="6786610" cy="13145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checker dir="vert"/>
    <p:sndAc>
      <p:stSnd>
        <p:snd r:embed="rId2" name="cashreg.wav" builtIn="1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Prezentace je určena žákům </a:t>
            </a:r>
            <a:r>
              <a:rPr lang="cs-CZ" dirty="0" err="1" smtClean="0"/>
              <a:t>II.stupně</a:t>
            </a:r>
            <a:r>
              <a:rPr lang="cs-CZ" dirty="0" smtClean="0"/>
              <a:t> speciální školy v předmětu společnost.</a:t>
            </a:r>
          </a:p>
          <a:p>
            <a:r>
              <a:rPr lang="cs-CZ" dirty="0" smtClean="0"/>
              <a:t>Žáci si ověřují své zkušenosti z nákupu oblečení a obuvi. Učí se požádat o pomoc při nákupu. Seznámí se s pojmem reklamace.</a:t>
            </a:r>
          </a:p>
          <a:p>
            <a:r>
              <a:rPr lang="cs-CZ" dirty="0" smtClean="0"/>
              <a:t>Inovace: interaktivní způsob učení</a:t>
            </a:r>
          </a:p>
          <a:p>
            <a:r>
              <a:rPr lang="cs-CZ" dirty="0" smtClean="0"/>
              <a:t>Prezentace na interaktivní tabuli.</a:t>
            </a:r>
          </a:p>
          <a:p>
            <a:r>
              <a:rPr lang="cs-CZ" dirty="0" smtClean="0"/>
              <a:t>Pomůcky : pero</a:t>
            </a:r>
          </a:p>
          <a:p>
            <a:r>
              <a:rPr lang="cs-CZ" dirty="0" smtClean="0"/>
              <a:t>V první části materiálu žáci pracují společně. Do výkladu jsou již průběžně zařazeny jednoduché úkoly. Poslední listy (12 – 13) jsou určeny k samostatné práci. Je možné je vytisknout.</a:t>
            </a:r>
          </a:p>
        </p:txBody>
      </p:sp>
    </p:spTree>
  </p:cSld>
  <p:clrMapOvr>
    <a:masterClrMapping/>
  </p:clrMapOvr>
  <p:transition>
    <p:checker dir="vert"/>
    <p:sndAc>
      <p:stSnd>
        <p:snd r:embed="rId2" name="cashreg.wav" builtIn="1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42910" y="1142984"/>
            <a:ext cx="6143668" cy="1938992"/>
          </a:xfrm>
          <a:prstGeom prst="rect">
            <a:avLst/>
          </a:prstGeom>
          <a:solidFill>
            <a:schemeClr val="accent6">
              <a:lumMod val="75000"/>
            </a:schemeClr>
          </a:solidFill>
          <a:effectLst>
            <a:reflection blurRad="6350" stA="50000" endA="300" endPos="55500" dist="50800" dir="5400000" sy="-100000" algn="bl" rotWithShape="0"/>
          </a:effectLst>
          <a:scene3d>
            <a:camera prst="perspectiveContrastingRightFacing"/>
            <a:lightRig rig="threePt" dir="t"/>
          </a:scene3d>
        </p:spPr>
        <p:txBody>
          <a:bodyPr wrap="square" rtlCol="0">
            <a:spAutoFit/>
          </a:bodyPr>
          <a:lstStyle/>
          <a:p>
            <a:pPr algn="ctr"/>
            <a:r>
              <a:rPr lang="cs-CZ" sz="6000" dirty="0" smtClean="0"/>
              <a:t>NÁKUP OBLEČENÍ </a:t>
            </a:r>
          </a:p>
          <a:p>
            <a:pPr algn="ctr"/>
            <a:r>
              <a:rPr lang="cs-CZ" sz="6000" dirty="0" smtClean="0"/>
              <a:t>A OBUVI </a:t>
            </a:r>
            <a:endParaRPr lang="cs-CZ" sz="6000" dirty="0"/>
          </a:p>
        </p:txBody>
      </p:sp>
      <p:pic>
        <p:nvPicPr>
          <p:cNvPr id="1026" name="Picture 2" descr="C:\Users\HP\Desktop\MB900427891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714612" y="4357694"/>
            <a:ext cx="2143140" cy="214314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pic>
        <p:nvPicPr>
          <p:cNvPr id="1027" name="Picture 3" descr="C:\Users\HP\Desktop\MB900423057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357818" y="3186098"/>
            <a:ext cx="2928958" cy="2928958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</p:cSld>
  <p:clrMapOvr>
    <a:masterClrMapping/>
  </p:clrMapOvr>
  <p:transition spd="slow">
    <p:checker dir="vert"/>
    <p:sndAc>
      <p:stSnd>
        <p:snd r:embed="rId2" name="cashreg.wav" builtIn="1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4282" y="214290"/>
            <a:ext cx="8501122" cy="461665"/>
          </a:xfrm>
          <a:prstGeom prst="rect">
            <a:avLst/>
          </a:prstGeom>
          <a:solidFill>
            <a:srgbClr val="00B0F0"/>
          </a:solidFill>
          <a:ln>
            <a:solidFill>
              <a:schemeClr val="accent6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OBLEČENÍ NAKUPUJEME V OBCHODĚ  OZNAČENÉM 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42976" y="928670"/>
            <a:ext cx="2000264" cy="646331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TEXTIL 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929322" y="928670"/>
            <a:ext cx="1500198" cy="646331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ODĚVY 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29058" y="1000108"/>
            <a:ext cx="1071570" cy="461665"/>
          </a:xfrm>
          <a:prstGeom prst="rect">
            <a:avLst/>
          </a:prstGeom>
          <a:solidFill>
            <a:srgbClr val="FF0000"/>
          </a:solidFill>
          <a:ln>
            <a:solidFill>
              <a:schemeClr val="accent6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NEBO</a:t>
            </a:r>
            <a:r>
              <a:rPr lang="cs-CZ" sz="2400" dirty="0" smtClean="0"/>
              <a:t> 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643042" y="4143380"/>
            <a:ext cx="5929354" cy="461665"/>
          </a:xfrm>
          <a:prstGeom prst="rect">
            <a:avLst/>
          </a:prstGeom>
          <a:solidFill>
            <a:srgbClr val="00B050"/>
          </a:solidFill>
          <a:ln>
            <a:solidFill>
              <a:schemeClr val="accent6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BOTY KUPUJEME V OBCHODĚ  OZNAČENÉM 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643306" y="4714884"/>
            <a:ext cx="1714512" cy="646331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OBUV </a:t>
            </a:r>
            <a:endParaRPr lang="cs-CZ" sz="3600" dirty="0"/>
          </a:p>
        </p:txBody>
      </p:sp>
      <p:pic>
        <p:nvPicPr>
          <p:cNvPr id="2050" name="Picture 2" descr="C:\Users\HP\Desktop\MB900079246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143108" y="5072074"/>
            <a:ext cx="1250955" cy="1250955"/>
          </a:xfrm>
          <a:prstGeom prst="rect">
            <a:avLst/>
          </a:prstGeom>
          <a:solidFill>
            <a:srgbClr val="FF0000"/>
          </a:solidFill>
          <a:ln>
            <a:solidFill>
              <a:schemeClr val="accent6">
                <a:lumMod val="75000"/>
              </a:schemeClr>
            </a:solidFill>
          </a:ln>
        </p:spPr>
      </p:pic>
      <p:pic>
        <p:nvPicPr>
          <p:cNvPr id="2051" name="Picture 3" descr="C:\Users\HP\Desktop\MB900233761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715008" y="5143512"/>
            <a:ext cx="1214446" cy="1214446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</p:pic>
      <p:pic>
        <p:nvPicPr>
          <p:cNvPr id="2052" name="Picture 4" descr="C:\Users\HP\Desktop\MB900238075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142976" y="1714488"/>
            <a:ext cx="1857388" cy="1857388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</p:pic>
      <p:pic>
        <p:nvPicPr>
          <p:cNvPr id="2053" name="Picture 5" descr="C:\Users\HP\Desktop\MB900430117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786446" y="1714488"/>
            <a:ext cx="1857388" cy="1857388"/>
          </a:xfrm>
          <a:prstGeom prst="rect">
            <a:avLst/>
          </a:prstGeom>
          <a:noFill/>
          <a:ln>
            <a:solidFill>
              <a:schemeClr val="accent6">
                <a:lumMod val="75000"/>
              </a:schemeClr>
            </a:solidFill>
          </a:ln>
        </p:spPr>
      </p:pic>
      <p:pic>
        <p:nvPicPr>
          <p:cNvPr id="6145" name="Picture 1" descr="C:\Users\HP\Desktop\MB900287061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3500430" y="1714488"/>
            <a:ext cx="1828800" cy="182880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hecker dir="vert"/>
    <p:sndAc>
      <p:stSnd>
        <p:snd r:embed="rId2" name="cashreg.wav" builtIn="1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2844" y="285728"/>
            <a:ext cx="7941959" cy="40011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OBLEČENÍ  I OBUV SI KUPUJEME PODLE TOHO, NA CO  JE POTŘEBUJEME</a:t>
            </a:r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57158" y="928670"/>
            <a:ext cx="1571636" cy="369332"/>
          </a:xfrm>
          <a:prstGeom prst="rect">
            <a:avLst/>
          </a:prstGeom>
          <a:solidFill>
            <a:srgbClr val="00B0F0"/>
          </a:solidFill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SPOLEČENSKÉ </a:t>
            </a:r>
            <a:endParaRPr lang="cs-CZ" dirty="0"/>
          </a:p>
        </p:txBody>
      </p:sp>
      <p:pic>
        <p:nvPicPr>
          <p:cNvPr id="3074" name="Picture 2" descr="C:\Users\HP\Desktop\MB900232950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14282" y="4214818"/>
            <a:ext cx="1214414" cy="1214413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</p:pic>
      <p:pic>
        <p:nvPicPr>
          <p:cNvPr id="3075" name="Picture 3" descr="C:\Users\HP\Desktop\MB900442492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928662" y="3214686"/>
            <a:ext cx="1214446" cy="1214446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</p:pic>
      <p:pic>
        <p:nvPicPr>
          <p:cNvPr id="3077" name="Picture 5" descr="C:\Users\HP\Desktop\MB900434429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14282" y="1357298"/>
            <a:ext cx="1785950" cy="1785950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</p:pic>
      <p:sp>
        <p:nvSpPr>
          <p:cNvPr id="8" name="TextovéPole 7"/>
          <p:cNvSpPr txBox="1"/>
          <p:nvPr/>
        </p:nvSpPr>
        <p:spPr>
          <a:xfrm>
            <a:off x="2643174" y="928670"/>
            <a:ext cx="1714512" cy="369332"/>
          </a:xfrm>
          <a:prstGeom prst="rect">
            <a:avLst/>
          </a:prstGeom>
          <a:solidFill>
            <a:srgbClr val="00B0F0"/>
          </a:solidFill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PRO BĚŽNÝ DEN</a:t>
            </a:r>
            <a:endParaRPr lang="cs-CZ" dirty="0"/>
          </a:p>
        </p:txBody>
      </p:sp>
      <p:pic>
        <p:nvPicPr>
          <p:cNvPr id="3078" name="Picture 6" descr="C:\Users\HP\Desktop\MB900252323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2714612" y="4500570"/>
            <a:ext cx="1285884" cy="1285884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</p:pic>
      <p:pic>
        <p:nvPicPr>
          <p:cNvPr id="3079" name="Picture 7" descr="C:\Users\HP\Desktop\MB900354921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3143240" y="3286124"/>
            <a:ext cx="1285884" cy="1285884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</p:pic>
      <p:pic>
        <p:nvPicPr>
          <p:cNvPr id="3080" name="Picture 8" descr="C:\Users\HP\Desktop\MB900422780.JP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2643174" y="1357298"/>
            <a:ext cx="1714512" cy="1714512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</p:pic>
      <p:sp>
        <p:nvSpPr>
          <p:cNvPr id="12" name="TextovéPole 11"/>
          <p:cNvSpPr txBox="1"/>
          <p:nvPr/>
        </p:nvSpPr>
        <p:spPr>
          <a:xfrm>
            <a:off x="4929191" y="928670"/>
            <a:ext cx="1214446" cy="369332"/>
          </a:xfrm>
          <a:prstGeom prst="rect">
            <a:avLst/>
          </a:prstGeom>
          <a:solidFill>
            <a:srgbClr val="00B0F0"/>
          </a:solidFill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NA SPORT </a:t>
            </a:r>
            <a:endParaRPr lang="cs-CZ" dirty="0"/>
          </a:p>
        </p:txBody>
      </p:sp>
      <p:pic>
        <p:nvPicPr>
          <p:cNvPr id="3081" name="Picture 9" descr="C:\Users\HP\Desktop\MB900360716.JPG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4857752" y="1357298"/>
            <a:ext cx="1714512" cy="1714512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</p:pic>
      <p:pic>
        <p:nvPicPr>
          <p:cNvPr id="3082" name="Picture 10" descr="C:\Users\HP\Desktop\MB900354923.JPG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5000628" y="3429000"/>
            <a:ext cx="1447813" cy="1447813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</p:pic>
      <p:sp>
        <p:nvSpPr>
          <p:cNvPr id="15" name="TextovéPole 14"/>
          <p:cNvSpPr txBox="1"/>
          <p:nvPr/>
        </p:nvSpPr>
        <p:spPr>
          <a:xfrm>
            <a:off x="7143768" y="928670"/>
            <a:ext cx="1166666" cy="369332"/>
          </a:xfrm>
          <a:prstGeom prst="rect">
            <a:avLst/>
          </a:prstGeom>
          <a:solidFill>
            <a:srgbClr val="00B0F0"/>
          </a:solidFill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DO DEŠTĚ </a:t>
            </a:r>
            <a:endParaRPr lang="cs-CZ" dirty="0"/>
          </a:p>
        </p:txBody>
      </p:sp>
      <p:pic>
        <p:nvPicPr>
          <p:cNvPr id="3083" name="Picture 11" descr="C:\Users\HP\Desktop\MB900430511.JPG"/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7000892" y="3429000"/>
            <a:ext cx="1428760" cy="1428760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</p:pic>
      <p:pic>
        <p:nvPicPr>
          <p:cNvPr id="3084" name="Picture 12" descr="C:\Users\HP\Desktop\MB900027260.JPG"/>
          <p:cNvPicPr>
            <a:picLocks noChangeAspect="1" noChangeArrowheads="1"/>
          </p:cNvPicPr>
          <p:nvPr/>
        </p:nvPicPr>
        <p:blipFill>
          <a:blip r:embed="rId12"/>
          <a:srcRect/>
          <a:stretch>
            <a:fillRect/>
          </a:stretch>
        </p:blipFill>
        <p:spPr bwMode="auto">
          <a:xfrm>
            <a:off x="6900866" y="1357298"/>
            <a:ext cx="1714512" cy="1714512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</p:pic>
    </p:spTree>
  </p:cSld>
  <p:clrMapOvr>
    <a:masterClrMapping/>
  </p:clrMapOvr>
  <p:transition spd="slow">
    <p:checker dir="vert"/>
    <p:sndAc>
      <p:stSnd>
        <p:snd r:embed="rId2" name="cashreg.wav" builtIn="1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57158" y="428604"/>
            <a:ext cx="2892843" cy="40011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/>
              <a:t>PODLE ROČNÍHO OBDOBÍ 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28596" y="1071546"/>
            <a:ext cx="1727652" cy="369332"/>
          </a:xfrm>
          <a:prstGeom prst="rect">
            <a:avLst/>
          </a:prstGeom>
          <a:solidFill>
            <a:srgbClr val="00B0F0"/>
          </a:solidFill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JARO A PODZIM 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857620" y="1071546"/>
            <a:ext cx="857256" cy="369332"/>
          </a:xfrm>
          <a:prstGeom prst="rect">
            <a:avLst/>
          </a:prstGeom>
          <a:solidFill>
            <a:srgbClr val="00B0F0"/>
          </a:solidFill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LÉTO 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715140" y="1071546"/>
            <a:ext cx="679994" cy="369332"/>
          </a:xfrm>
          <a:prstGeom prst="rect">
            <a:avLst/>
          </a:prstGeom>
          <a:solidFill>
            <a:srgbClr val="00B0F0"/>
          </a:solidFill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ZIMA</a:t>
            </a:r>
            <a:endParaRPr lang="cs-CZ" dirty="0"/>
          </a:p>
        </p:txBody>
      </p:sp>
      <p:pic>
        <p:nvPicPr>
          <p:cNvPr id="4100" name="Picture 4" descr="C:\Users\HP\Desktop\MB900424261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071934" y="3714752"/>
            <a:ext cx="1428760" cy="1428760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</p:pic>
      <p:pic>
        <p:nvPicPr>
          <p:cNvPr id="4101" name="Picture 5" descr="C:\Users\HP\Desktop\MB900356455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071802" y="5000636"/>
            <a:ext cx="1500198" cy="1500198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</p:pic>
      <p:pic>
        <p:nvPicPr>
          <p:cNvPr id="4102" name="Picture 6" descr="C:\Users\HP\Desktop\MB900149378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286116" y="1500174"/>
            <a:ext cx="2214578" cy="2214578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</p:pic>
      <p:pic>
        <p:nvPicPr>
          <p:cNvPr id="4103" name="Picture 7" descr="C:\Users\HP\Desktop\MB900422141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215074" y="1500174"/>
            <a:ext cx="2114552" cy="2114552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</p:pic>
      <p:pic>
        <p:nvPicPr>
          <p:cNvPr id="4104" name="Picture 8" descr="C:\Users\HP\Desktop\MB900300219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357950" y="3786190"/>
            <a:ext cx="1828800" cy="1828800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</p:pic>
      <p:pic>
        <p:nvPicPr>
          <p:cNvPr id="4106" name="Picture 10" descr="C:\Users\HP\Desktop\MB900113476.JP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357158" y="5000636"/>
            <a:ext cx="1285884" cy="1285884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</p:pic>
      <p:pic>
        <p:nvPicPr>
          <p:cNvPr id="4107" name="Picture 11" descr="C:\Users\HP\Desktop\MB900232921.JPG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1142976" y="3714752"/>
            <a:ext cx="1357322" cy="1357322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</p:pic>
      <p:pic>
        <p:nvPicPr>
          <p:cNvPr id="4097" name="Picture 1" descr="C:\Users\HP\Desktop\MH900396624.JPG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285720" y="1500174"/>
            <a:ext cx="2143140" cy="2143140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</p:pic>
    </p:spTree>
  </p:cSld>
  <p:clrMapOvr>
    <a:masterClrMapping/>
  </p:clrMapOvr>
  <p:transition spd="slow">
    <p:checker dir="vert"/>
    <p:sndAc>
      <p:stSnd>
        <p:snd r:embed="rId2" name="cashreg.wav" builtIn="1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2844" y="428604"/>
            <a:ext cx="8230611" cy="461665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JAKÉ OBLEČENÍ SI KOUPÍŠ ? DEJ DO KROUŽKU SVOU ODPOVĚĎ. 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28596" y="1428736"/>
            <a:ext cx="1192827" cy="52322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HEZKÉ 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000233" y="2000240"/>
            <a:ext cx="2000264" cy="52322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ZMAČKANÉ 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286248" y="1500174"/>
            <a:ext cx="1592552" cy="523220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 ŠPINAVÉ 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43636" y="1928802"/>
            <a:ext cx="1930337" cy="523220"/>
          </a:xfrm>
          <a:prstGeom prst="rect">
            <a:avLst/>
          </a:prstGeom>
          <a:solidFill>
            <a:srgbClr val="00B05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POHODLNÉ 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28596" y="3000372"/>
            <a:ext cx="1184620" cy="52322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TĚSNÉ 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285984" y="3357562"/>
            <a:ext cx="1202573" cy="523220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LEVNÉ 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000496" y="3000372"/>
            <a:ext cx="1714512" cy="52322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KVALITNÍ 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143636" y="3714752"/>
            <a:ext cx="1725152" cy="523220"/>
          </a:xfrm>
          <a:prstGeom prst="rect">
            <a:avLst/>
          </a:prstGeom>
          <a:solidFill>
            <a:schemeClr val="bg2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MODERNÍ 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142976" y="4786322"/>
            <a:ext cx="1290738" cy="523220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DRAHÉ 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357554" y="4714884"/>
            <a:ext cx="1164101" cy="523220"/>
          </a:xfrm>
          <a:prstGeom prst="rect">
            <a:avLst/>
          </a:prstGeom>
          <a:solidFill>
            <a:srgbClr val="0070C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VELIKÉ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500694" y="5286388"/>
            <a:ext cx="1985865" cy="52322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ROZTRHANÉ</a:t>
            </a:r>
            <a:endParaRPr lang="cs-CZ" sz="2800" dirty="0"/>
          </a:p>
        </p:txBody>
      </p:sp>
    </p:spTree>
  </p:cSld>
  <p:clrMapOvr>
    <a:masterClrMapping/>
  </p:clrMapOvr>
  <p:transition spd="slow">
    <p:checker dir="vert"/>
    <p:sndAc>
      <p:stSnd>
        <p:snd r:embed="rId2" name="cashreg.wav" builtIn="1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28728" y="500042"/>
            <a:ext cx="5500726" cy="954107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ABY NÁM OBLEČENÍ SLUŠELO, </a:t>
            </a:r>
          </a:p>
          <a:p>
            <a:pPr algn="ctr"/>
            <a:r>
              <a:rPr lang="cs-CZ" sz="2800" dirty="0" smtClean="0"/>
              <a:t>VYBÍRÁME SPRÁVNOU VELIKOST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428728" y="1571612"/>
            <a:ext cx="5500726" cy="461665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VELIKOSTI BÝVAJÍ OZNAČENÉ PÍSMENY: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42910" y="2428868"/>
            <a:ext cx="588623" cy="707886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4000" dirty="0" smtClean="0"/>
              <a:t>S </a:t>
            </a:r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928794" y="2428868"/>
            <a:ext cx="642942" cy="707886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M</a:t>
            </a:r>
            <a:endParaRPr lang="cs-CZ" sz="4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500430" y="2428868"/>
            <a:ext cx="642942" cy="707886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 L </a:t>
            </a:r>
            <a:endParaRPr lang="cs-CZ" sz="4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429256" y="2428868"/>
            <a:ext cx="857256" cy="707886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 XL  </a:t>
            </a:r>
            <a:endParaRPr lang="cs-CZ" sz="4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7358082" y="2428868"/>
            <a:ext cx="1071570" cy="707886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XXL</a:t>
            </a:r>
            <a:endParaRPr lang="cs-CZ" sz="4000" dirty="0"/>
          </a:p>
        </p:txBody>
      </p:sp>
      <p:pic>
        <p:nvPicPr>
          <p:cNvPr id="1026" name="Picture 2" descr="C:\Users\HP\Desktop\MB900113450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00034" y="3500438"/>
            <a:ext cx="893773" cy="893773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</p:pic>
      <p:pic>
        <p:nvPicPr>
          <p:cNvPr id="1027" name="Picture 3" descr="C:\Users\HP\Desktop\MB900113450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714480" y="3500438"/>
            <a:ext cx="1089034" cy="1089034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</p:pic>
      <p:pic>
        <p:nvPicPr>
          <p:cNvPr id="1028" name="Picture 4" descr="C:\Users\HP\Desktop\MB900113450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143240" y="3500438"/>
            <a:ext cx="1357322" cy="1357322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</p:pic>
      <p:pic>
        <p:nvPicPr>
          <p:cNvPr id="1029" name="Picture 5" descr="C:\Users\HP\Desktop\MB900113450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929190" y="3500438"/>
            <a:ext cx="1757362" cy="1757362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</p:pic>
      <p:pic>
        <p:nvPicPr>
          <p:cNvPr id="1030" name="Picture 6" descr="C:\Users\HP\Desktop\MB900113450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000892" y="3500438"/>
            <a:ext cx="2000264" cy="2000264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</p:pic>
      <p:sp>
        <p:nvSpPr>
          <p:cNvPr id="15" name="TextovéPole 14"/>
          <p:cNvSpPr txBox="1"/>
          <p:nvPr/>
        </p:nvSpPr>
        <p:spPr>
          <a:xfrm>
            <a:off x="285720" y="6000768"/>
            <a:ext cx="7695825" cy="646331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KDYŽ NEVÍME, JAKOU VELIKOST SI VYBRAT, POŽÁDÁME O POMOC PRODAVAČKU.</a:t>
            </a:r>
          </a:p>
          <a:p>
            <a:r>
              <a:rPr lang="cs-CZ" dirty="0" smtClean="0"/>
              <a:t>ZKUS POŽÁDAT O POMOC PŘI NÁKUPU OBLEČENÍ.</a:t>
            </a:r>
            <a:endParaRPr lang="cs-CZ" dirty="0"/>
          </a:p>
        </p:txBody>
      </p:sp>
    </p:spTree>
  </p:cSld>
  <p:clrMapOvr>
    <a:masterClrMapping/>
  </p:clrMapOvr>
  <p:transition spd="slow">
    <p:checker dir="vert"/>
    <p:sndAc>
      <p:stSnd>
        <p:snd r:embed="rId2" name="cashreg.wav" builtIn="1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571473" y="285728"/>
            <a:ext cx="4643470" cy="461665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I BOTY KUPUJEME SPRÁVNĚ VELKÉ 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71472" y="1285860"/>
            <a:ext cx="5000660" cy="461665"/>
          </a:xfrm>
          <a:prstGeom prst="rect">
            <a:avLst/>
          </a:prstGeom>
          <a:solidFill>
            <a:srgbClr val="00B0F0"/>
          </a:solidFill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BOTY  SI VŽDY DOBŘE VYZKOUŠEJ !</a:t>
            </a:r>
          </a:p>
        </p:txBody>
      </p:sp>
      <p:pic>
        <p:nvPicPr>
          <p:cNvPr id="2056" name="Picture 8" descr="C:\Users\HP\Desktop\MB900370022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rot="386694">
            <a:off x="6046814" y="403221"/>
            <a:ext cx="2218349" cy="2218349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</p:pic>
      <p:sp>
        <p:nvSpPr>
          <p:cNvPr id="13" name="TextovéPole 12"/>
          <p:cNvSpPr txBox="1"/>
          <p:nvPr/>
        </p:nvSpPr>
        <p:spPr>
          <a:xfrm>
            <a:off x="500034" y="5357826"/>
            <a:ext cx="5715040" cy="1200329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KDYŽ MÁŠ NĚJAKÝ PROBLÉM, </a:t>
            </a:r>
          </a:p>
          <a:p>
            <a:r>
              <a:rPr lang="cs-CZ" sz="2400" dirty="0" smtClean="0"/>
              <a:t>POŽÁDEJ O POMOC PANÍ PRODAVAČKU.</a:t>
            </a:r>
          </a:p>
          <a:p>
            <a:r>
              <a:rPr lang="cs-CZ" sz="2400" dirty="0" smtClean="0"/>
              <a:t>ZKUS TO TEĎ.</a:t>
            </a:r>
            <a:endParaRPr lang="cs-CZ" sz="2400" dirty="0"/>
          </a:p>
        </p:txBody>
      </p:sp>
      <p:pic>
        <p:nvPicPr>
          <p:cNvPr id="2057" name="Picture 9" descr="C:\Users\HP\Desktop\MB900155643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500298" y="1928802"/>
            <a:ext cx="1500198" cy="1500198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</p:pic>
      <p:pic>
        <p:nvPicPr>
          <p:cNvPr id="2058" name="Picture 10" descr="C:\Users\HP\Desktop\MB900440231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85786" y="1928802"/>
            <a:ext cx="1500198" cy="1500198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</p:pic>
      <p:pic>
        <p:nvPicPr>
          <p:cNvPr id="2059" name="Picture 11" descr="C:\Users\HP\Desktop\MB900232946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214810" y="1928802"/>
            <a:ext cx="1500198" cy="1500198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</p:pic>
      <p:sp>
        <p:nvSpPr>
          <p:cNvPr id="19" name="TextovéPole 18"/>
          <p:cNvSpPr txBox="1"/>
          <p:nvPr/>
        </p:nvSpPr>
        <p:spPr>
          <a:xfrm>
            <a:off x="500034" y="4643446"/>
            <a:ext cx="4293291" cy="461665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VÍŠ, JAKOU MÁŠ VELIKOST BOT ? </a:t>
            </a:r>
            <a:endParaRPr lang="cs-CZ" sz="2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00034" y="3643314"/>
            <a:ext cx="6639446" cy="461665"/>
          </a:xfrm>
          <a:prstGeom prst="rect">
            <a:avLst/>
          </a:prstGeom>
          <a:solidFill>
            <a:srgbClr val="00B0F0"/>
          </a:solidFill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NAŠE NOHY SI ZASLOUŽÍ HEZKÉ A POHODLNÉ BOTY </a:t>
            </a:r>
            <a:endParaRPr lang="cs-CZ" sz="2400" dirty="0"/>
          </a:p>
        </p:txBody>
      </p:sp>
    </p:spTree>
  </p:cSld>
  <p:clrMapOvr>
    <a:masterClrMapping/>
  </p:clrMapOvr>
  <p:transition spd="slow">
    <p:checker dir="vert"/>
    <p:sndAc>
      <p:stSnd>
        <p:snd r:embed="rId2" name="cashreg.wav" builtIn="1"/>
      </p:stSnd>
    </p:sndAc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7158" y="285728"/>
            <a:ext cx="8250144" cy="68634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800" dirty="0" smtClean="0"/>
              <a:t> </a:t>
            </a:r>
            <a:r>
              <a:rPr lang="cs-CZ" sz="2400" dirty="0" smtClean="0"/>
              <a:t>OD ODĚVŮ I OBUVI SI DOBŘE USCHOVEJ ÚČTENKU</a:t>
            </a:r>
          </a:p>
          <a:p>
            <a:endParaRPr lang="cs-CZ" sz="2400" dirty="0" smtClean="0"/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NĚKDY SE STANE, ŽE ZBOŽÍ JE NEKVALITNÍ NEBO POŠKOZENÉ,</a:t>
            </a:r>
          </a:p>
          <a:p>
            <a:r>
              <a:rPr lang="cs-CZ" sz="2400" dirty="0" smtClean="0"/>
              <a:t>  ALE MY SI TOHO NEVŠIMNEME HNED NEBO SE ZÁVADA PROJEVÍ</a:t>
            </a:r>
          </a:p>
          <a:p>
            <a:r>
              <a:rPr lang="cs-CZ" sz="2400" dirty="0" smtClean="0"/>
              <a:t>  POZDĚJI</a:t>
            </a:r>
          </a:p>
          <a:p>
            <a:endParaRPr lang="cs-CZ" sz="2400" dirty="0" smtClean="0"/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NA KAŽDÉ ZBOŽÍ SE VZTAHUJE </a:t>
            </a:r>
            <a:r>
              <a:rPr lang="cs-CZ" sz="2400" dirty="0" smtClean="0">
                <a:solidFill>
                  <a:srgbClr val="FF0000"/>
                </a:solidFill>
              </a:rPr>
              <a:t>ZÁRUČNÍ DOBA (ZÁRUKA)</a:t>
            </a:r>
            <a:r>
              <a:rPr lang="cs-CZ" sz="2400" dirty="0" smtClean="0"/>
              <a:t>, TA JE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   24 MĚSÍCŮ (2 ROKY)</a:t>
            </a:r>
            <a:endParaRPr lang="cs-CZ" sz="2400" dirty="0" smtClean="0"/>
          </a:p>
          <a:p>
            <a:endParaRPr lang="cs-CZ" sz="2400" dirty="0" smtClean="0"/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PRODEJCE ZA PRODÁVANÉ ZBOŽÍ RUČÍ</a:t>
            </a:r>
          </a:p>
          <a:p>
            <a:r>
              <a:rPr lang="cs-CZ" sz="2400" dirty="0" smtClean="0"/>
              <a:t> 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PROTO MŮŽEŠ POŠKOZENÉ ZBOŽÍ V OBCHODĚ, KDE JSI</a:t>
            </a:r>
          </a:p>
          <a:p>
            <a:r>
              <a:rPr lang="cs-CZ" sz="2400" dirty="0" smtClean="0"/>
              <a:t>   JE KOUPIL, </a:t>
            </a:r>
            <a:r>
              <a:rPr lang="cs-CZ" sz="2400" dirty="0" smtClean="0">
                <a:solidFill>
                  <a:srgbClr val="FF0000"/>
                </a:solidFill>
              </a:rPr>
              <a:t>REKLAMOVAT.</a:t>
            </a:r>
          </a:p>
          <a:p>
            <a:endParaRPr lang="cs-CZ" sz="2400" dirty="0" smtClean="0"/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ZBOŽÍ TI MŮŽOU VYMĚNIT ZA NEPOŠKOZENÉ NEBO VRÁTIT</a:t>
            </a:r>
          </a:p>
          <a:p>
            <a:r>
              <a:rPr lang="cs-CZ" sz="2400" dirty="0" smtClean="0"/>
              <a:t>  PENÍZE </a:t>
            </a:r>
          </a:p>
          <a:p>
            <a:endParaRPr lang="cs-CZ" sz="2400" dirty="0" smtClean="0"/>
          </a:p>
          <a:p>
            <a:endParaRPr lang="cs-CZ" sz="28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>
    <p:checker dir="vert"/>
    <p:sndAc>
      <p:stSnd>
        <p:snd r:embed="rId2" name="cashreg.wav" builtIn="1"/>
      </p:stSnd>
    </p:sndAc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28596" y="428604"/>
            <a:ext cx="8358246" cy="4154984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ZBOŽÍ ZAPLATÍME  IHNED HOTOVĚ – PENĚZI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NEBO PLATEBNÍ KARTOU 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  </a:t>
            </a:r>
            <a:endParaRPr lang="cs-CZ" sz="2400" dirty="0"/>
          </a:p>
        </p:txBody>
      </p:sp>
      <p:pic>
        <p:nvPicPr>
          <p:cNvPr id="22530" name="Picture 2" descr="C:\Users\HP\Desktop\MB900405592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000496" y="1142984"/>
            <a:ext cx="1285884" cy="1285884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</p:pic>
      <p:pic>
        <p:nvPicPr>
          <p:cNvPr id="22531" name="Picture 3" descr="C:\Users\HP\Desktop\MB900422195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072198" y="285728"/>
            <a:ext cx="1285884" cy="1285884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</p:pic>
      <p:sp>
        <p:nvSpPr>
          <p:cNvPr id="5" name="TextovéPole 4"/>
          <p:cNvSpPr txBox="1"/>
          <p:nvPr/>
        </p:nvSpPr>
        <p:spPr>
          <a:xfrm>
            <a:off x="1142976" y="5286388"/>
            <a:ext cx="5168210" cy="646331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chemeClr val="accent5">
                    <a:lumMod val="40000"/>
                    <a:lumOff val="60000"/>
                  </a:schemeClr>
                </a:solidFill>
              </a:rPr>
              <a:t>PŘÍJEMNÉ NAKUPOVÁNÍ …</a:t>
            </a:r>
            <a:endParaRPr lang="cs-CZ" sz="3600" dirty="0">
              <a:solidFill>
                <a:schemeClr val="accent5">
                  <a:lumMod val="40000"/>
                  <a:lumOff val="60000"/>
                </a:schemeClr>
              </a:solidFill>
            </a:endParaRPr>
          </a:p>
        </p:txBody>
      </p:sp>
      <p:pic>
        <p:nvPicPr>
          <p:cNvPr id="22533" name="Picture 5" descr="C:\Users\HP\Desktop\MB900437559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429388" y="4429132"/>
            <a:ext cx="1971676" cy="1971676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</p:pic>
      <p:sp>
        <p:nvSpPr>
          <p:cNvPr id="10" name="TextovéPole 9"/>
          <p:cNvSpPr txBox="1"/>
          <p:nvPr/>
        </p:nvSpPr>
        <p:spPr>
          <a:xfrm>
            <a:off x="571472" y="2928934"/>
            <a:ext cx="6572296" cy="830997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VÝHODNĚ MŮŽEŠ NAKOUPIT ZBOŽÍ V OBDOBÍ SLEV,</a:t>
            </a:r>
          </a:p>
          <a:p>
            <a:r>
              <a:rPr lang="cs-CZ" sz="2400" dirty="0" smtClean="0"/>
              <a:t>KDY JE MNOHEM LEVNĚJŠÍ </a:t>
            </a:r>
            <a:endParaRPr lang="cs-CZ" sz="2400" dirty="0"/>
          </a:p>
        </p:txBody>
      </p:sp>
      <p:pic>
        <p:nvPicPr>
          <p:cNvPr id="22535" name="Picture 7" descr="C:\Users\HP\Desktop\MB900406264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7286644" y="2571744"/>
            <a:ext cx="1571636" cy="1571636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</p:pic>
    </p:spTree>
  </p:cSld>
  <p:clrMapOvr>
    <a:masterClrMapping/>
  </p:clrMapOvr>
  <p:transition spd="slow">
    <p:checker dir="vert"/>
    <p:sndAc>
      <p:stSnd>
        <p:snd r:embed="rId2" name="cashreg.wav" builtIn="1"/>
      </p:stSnd>
    </p:sndAc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Picture 2" descr="C:\Users\HP\Desktop\MB900196532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14282" y="142852"/>
            <a:ext cx="928695" cy="928694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</p:pic>
      <p:sp>
        <p:nvSpPr>
          <p:cNvPr id="3" name="TextovéPole 2"/>
          <p:cNvSpPr txBox="1"/>
          <p:nvPr/>
        </p:nvSpPr>
        <p:spPr>
          <a:xfrm>
            <a:off x="1357290" y="500042"/>
            <a:ext cx="3223126" cy="369332"/>
          </a:xfrm>
          <a:prstGeom prst="rect">
            <a:avLst/>
          </a:prstGeom>
          <a:solidFill>
            <a:srgbClr val="00B05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KTERÉ ZBOŽÍ ZDE NAKOUPÍME ?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14348" y="1214422"/>
            <a:ext cx="1155445" cy="36933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DROGERIE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14348" y="2071678"/>
            <a:ext cx="740908" cy="36933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OBUV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714348" y="3071810"/>
            <a:ext cx="1784463" cy="36933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MASO - UZENINY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714348" y="3929066"/>
            <a:ext cx="1014380" cy="36933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rgbClr val="C00000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ELEKTRO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714348" y="4857760"/>
            <a:ext cx="928694" cy="36933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ODĚVY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14348" y="5929330"/>
            <a:ext cx="1095172" cy="36933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NÁBYTEK </a:t>
            </a:r>
            <a:endParaRPr lang="cs-CZ" dirty="0"/>
          </a:p>
        </p:txBody>
      </p:sp>
      <p:pic>
        <p:nvPicPr>
          <p:cNvPr id="23555" name="Picture 3" descr="C:\Users\HP\Desktop\MB900320132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286380" y="1500174"/>
            <a:ext cx="857256" cy="857256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</p:pic>
      <p:pic>
        <p:nvPicPr>
          <p:cNvPr id="23556" name="Picture 4" descr="C:\Users\HP\Desktop\MB900432431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286380" y="5786454"/>
            <a:ext cx="857256" cy="857256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</p:pic>
      <p:pic>
        <p:nvPicPr>
          <p:cNvPr id="23557" name="Picture 5" descr="C:\Users\HP\Desktop\MB900088416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286380" y="4714884"/>
            <a:ext cx="857256" cy="857256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</p:pic>
      <p:pic>
        <p:nvPicPr>
          <p:cNvPr id="23558" name="Picture 6" descr="C:\Users\HP\Desktop\MB900312534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5286380" y="3643314"/>
            <a:ext cx="857256" cy="857256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</p:pic>
      <p:pic>
        <p:nvPicPr>
          <p:cNvPr id="23559" name="Picture 7" descr="C:\Users\HP\Desktop\MB900325488.JP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5286380" y="2571744"/>
            <a:ext cx="857256" cy="857256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</p:pic>
      <p:pic>
        <p:nvPicPr>
          <p:cNvPr id="23560" name="Picture 8" descr="C:\Users\HP\Desktop\MB900013431.JPG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5286380" y="500042"/>
            <a:ext cx="857256" cy="857256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</p:pic>
    </p:spTree>
  </p:cSld>
  <p:clrMapOvr>
    <a:masterClrMapping/>
  </p:clrMapOvr>
  <p:transition spd="slow">
    <p:checker dir="vert"/>
    <p:sndAc>
      <p:stSnd>
        <p:snd r:embed="rId2" name="cashreg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5417 -0.00301 L -0.29045 0.58465 " pathEditMode="relative" ptsTypes="AA">
                                      <p:cBhvr>
                                        <p:cTn id="6" dur="2000" fill="hold"/>
                                        <p:tgtEl>
                                          <p:spTgt spid="2356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5417 0.00879 L -0.30608 0.59621 " pathEditMode="relative" ptsTypes="AA">
                                      <p:cBhvr>
                                        <p:cTn id="10" dur="2000" fill="hold"/>
                                        <p:tgtEl>
                                          <p:spTgt spid="2355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5417 0.00994 L -0.28247 -0.25232 " pathEditMode="relative" ptsTypes="AA">
                                      <p:cBhvr>
                                        <p:cTn id="14" dur="2000" fill="hold"/>
                                        <p:tgtEl>
                                          <p:spTgt spid="2355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5417 0.00069 L -0.29045 -0.28238 " pathEditMode="relative" ptsTypes="AA">
                                      <p:cBhvr>
                                        <p:cTn id="18" dur="2000" fill="hold"/>
                                        <p:tgtEl>
                                          <p:spTgt spid="2355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1.40611E-6 L -0.24427 -0.2833 " pathEditMode="relative" ptsTypes="AA">
                                      <p:cBhvr>
                                        <p:cTn id="22" dur="2000" fill="hold"/>
                                        <p:tgtEl>
                                          <p:spTgt spid="2355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5417 0.01365 L -0.29045 -0.32192 " pathEditMode="relative" ptsTypes="AA">
                                      <p:cBhvr>
                                        <p:cTn id="26" dur="2000" fill="hold"/>
                                        <p:tgtEl>
                                          <p:spTgt spid="2355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7158" y="500042"/>
            <a:ext cx="4110484" cy="369332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VYBER BOTY  A OBLEČENÍ  VHODNÉ PRO :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85720" y="1071546"/>
            <a:ext cx="928694" cy="36933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JARO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428860" y="1071546"/>
            <a:ext cx="1000132" cy="36933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LÉTO 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929190" y="1071546"/>
            <a:ext cx="1143008" cy="36933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PODZIM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358082" y="1071546"/>
            <a:ext cx="1071570" cy="36933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ZIMA</a:t>
            </a:r>
            <a:endParaRPr lang="cs-CZ" dirty="0"/>
          </a:p>
        </p:txBody>
      </p:sp>
      <p:pic>
        <p:nvPicPr>
          <p:cNvPr id="24578" name="Picture 2" descr="C:\Users\HP\Desktop\MB900360149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85720" y="3429000"/>
            <a:ext cx="1500198" cy="1500198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</p:pic>
      <p:pic>
        <p:nvPicPr>
          <p:cNvPr id="24579" name="Picture 3" descr="C:\Users\HP\Desktop\MB900320512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500298" y="3429000"/>
            <a:ext cx="1428760" cy="1428760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</p:pic>
      <p:pic>
        <p:nvPicPr>
          <p:cNvPr id="24580" name="Picture 4" descr="C:\Users\HP\Desktop\MB900252199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857752" y="3429000"/>
            <a:ext cx="1500198" cy="1500198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</p:pic>
      <p:pic>
        <p:nvPicPr>
          <p:cNvPr id="24584" name="Picture 8" descr="C:\Users\HP\Desktop\MB900440056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7215206" y="3429000"/>
            <a:ext cx="1500198" cy="1500198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</p:pic>
      <p:pic>
        <p:nvPicPr>
          <p:cNvPr id="24585" name="Picture 9" descr="C:\Users\HP\Desktop\MB900113268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500298" y="5000636"/>
            <a:ext cx="1500198" cy="1500198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</p:pic>
      <p:pic>
        <p:nvPicPr>
          <p:cNvPr id="24586" name="Picture 10" descr="C:\Users\HP\Desktop\MB900113404.JP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4857752" y="5072074"/>
            <a:ext cx="1500198" cy="1500198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</p:pic>
      <p:pic>
        <p:nvPicPr>
          <p:cNvPr id="24587" name="Picture 11" descr="C:\Users\HP\Desktop\MB900232952.JPG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7215206" y="5143512"/>
            <a:ext cx="1476394" cy="1476394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</p:pic>
      <p:pic>
        <p:nvPicPr>
          <p:cNvPr id="24588" name="Picture 12" descr="C:\Users\HP\Desktop\MB900057027.JPG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285720" y="5072074"/>
            <a:ext cx="1543072" cy="1543072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</p:pic>
    </p:spTree>
  </p:cSld>
  <p:clrMapOvr>
    <a:masterClrMapping/>
  </p:clrMapOvr>
  <p:transition>
    <p:checker dir="vert"/>
    <p:sndAc>
      <p:stSnd>
        <p:snd r:embed="rId2" name="cashreg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868 -0.08812 L -0.78837 -0.26642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458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90" y="-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487 -0.10916 L -0.29427 -0.25602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2458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0" y="-7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677 -0.07262 L 0.25868 -0.25093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2457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6" y="-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886 -0.08812 L 0.74914 -0.26642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2457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70" y="-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503 -0.07586 L -0.26493 -0.22271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2458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0" y="-7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014 -0.08719 L 0.21892 -0.24677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2458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9" y="-8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545 -0.09506 L -0.27535 -0.21046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2458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0" y="-5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1.99815E-6 L 0.2599 -0.1679 " pathEditMode="relative" ptsTypes="AA">
                                      <p:cBhvr>
                                        <p:cTn id="34" dur="2000" fill="hold"/>
                                        <p:tgtEl>
                                          <p:spTgt spid="2458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POUŽITÉ ZDROJE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28596" y="1785926"/>
            <a:ext cx="491936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Kliparty – dostupné na </a:t>
            </a:r>
            <a:r>
              <a:rPr lang="cs-CZ" dirty="0" smtClean="0">
                <a:hlinkClick r:id="rId2"/>
              </a:rPr>
              <a:t>http://office.</a:t>
            </a:r>
            <a:r>
              <a:rPr lang="cs-CZ" dirty="0" err="1" smtClean="0">
                <a:hlinkClick r:id="rId2"/>
              </a:rPr>
              <a:t>microsoft.com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Vše citováno </a:t>
            </a:r>
            <a:r>
              <a:rPr lang="cs-CZ" smtClean="0"/>
              <a:t>[</a:t>
            </a:r>
            <a:r>
              <a:rPr lang="cs-CZ" smtClean="0"/>
              <a:t>2012-08-28</a:t>
            </a:r>
            <a:r>
              <a:rPr lang="cs-CZ" dirty="0" smtClean="0"/>
              <a:t>].</a:t>
            </a:r>
            <a:endParaRPr lang="cs-CZ" dirty="0"/>
          </a:p>
        </p:txBody>
      </p:sp>
    </p:spTree>
  </p:cSld>
  <p:clrMapOvr>
    <a:masterClrMapping/>
  </p:clrMapOvr>
  <p:transition>
    <p:checker dir="vert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Vlastní 14">
      <a:dk1>
        <a:sysClr val="windowText" lastClr="000000"/>
      </a:dk1>
      <a:lt1>
        <a:srgbClr val="FFFF00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441</TotalTime>
  <Words>396</Words>
  <Application>Microsoft Office PowerPoint</Application>
  <PresentationFormat>Předvádění na obrazovce (4:3)</PresentationFormat>
  <Paragraphs>100</Paragraphs>
  <Slides>14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NÁZEV ŠKOLY: SPECIÁLNÍ ZÁKLADNÍ ŠKOLA, LOUNY                            PODĚBRADOVA 640,PŘÍSPĚVKOVÁ ORGANIZACE  AUTOR:      MGR.JANA ZELINKOVÁ  NÁZEV MATERIÁLU: VY_32_INOVACE_09_ NÁKUP OBLEČENÍ A OBUVI  TÉMA:            NÁKUP OBLEČENÍ A OBUVI NÁZEV SADY: III.SPOLEČNOST – HŠ ČÍSLO PROJEKTU:  CZ.1.07/1.4.00/21.3407  </vt:lpstr>
      <vt:lpstr>ANOTACE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POUŽITÉ ZDROJE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HP</dc:creator>
  <cp:lastModifiedBy>HP</cp:lastModifiedBy>
  <cp:revision>47</cp:revision>
  <dcterms:created xsi:type="dcterms:W3CDTF">2013-03-10T16:03:11Z</dcterms:created>
  <dcterms:modified xsi:type="dcterms:W3CDTF">2013-03-26T16:14:03Z</dcterms:modified>
</cp:coreProperties>
</file>