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6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49C95-C213-48A5-9D2C-2E8F926C4260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D33B8-67B0-4360-80BF-BCF76C48A5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  <p:sndAc>
      <p:stSnd>
        <p:snd r:embed="rId1" name="camera.wav" builtIn="1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49C95-C213-48A5-9D2C-2E8F926C4260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D33B8-67B0-4360-80BF-BCF76C48A5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  <p:sndAc>
      <p:stSnd>
        <p:snd r:embed="rId1" name="camera.wav" builtIn="1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49C95-C213-48A5-9D2C-2E8F926C4260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D33B8-67B0-4360-80BF-BCF76C48A5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  <p:sndAc>
      <p:stSnd>
        <p:snd r:embed="rId1" name="camera.wav" builtIn="1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49C95-C213-48A5-9D2C-2E8F926C4260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D33B8-67B0-4360-80BF-BCF76C48A5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  <p:sndAc>
      <p:stSnd>
        <p:snd r:embed="rId1" name="camera.wav" builtIn="1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49C95-C213-48A5-9D2C-2E8F926C4260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D33B8-67B0-4360-80BF-BCF76C48A5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  <p:sndAc>
      <p:stSnd>
        <p:snd r:embed="rId1" name="camera.wav" builtIn="1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49C95-C213-48A5-9D2C-2E8F926C4260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D33B8-67B0-4360-80BF-BCF76C48A5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  <p:sndAc>
      <p:stSnd>
        <p:snd r:embed="rId1" name="camera.wav" builtIn="1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49C95-C213-48A5-9D2C-2E8F926C4260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D33B8-67B0-4360-80BF-BCF76C48A5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  <p:sndAc>
      <p:stSnd>
        <p:snd r:embed="rId1" name="camera.wav" builtIn="1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49C95-C213-48A5-9D2C-2E8F926C4260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D33B8-67B0-4360-80BF-BCF76C48A5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  <p:sndAc>
      <p:stSnd>
        <p:snd r:embed="rId1" name="camera.wav" builtIn="1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49C95-C213-48A5-9D2C-2E8F926C4260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D33B8-67B0-4360-80BF-BCF76C48A5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  <p:sndAc>
      <p:stSnd>
        <p:snd r:embed="rId1" name="camera.wav" builtIn="1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49C95-C213-48A5-9D2C-2E8F926C4260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D33B8-67B0-4360-80BF-BCF76C48A5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  <p:sndAc>
      <p:stSnd>
        <p:snd r:embed="rId1" name="camera.wav" builtIn="1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49C95-C213-48A5-9D2C-2E8F926C4260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D33B8-67B0-4360-80BF-BCF76C48A5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  <p:sndAc>
      <p:stSnd>
        <p:snd r:embed="rId1" name="camera.wav" builtIn="1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49C95-C213-48A5-9D2C-2E8F926C4260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0D33B8-67B0-4360-80BF-BCF76C48A52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edge/>
    <p:sndAc>
      <p:stSnd>
        <p:snd r:embed="rId13" name="camera.wav" builtIn="1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10" Type="http://schemas.openxmlformats.org/officeDocument/2006/relationships/image" Target="../media/image33.jpeg"/><Relationship Id="rId4" Type="http://schemas.openxmlformats.org/officeDocument/2006/relationships/image" Target="../media/image27.jpeg"/><Relationship Id="rId9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5720" y="214290"/>
            <a:ext cx="8643998" cy="4429156"/>
          </a:xfrm>
        </p:spPr>
        <p:txBody>
          <a:bodyPr>
            <a:normAutofit fontScale="90000"/>
          </a:bodyPr>
          <a:lstStyle/>
          <a:p>
            <a:pPr algn="l"/>
            <a:r>
              <a:rPr lang="cs-CZ" sz="2700" dirty="0" smtClean="0"/>
              <a:t/>
            </a:r>
            <a:br>
              <a:rPr lang="cs-CZ" sz="2700" dirty="0" smtClean="0"/>
            </a:br>
            <a:r>
              <a:rPr lang="cs-CZ" sz="2700" dirty="0"/>
              <a:t/>
            </a:r>
            <a:br>
              <a:rPr lang="cs-CZ" sz="2700" dirty="0"/>
            </a:br>
            <a:r>
              <a:rPr lang="cs-CZ" sz="2700" dirty="0" smtClean="0"/>
              <a:t>NÁZEV ŠKOLY: SPECIÁLNÍ ZÁKLADNÍ ŠKOLA, LOUNY</a:t>
            </a:r>
            <a:br>
              <a:rPr lang="cs-CZ" sz="2700" dirty="0" smtClean="0"/>
            </a:br>
            <a:r>
              <a:rPr lang="cs-CZ" sz="2700" dirty="0" smtClean="0"/>
              <a:t>                          PODĚBRADOVA 640,PŘÍSPĚVKOVÁ ORGANIZACE</a:t>
            </a:r>
            <a:br>
              <a:rPr lang="cs-CZ" sz="2700" dirty="0" smtClean="0"/>
            </a:br>
            <a:r>
              <a:rPr lang="cs-CZ" sz="2700" dirty="0" smtClean="0"/>
              <a:t/>
            </a:r>
            <a:br>
              <a:rPr lang="cs-CZ" sz="2700" dirty="0" smtClean="0"/>
            </a:br>
            <a:r>
              <a:rPr lang="cs-CZ" sz="2700" dirty="0" smtClean="0"/>
              <a:t>AUTOR:            MGR.JANA ZELINKOVÁ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2700" dirty="0" smtClean="0"/>
              <a:t>NÁZEV MATERIÁLU: </a:t>
            </a:r>
            <a:r>
              <a:rPr lang="cs-CZ" sz="2700" dirty="0" smtClean="0"/>
              <a:t>VY_32_INOVACE_12_SLUŽBY- OPRAVY V DOMÁCNOSTI</a:t>
            </a:r>
            <a:r>
              <a:rPr lang="cs-CZ" sz="2700" dirty="0" smtClean="0"/>
              <a:t/>
            </a:r>
            <a:br>
              <a:rPr lang="cs-CZ" sz="2700" dirty="0" smtClean="0"/>
            </a:br>
            <a:r>
              <a:rPr lang="cs-CZ" sz="2700" dirty="0" smtClean="0"/>
              <a:t>                                </a:t>
            </a:r>
            <a:br>
              <a:rPr lang="cs-CZ" sz="2700" dirty="0" smtClean="0"/>
            </a:br>
            <a:r>
              <a:rPr lang="cs-CZ" sz="2700" dirty="0" smtClean="0"/>
              <a:t>TÉMA:                    </a:t>
            </a:r>
            <a:r>
              <a:rPr lang="cs-CZ" sz="2700" dirty="0" smtClean="0"/>
              <a:t>SLUŽBY – OPRAVY V DOMÁCNOSTI</a:t>
            </a:r>
            <a:r>
              <a:rPr lang="cs-CZ" sz="2700" dirty="0" smtClean="0"/>
              <a:t/>
            </a:r>
            <a:br>
              <a:rPr lang="cs-CZ" sz="2700" dirty="0" smtClean="0"/>
            </a:br>
            <a:r>
              <a:rPr lang="cs-CZ" sz="2700" dirty="0" smtClean="0"/>
              <a:t>NÁZEV SADY:         </a:t>
            </a:r>
            <a:r>
              <a:rPr lang="cs-CZ" sz="2700" dirty="0" smtClean="0"/>
              <a:t>III. SPOLEČNOST </a:t>
            </a:r>
            <a:r>
              <a:rPr lang="cs-CZ" sz="2700" dirty="0" smtClean="0"/>
              <a:t>- HŠ</a:t>
            </a:r>
            <a:br>
              <a:rPr lang="cs-CZ" sz="2700" dirty="0" smtClean="0"/>
            </a:br>
            <a:r>
              <a:rPr lang="cs-CZ" sz="2700" dirty="0" smtClean="0">
                <a:solidFill>
                  <a:schemeClr val="tx1"/>
                </a:solidFill>
              </a:rPr>
              <a:t>ČÍSLO PROJEKTU: CZ.1.07/1.4.00/21.3407 </a:t>
            </a:r>
            <a:r>
              <a:rPr lang="cs-CZ" dirty="0" smtClean="0">
                <a:solidFill>
                  <a:schemeClr val="tx1"/>
                </a:solidFill>
              </a:rPr>
              <a:t/>
            </a:r>
            <a:br>
              <a:rPr lang="cs-CZ" dirty="0" smtClean="0">
                <a:solidFill>
                  <a:schemeClr val="tx1"/>
                </a:solidFill>
              </a:rPr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5143512"/>
            <a:ext cx="6400800" cy="107157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obrázek 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5072074"/>
            <a:ext cx="7041297" cy="1363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Materiál je určen k výuce v předmětu společnost na II. stupni speciální školy.</a:t>
            </a:r>
          </a:p>
          <a:p>
            <a:r>
              <a:rPr lang="cs-CZ" dirty="0" smtClean="0"/>
              <a:t>Žáci se seznámí s běžnými službami, které se využívají </a:t>
            </a:r>
            <a:r>
              <a:rPr lang="cs-CZ" dirty="0"/>
              <a:t> </a:t>
            </a:r>
            <a:r>
              <a:rPr lang="cs-CZ" dirty="0" smtClean="0"/>
              <a:t>pro bezpečný chod domácnosti. </a:t>
            </a:r>
          </a:p>
          <a:p>
            <a:r>
              <a:rPr lang="cs-CZ" dirty="0" smtClean="0"/>
              <a:t>Prezentace na interaktivní tabuli.</a:t>
            </a:r>
          </a:p>
          <a:p>
            <a:r>
              <a:rPr lang="cs-CZ" dirty="0" smtClean="0"/>
              <a:t>Inovace: interaktivní způsob učení.</a:t>
            </a:r>
          </a:p>
          <a:p>
            <a:r>
              <a:rPr lang="cs-CZ" dirty="0" smtClean="0"/>
              <a:t>Žáci společně projdou službami, které mohou v domácnosti rodičů, či později ve své vlastní potřebovat. Je dobré si zároveň připomenout, kde ve svém okolí tyto služby najdou. List č.14 slouží k opakování. </a:t>
            </a:r>
          </a:p>
          <a:p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1428760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r>
              <a:rPr lang="cs-CZ" sz="9600" b="1" dirty="0" smtClean="0">
                <a:solidFill>
                  <a:srgbClr val="FFFF00"/>
                </a:solidFill>
              </a:rPr>
              <a:t>SLUŽBY</a:t>
            </a:r>
            <a:endParaRPr lang="cs-CZ" sz="9600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2500306"/>
            <a:ext cx="8643998" cy="3625857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   </a:t>
            </a:r>
            <a:r>
              <a:rPr lang="cs-CZ" sz="8000" dirty="0" smtClean="0">
                <a:solidFill>
                  <a:srgbClr val="92D050"/>
                </a:solidFill>
              </a:rPr>
              <a:t>PRO DOMÁCNOST</a:t>
            </a:r>
            <a:endParaRPr lang="cs-CZ" sz="8000" dirty="0">
              <a:solidFill>
                <a:srgbClr val="92D050"/>
              </a:solidFill>
            </a:endParaRPr>
          </a:p>
        </p:txBody>
      </p:sp>
      <p:pic>
        <p:nvPicPr>
          <p:cNvPr id="1026" name="Picture 2" descr="C:\Users\HP\Desktop\MB90001449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3929066"/>
            <a:ext cx="1828800" cy="182880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1027" name="Picture 3" descr="C:\Users\HP\Desktop\MB90019879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3929066"/>
            <a:ext cx="1828800" cy="182880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1028" name="Picture 4" descr="C:\Users\HP\Desktop\MB90025057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86446" y="3929066"/>
            <a:ext cx="1828800" cy="182880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</p:spTree>
  </p:cSld>
  <p:clrMapOvr>
    <a:masterClrMapping/>
  </p:clrMapOvr>
  <p:transition spd="slow">
    <p:wedge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sz="6000" dirty="0" smtClean="0"/>
              <a:t>INSTALATÉR A TOPENÁŘ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TRUBKOVÉ ROZVODY VODY </a:t>
            </a:r>
          </a:p>
          <a:p>
            <a:r>
              <a:rPr lang="cs-CZ" dirty="0" smtClean="0"/>
              <a:t>ÚDRŽBA A OPRAVY ODPADŮ ( ZÁCHODY)</a:t>
            </a:r>
          </a:p>
          <a:p>
            <a:r>
              <a:rPr lang="cs-CZ" dirty="0" smtClean="0"/>
              <a:t>ZAŘIZUJE KOUPELNY A ZÁCHODY</a:t>
            </a:r>
          </a:p>
          <a:p>
            <a:r>
              <a:rPr lang="cs-CZ" dirty="0" smtClean="0"/>
              <a:t>MONTÁŽ VODOVODNÍCH BATERIÍ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STAVBA ,ROZVODY  A </a:t>
            </a:r>
          </a:p>
          <a:p>
            <a:pPr>
              <a:buNone/>
            </a:pPr>
            <a:r>
              <a:rPr lang="cs-CZ" dirty="0" smtClean="0"/>
              <a:t>    OPRAVY TOPENÍ</a:t>
            </a:r>
          </a:p>
          <a:p>
            <a:pPr>
              <a:buNone/>
            </a:pPr>
            <a:r>
              <a:rPr lang="cs-CZ" dirty="0" smtClean="0"/>
              <a:t> </a:t>
            </a:r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2051" name="Picture 3" descr="C:\Users\HP\Desktop\MB90029576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78" y="2786058"/>
            <a:ext cx="1400172" cy="140017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2052" name="Picture 4" descr="C:\Users\HP\Desktop\MB90029547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43834" y="1214422"/>
            <a:ext cx="1143008" cy="114300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2053" name="Picture 5" descr="C:\Users\HP\Desktop\MB90029401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628" y="4714884"/>
            <a:ext cx="1500198" cy="150019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</p:spTree>
  </p:cSld>
  <p:clrMapOvr>
    <a:masterClrMapping/>
  </p:clrMapOvr>
  <p:transition spd="slow">
    <p:wedge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sz="6000" dirty="0" smtClean="0"/>
              <a:t>MALÍŘ POKOJŮ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VYMALOVÁNÍ POKOJŮ</a:t>
            </a:r>
          </a:p>
          <a:p>
            <a:r>
              <a:rPr lang="cs-CZ" dirty="0" smtClean="0"/>
              <a:t>DROBNÉ OPRAVY STĚN</a:t>
            </a:r>
          </a:p>
          <a:p>
            <a:r>
              <a:rPr lang="cs-CZ" dirty="0" smtClean="0"/>
              <a:t>BAREVNÉ ŠTUKY</a:t>
            </a:r>
            <a:endParaRPr lang="cs-CZ" dirty="0"/>
          </a:p>
        </p:txBody>
      </p:sp>
      <p:pic>
        <p:nvPicPr>
          <p:cNvPr id="3074" name="Picture 2" descr="C:\Users\HP\Desktop\MB90023218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3581400"/>
            <a:ext cx="1828800" cy="182880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3075" name="Picture 3" descr="C:\Users\HP\Desktop\MB90033167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94" y="2285992"/>
            <a:ext cx="1828800" cy="182880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</p:spTree>
  </p:cSld>
  <p:clrMapOvr>
    <a:masterClrMapping/>
  </p:clrMapOvr>
  <p:transition spd="slow">
    <p:wedge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cs-CZ" sz="6000" dirty="0" smtClean="0"/>
              <a:t>SKLENÁŘSTVÍ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ZASKLÍVÁNÍ OKEN A DVEŘÍ</a:t>
            </a:r>
          </a:p>
          <a:p>
            <a:r>
              <a:rPr lang="cs-CZ" dirty="0" smtClean="0"/>
              <a:t>RÁMOVÁNÍ OBRAZŮ</a:t>
            </a:r>
            <a:endParaRPr lang="cs-CZ" dirty="0"/>
          </a:p>
        </p:txBody>
      </p:sp>
      <p:pic>
        <p:nvPicPr>
          <p:cNvPr id="4098" name="Picture 2" descr="C:\Users\HP\Desktop\MB90025099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3429000"/>
            <a:ext cx="2500330" cy="250033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4099" name="Picture 3" descr="C:\Users\HP\Desktop\MB90028075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2357430"/>
            <a:ext cx="2428892" cy="242889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</p:spTree>
  </p:cSld>
  <p:clrMapOvr>
    <a:masterClrMapping/>
  </p:clrMapOvr>
  <p:transition spd="slow">
    <p:wedge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6000" dirty="0" smtClean="0"/>
              <a:t>OPRAVY ELEKTRO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ROZVODY A OPRAVY ELEKTRICKÝCH ROZVODŮ</a:t>
            </a:r>
          </a:p>
          <a:p>
            <a:r>
              <a:rPr lang="cs-CZ" dirty="0" smtClean="0"/>
              <a:t>POJISTKY, JISTIČE </a:t>
            </a:r>
          </a:p>
          <a:p>
            <a:r>
              <a:rPr lang="cs-CZ" dirty="0" smtClean="0"/>
              <a:t>OPRAVY ELEKTRICKÝCH SPOTŘEBIČŮ</a:t>
            </a:r>
            <a:endParaRPr lang="cs-CZ" dirty="0"/>
          </a:p>
        </p:txBody>
      </p:sp>
      <p:pic>
        <p:nvPicPr>
          <p:cNvPr id="5122" name="Picture 2" descr="C:\Users\HP\Desktop\MB90022203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3857628"/>
            <a:ext cx="1828800" cy="182880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5123" name="Picture 3" descr="C:\Users\HP\Desktop\MB90025025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86116" y="3857628"/>
            <a:ext cx="1828800" cy="182880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5124" name="Picture 4" descr="C:\Users\HP\Desktop\MB90036096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57884" y="3857628"/>
            <a:ext cx="1828800" cy="182880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</p:spTree>
  </p:cSld>
  <p:clrMapOvr>
    <a:masterClrMapping/>
  </p:clrMapOvr>
  <p:transition spd="slow">
    <p:wedge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cs-CZ" sz="6000" dirty="0" smtClean="0"/>
              <a:t>OPRAVY OBUVI A BRAŠEN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OPRAVY  A LEPENÍ PODRÁŽEK A PODPADKŮ</a:t>
            </a:r>
          </a:p>
          <a:p>
            <a:r>
              <a:rPr lang="cs-CZ" dirty="0" smtClean="0"/>
              <a:t>OPRAVY ŠNĚROVÁNÍ</a:t>
            </a:r>
          </a:p>
          <a:p>
            <a:r>
              <a:rPr lang="cs-CZ" dirty="0" smtClean="0"/>
              <a:t>ZABARVENÍ ODŘENIN</a:t>
            </a:r>
          </a:p>
          <a:p>
            <a:endParaRPr lang="cs-CZ" dirty="0" smtClean="0"/>
          </a:p>
          <a:p>
            <a:r>
              <a:rPr lang="cs-CZ" dirty="0" smtClean="0"/>
              <a:t>OPRAVY KUFRŮ, CESTOVNÍCH TAŠEK A BATOHŮ</a:t>
            </a:r>
          </a:p>
          <a:p>
            <a:endParaRPr lang="cs-CZ" dirty="0"/>
          </a:p>
        </p:txBody>
      </p:sp>
      <p:pic>
        <p:nvPicPr>
          <p:cNvPr id="6146" name="Picture 2" descr="C:\Users\HP\Desktop\MB90029559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1802" y="4572008"/>
            <a:ext cx="1828800" cy="182880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6147" name="Picture 3" descr="C:\Users\HP\Desktop\MB9002172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9256" y="2143116"/>
            <a:ext cx="1643074" cy="1643074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</p:spTree>
  </p:cSld>
  <p:clrMapOvr>
    <a:masterClrMapping/>
  </p:clrMapOvr>
  <p:transition spd="slow">
    <p:wedge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>
            <a:normAutofit/>
          </a:bodyPr>
          <a:lstStyle/>
          <a:p>
            <a:r>
              <a:rPr lang="cs-CZ" sz="6000" dirty="0" smtClean="0"/>
              <a:t>HODINÁŘSTVÍ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OPRAVY HODIN A HODINEK</a:t>
            </a:r>
          </a:p>
          <a:p>
            <a:r>
              <a:rPr lang="cs-CZ" dirty="0" smtClean="0"/>
              <a:t>VÝMĚNA BATERIÍ V HODINKÁCH</a:t>
            </a:r>
          </a:p>
          <a:p>
            <a:r>
              <a:rPr lang="cs-CZ" dirty="0" smtClean="0"/>
              <a:t>VÝMĚNA A ÚPRAVY HODINKOVÝCH NÁRAMKŮ</a:t>
            </a:r>
            <a:endParaRPr lang="cs-CZ" dirty="0"/>
          </a:p>
        </p:txBody>
      </p:sp>
      <p:pic>
        <p:nvPicPr>
          <p:cNvPr id="7170" name="Picture 2" descr="C:\Users\HP\Desktop\MB90022900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488" y="3286124"/>
            <a:ext cx="3143272" cy="314327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</p:spTree>
  </p:cSld>
  <p:clrMapOvr>
    <a:masterClrMapping/>
  </p:clrMapOvr>
  <p:transition>
    <p:wedge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r>
              <a:rPr lang="cs-CZ" sz="6000" dirty="0" smtClean="0"/>
              <a:t>ŠITÍ A OPRAVY ODĚVŮ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ŠITÍ OBLEČENÍ NA MÍRU </a:t>
            </a:r>
          </a:p>
          <a:p>
            <a:r>
              <a:rPr lang="cs-CZ" dirty="0" smtClean="0"/>
              <a:t>OPRAVY  A ÚPRAVY OBLEČENÍ (ZKRACOVÁNÍ, KALHOT, ZKRACOVÁNÍ RUKÁVŮ,APOD.)</a:t>
            </a:r>
            <a:endParaRPr lang="cs-CZ" dirty="0"/>
          </a:p>
        </p:txBody>
      </p:sp>
      <p:pic>
        <p:nvPicPr>
          <p:cNvPr id="8194" name="Picture 2" descr="C:\Users\HP\Desktop\MB90022965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4071942"/>
            <a:ext cx="2214578" cy="221457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8195" name="Picture 3" descr="C:\Users\HP\Desktop\MB90043599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3286124"/>
            <a:ext cx="2428892" cy="242889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</p:spTree>
  </p:cSld>
  <p:clrMapOvr>
    <a:masterClrMapping/>
  </p:clrMapOvr>
  <p:transition>
    <p:wedge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cs-CZ" sz="6000" dirty="0" smtClean="0"/>
              <a:t>FOTOGRAFICKÉ SLUŽBY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POŘIZUJE FOTOGRAFIE</a:t>
            </a:r>
          </a:p>
          <a:p>
            <a:r>
              <a:rPr lang="cs-CZ" dirty="0" smtClean="0"/>
              <a:t>NA DOKLADY (OBČANSKÝ PRŮKAZ)</a:t>
            </a:r>
          </a:p>
          <a:p>
            <a:r>
              <a:rPr lang="cs-CZ" dirty="0" smtClean="0"/>
              <a:t>SVATBY, POHŘBY, NAROZENINY</a:t>
            </a:r>
          </a:p>
          <a:p>
            <a:r>
              <a:rPr lang="cs-CZ" dirty="0" smtClean="0"/>
              <a:t>ZHOTOVOVÁNÍ FOTOGRAFIÍ, KTERÉ SI VYFOTÍME SAMI</a:t>
            </a:r>
            <a:endParaRPr lang="cs-CZ" dirty="0"/>
          </a:p>
        </p:txBody>
      </p:sp>
      <p:pic>
        <p:nvPicPr>
          <p:cNvPr id="9218" name="Picture 2" descr="C:\Users\HP\Desktop\MB90005676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24500" y="4076700"/>
            <a:ext cx="1828800" cy="182880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9220" name="Picture 4" descr="C:\Users\HP\Desktop\MB90023209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4500570"/>
            <a:ext cx="1828800" cy="182880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</p:spTree>
  </p:cSld>
  <p:clrMapOvr>
    <a:masterClrMapping/>
  </p:clrMapOvr>
  <p:transition spd="slow">
    <p:wedge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7030A0"/>
          </a:solidFill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OPRAVY PLYNOVÝCH SPOTŘEBIČŮ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ROZVODY A ÚDRŽBA PLYNOVÉHO POTRUBÍ</a:t>
            </a:r>
          </a:p>
          <a:p>
            <a:r>
              <a:rPr lang="cs-CZ" dirty="0" smtClean="0"/>
              <a:t>PŘIPOJENÍ A OPRAVY PLYNOVÝCH KOTLŮ</a:t>
            </a:r>
          </a:p>
          <a:p>
            <a:r>
              <a:rPr lang="cs-CZ" dirty="0" smtClean="0"/>
              <a:t>OPRAVY PLYNOVÝCH SPORÁKŮ</a:t>
            </a:r>
            <a:endParaRPr lang="cs-CZ" dirty="0"/>
          </a:p>
        </p:txBody>
      </p:sp>
      <p:pic>
        <p:nvPicPr>
          <p:cNvPr id="10243" name="Picture 3" descr="C:\Users\HP\Desktop\MB90003719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3857628"/>
            <a:ext cx="2571768" cy="257176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10244" name="Picture 4" descr="C:\Users\HP\Desktop\MB9000183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3429000"/>
            <a:ext cx="2643206" cy="2643206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</p:spTree>
  </p:cSld>
  <p:clrMapOvr>
    <a:masterClrMapping/>
  </p:clrMapOvr>
  <p:transition spd="slow">
    <p:wedge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sz="6000" dirty="0" smtClean="0"/>
              <a:t>KOMINICKÉ SLUŽBY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ČIŠTĚNÍ, KONTROLA A OPRAVA KOMÍNŮ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11266" name="Picture 2" descr="C:\Users\HP\Desktop\MB90028315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2357430"/>
            <a:ext cx="2857520" cy="285752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11267" name="Picture 3" descr="C:\Users\HP\Desktop\MB90031862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3000372"/>
            <a:ext cx="3214710" cy="321471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</p:spTree>
  </p:cSld>
  <p:clrMapOvr>
    <a:masterClrMapping/>
  </p:clrMapOvr>
  <p:transition spd="slow">
    <p:wedge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P\Desktop\MB90019653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14290"/>
            <a:ext cx="785818" cy="785818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</p:pic>
      <p:sp>
        <p:nvSpPr>
          <p:cNvPr id="5" name="TextovéPole 4"/>
          <p:cNvSpPr txBox="1"/>
          <p:nvPr/>
        </p:nvSpPr>
        <p:spPr>
          <a:xfrm>
            <a:off x="1428728" y="285728"/>
            <a:ext cx="2904706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KDO S ČÍM PRACUJE ?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571868" y="1071546"/>
            <a:ext cx="1643074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KOMINÍK 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571868" y="1928802"/>
            <a:ext cx="1643074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INSTALATÉR 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571868" y="2786058"/>
            <a:ext cx="1643074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ŠVADLENA 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571868" y="3571876"/>
            <a:ext cx="1643074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FOTOGRAF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571868" y="4357694"/>
            <a:ext cx="1643074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SKLENÁŘ 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571868" y="5143512"/>
            <a:ext cx="1643074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MALÍŘ POKOJŮ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571868" y="5929330"/>
            <a:ext cx="1643074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ELEKTRIKÁŘ </a:t>
            </a:r>
            <a:endParaRPr lang="cs-CZ" dirty="0"/>
          </a:p>
        </p:txBody>
      </p:sp>
      <p:pic>
        <p:nvPicPr>
          <p:cNvPr id="1027" name="Picture 3" descr="C:\Users\HP\Desktop\MB90033280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4143380"/>
            <a:ext cx="1000132" cy="1000132"/>
          </a:xfrm>
          <a:prstGeom prst="rect">
            <a:avLst/>
          </a:prstGeom>
          <a:noFill/>
        </p:spPr>
      </p:pic>
      <p:pic>
        <p:nvPicPr>
          <p:cNvPr id="1028" name="Picture 4" descr="C:\Users\HP\Desktop\MB90025097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1357298"/>
            <a:ext cx="928694" cy="928694"/>
          </a:xfrm>
          <a:prstGeom prst="rect">
            <a:avLst/>
          </a:prstGeom>
          <a:noFill/>
        </p:spPr>
      </p:pic>
      <p:pic>
        <p:nvPicPr>
          <p:cNvPr id="1029" name="Picture 5" descr="C:\Users\HP\Desktop\MB90036145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58" y="2714620"/>
            <a:ext cx="928694" cy="928694"/>
          </a:xfrm>
          <a:prstGeom prst="rect">
            <a:avLst/>
          </a:prstGeom>
          <a:noFill/>
        </p:spPr>
      </p:pic>
      <p:pic>
        <p:nvPicPr>
          <p:cNvPr id="1030" name="Picture 6" descr="C:\Users\HP\Desktop\MB900396836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15206" y="2143116"/>
            <a:ext cx="928694" cy="928694"/>
          </a:xfrm>
          <a:prstGeom prst="rect">
            <a:avLst/>
          </a:prstGeom>
          <a:noFill/>
        </p:spPr>
      </p:pic>
      <p:pic>
        <p:nvPicPr>
          <p:cNvPr id="1033" name="Picture 9" descr="C:\Users\HP\Desktop\MB900215315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215206" y="3500438"/>
            <a:ext cx="928694" cy="928694"/>
          </a:xfrm>
          <a:prstGeom prst="rect">
            <a:avLst/>
          </a:prstGeom>
          <a:noFill/>
        </p:spPr>
      </p:pic>
      <p:pic>
        <p:nvPicPr>
          <p:cNvPr id="1035" name="Picture 11" descr="C:\Users\HP\Desktop\MB900280967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7158" y="5429264"/>
            <a:ext cx="942993" cy="942993"/>
          </a:xfrm>
          <a:prstGeom prst="rect">
            <a:avLst/>
          </a:prstGeom>
          <a:noFill/>
        </p:spPr>
      </p:pic>
      <p:pic>
        <p:nvPicPr>
          <p:cNvPr id="1036" name="Picture 12" descr="C:\Users\HP\Desktop\MB900175370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215206" y="5000636"/>
            <a:ext cx="928694" cy="92869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6346E-6 L 0.2283 -0.50347 " pathEditMode="relative" ptsTypes="AA">
                                      <p:cBhvr>
                                        <p:cTn id="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82239E-6 L -0.17327 -0.50346 " pathEditMode="relative" ptsTypes="AA">
                                      <p:cBhvr>
                                        <p:cTn id="10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6.31822E-6 L 0.19688 0.17831 " pathEditMode="relative" ptsTypes="AA">
                                      <p:cBhvr>
                                        <p:cTn id="14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5.92044E-6 L -0.16528 0.14686 " pathEditMode="relative" ptsTypes="AA">
                                      <p:cBhvr>
                                        <p:cTn id="18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705 -0.00347 L 0.22032 -0.1921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-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9.40796E-6 L -0.18906 0.22017 " pathEditMode="relative" ptsTypes="AA">
                                      <p:cBhvr>
                                        <p:cTn id="26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6 -8.51064E-7 L 0.22048 0.42992 " pathEditMode="relative" ptsTypes="AA">
                                      <p:cBhvr>
                                        <p:cTn id="30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POUŽITÉ ZDROJE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Kliparty – dostupné na </a:t>
            </a:r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Vše citováno [2012-09-16].</a:t>
            </a:r>
            <a:endParaRPr lang="cs-CZ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Vlastní 12">
      <a:dk1>
        <a:sysClr val="windowText" lastClr="000000"/>
      </a:dk1>
      <a:lt1>
        <a:srgbClr val="CF2525"/>
      </a:lt1>
      <a:dk2>
        <a:srgbClr val="4E3B30"/>
      </a:dk2>
      <a:lt2>
        <a:srgbClr val="FBEEC9"/>
      </a:lt2>
      <a:accent1>
        <a:srgbClr val="E36363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269</Words>
  <Application>Microsoft Office PowerPoint</Application>
  <PresentationFormat>Předvádění na obrazovce (4:3)</PresentationFormat>
  <Paragraphs>68</Paragraphs>
  <Slides>15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  NÁZEV ŠKOLY: SPECIÁLNÍ ZÁKLADNÍ ŠKOLA, LOUNY                           PODĚBRADOVA 640,PŘÍSPĚVKOVÁ ORGANIZACE  AUTOR:            MGR.JANA ZELINKOVÁ  NÁZEV MATERIÁLU: VY_32_INOVACE_12_SLUŽBY- OPRAVY V DOMÁCNOSTI                                  TÉMA:                    SLUŽBY – OPRAVY V DOMÁCNOSTI NÁZEV SADY:         III. SPOLEČNOST - HŠ ČÍSLO PROJEKTU: CZ.1.07/1.4.00/21.3407  </vt:lpstr>
      <vt:lpstr>ANOTACE</vt:lpstr>
      <vt:lpstr>SLUŽBY</vt:lpstr>
      <vt:lpstr>INSTALATÉR A TOPENÁŘ</vt:lpstr>
      <vt:lpstr>MALÍŘ POKOJŮ</vt:lpstr>
      <vt:lpstr>SKLENÁŘSTVÍ</vt:lpstr>
      <vt:lpstr>OPRAVY ELEKTRO</vt:lpstr>
      <vt:lpstr>OPRAVY OBUVI A BRAŠEN</vt:lpstr>
      <vt:lpstr>HODINÁŘSTVÍ</vt:lpstr>
      <vt:lpstr>ŠITÍ A OPRAVY ODĚVŮ</vt:lpstr>
      <vt:lpstr>FOTOGRAFICKÉ SLUŽBY</vt:lpstr>
      <vt:lpstr>OPRAVY PLYNOVÝCH SPOTŘEBIČŮ</vt:lpstr>
      <vt:lpstr>KOMINICKÉ SLUŽBY</vt:lpstr>
      <vt:lpstr>Snímek 14</vt:lpstr>
      <vt:lpstr>POUŽITÉ ZDROJE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HP</dc:creator>
  <cp:lastModifiedBy>HP</cp:lastModifiedBy>
  <cp:revision>19</cp:revision>
  <dcterms:created xsi:type="dcterms:W3CDTF">2013-02-18T17:38:11Z</dcterms:created>
  <dcterms:modified xsi:type="dcterms:W3CDTF">2013-03-26T16:17:31Z</dcterms:modified>
</cp:coreProperties>
</file>