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71" r:id="rId4"/>
    <p:sldId id="272" r:id="rId5"/>
    <p:sldId id="259" r:id="rId6"/>
    <p:sldId id="273" r:id="rId7"/>
    <p:sldId id="262" r:id="rId8"/>
    <p:sldId id="264" r:id="rId9"/>
    <p:sldId id="265" r:id="rId10"/>
    <p:sldId id="266" r:id="rId11"/>
    <p:sldId id="274" r:id="rId12"/>
    <p:sldId id="275" r:id="rId13"/>
    <p:sldId id="276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7F11F9-EB4F-4D3A-B97B-CDBD45AF925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137F0FC-6C87-40C9-9E0F-FC2026ADDF01}">
      <dgm:prSet phldrT="[Text]"/>
      <dgm:spPr/>
      <dgm:t>
        <a:bodyPr/>
        <a:lstStyle/>
        <a:p>
          <a:r>
            <a:rPr lang="cs-CZ" dirty="0" smtClean="0"/>
            <a:t>RODIČE MAJÍ SVÉ PENÍZE NA BANKOVNÍM ÚČTU</a:t>
          </a:r>
          <a:endParaRPr lang="cs-CZ" dirty="0"/>
        </a:p>
      </dgm:t>
    </dgm:pt>
    <dgm:pt modelId="{D0B44DE7-43B4-4545-8C46-38A556B2F09B}" type="parTrans" cxnId="{EBC9CC2F-E56E-4D85-AFC8-8E1150491E7E}">
      <dgm:prSet/>
      <dgm:spPr/>
      <dgm:t>
        <a:bodyPr/>
        <a:lstStyle/>
        <a:p>
          <a:endParaRPr lang="cs-CZ"/>
        </a:p>
      </dgm:t>
    </dgm:pt>
    <dgm:pt modelId="{27532B1E-F04A-4D63-AC08-8361928C7346}" type="sibTrans" cxnId="{EBC9CC2F-E56E-4D85-AFC8-8E1150491E7E}">
      <dgm:prSet/>
      <dgm:spPr/>
      <dgm:t>
        <a:bodyPr/>
        <a:lstStyle/>
        <a:p>
          <a:endParaRPr lang="cs-CZ"/>
        </a:p>
      </dgm:t>
    </dgm:pt>
    <dgm:pt modelId="{5C56E675-96DC-4027-B090-C578CEE463FB}">
      <dgm:prSet phldrT="[Text]"/>
      <dgm:spPr/>
      <dgm:t>
        <a:bodyPr/>
        <a:lstStyle/>
        <a:p>
          <a:r>
            <a:rPr lang="cs-CZ" dirty="0" smtClean="0"/>
            <a:t>MAMINKA POTŘEBUJE PENÍZE NA NÁKUP</a:t>
          </a:r>
          <a:endParaRPr lang="cs-CZ" dirty="0"/>
        </a:p>
      </dgm:t>
    </dgm:pt>
    <dgm:pt modelId="{4E394F0C-C8EB-4C2C-B239-D2CC71E8AA14}" type="parTrans" cxnId="{22793EBE-D0C2-4B6C-9E37-FD487474136D}">
      <dgm:prSet/>
      <dgm:spPr/>
      <dgm:t>
        <a:bodyPr/>
        <a:lstStyle/>
        <a:p>
          <a:endParaRPr lang="cs-CZ"/>
        </a:p>
      </dgm:t>
    </dgm:pt>
    <dgm:pt modelId="{27811EEC-CD98-412E-B9BE-91C62866598C}" type="sibTrans" cxnId="{22793EBE-D0C2-4B6C-9E37-FD487474136D}">
      <dgm:prSet/>
      <dgm:spPr/>
      <dgm:t>
        <a:bodyPr/>
        <a:lstStyle/>
        <a:p>
          <a:endParaRPr lang="cs-CZ"/>
        </a:p>
      </dgm:t>
    </dgm:pt>
    <dgm:pt modelId="{9ADD09F4-6CEB-42D7-8423-ABF57D6D1574}">
      <dgm:prSet phldrT="[Text]"/>
      <dgm:spPr/>
      <dgm:t>
        <a:bodyPr/>
        <a:lstStyle/>
        <a:p>
          <a:r>
            <a:rPr lang="cs-CZ" dirty="0" smtClean="0"/>
            <a:t>VYBERE JE V BANKOMATU POMOCÍ KARTY</a:t>
          </a:r>
          <a:endParaRPr lang="cs-CZ" dirty="0"/>
        </a:p>
      </dgm:t>
    </dgm:pt>
    <dgm:pt modelId="{617CDE7D-B928-4FAE-B734-B866C3A11532}" type="parTrans" cxnId="{96E7418C-19F9-4E15-8588-5E91511BD0BC}">
      <dgm:prSet/>
      <dgm:spPr/>
      <dgm:t>
        <a:bodyPr/>
        <a:lstStyle/>
        <a:p>
          <a:endParaRPr lang="cs-CZ"/>
        </a:p>
      </dgm:t>
    </dgm:pt>
    <dgm:pt modelId="{E13970DB-1562-43D0-8D3A-2FC1056E5836}" type="sibTrans" cxnId="{96E7418C-19F9-4E15-8588-5E91511BD0BC}">
      <dgm:prSet/>
      <dgm:spPr/>
      <dgm:t>
        <a:bodyPr/>
        <a:lstStyle/>
        <a:p>
          <a:endParaRPr lang="cs-CZ"/>
        </a:p>
      </dgm:t>
    </dgm:pt>
    <dgm:pt modelId="{7104D3FE-B460-4BA2-B017-3F197249A076}" type="pres">
      <dgm:prSet presAssocID="{977F11F9-EB4F-4D3A-B97B-CDBD45AF925F}" presName="Name0" presStyleCnt="0">
        <dgm:presLayoutVars>
          <dgm:dir/>
          <dgm:resizeHandles val="exact"/>
        </dgm:presLayoutVars>
      </dgm:prSet>
      <dgm:spPr/>
    </dgm:pt>
    <dgm:pt modelId="{2F9234A6-7556-4962-A648-58D9169EF3BE}" type="pres">
      <dgm:prSet presAssocID="{7137F0FC-6C87-40C9-9E0F-FC2026ADDF0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C6D184-623E-478B-813E-C8B0DA2565F1}" type="pres">
      <dgm:prSet presAssocID="{27532B1E-F04A-4D63-AC08-8361928C7346}" presName="sibTrans" presStyleLbl="sibTrans2D1" presStyleIdx="0" presStyleCnt="2"/>
      <dgm:spPr/>
      <dgm:t>
        <a:bodyPr/>
        <a:lstStyle/>
        <a:p>
          <a:endParaRPr lang="cs-CZ"/>
        </a:p>
      </dgm:t>
    </dgm:pt>
    <dgm:pt modelId="{13F83C34-D7E8-4C64-BB2F-AFFB90F5F1AE}" type="pres">
      <dgm:prSet presAssocID="{27532B1E-F04A-4D63-AC08-8361928C7346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147CB8FA-0571-45D3-AB82-91ACF5ED6422}" type="pres">
      <dgm:prSet presAssocID="{5C56E675-96DC-4027-B090-C578CEE463FB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86FF1F-6581-4306-A7C5-FAC8945CF9A0}" type="pres">
      <dgm:prSet presAssocID="{27811EEC-CD98-412E-B9BE-91C62866598C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D777D1D-C64C-4C1B-9B23-E2A2A0E8CDB9}" type="pres">
      <dgm:prSet presAssocID="{27811EEC-CD98-412E-B9BE-91C62866598C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6E1189D9-1B75-45E9-BC0A-DF339924BED4}" type="pres">
      <dgm:prSet presAssocID="{9ADD09F4-6CEB-42D7-8423-ABF57D6D157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1CB142-AFEE-47E7-AFE0-819092E33380}" type="presOf" srcId="{9ADD09F4-6CEB-42D7-8423-ABF57D6D1574}" destId="{6E1189D9-1B75-45E9-BC0A-DF339924BED4}" srcOrd="0" destOrd="0" presId="urn:microsoft.com/office/officeart/2005/8/layout/process1"/>
    <dgm:cxn modelId="{96E7418C-19F9-4E15-8588-5E91511BD0BC}" srcId="{977F11F9-EB4F-4D3A-B97B-CDBD45AF925F}" destId="{9ADD09F4-6CEB-42D7-8423-ABF57D6D1574}" srcOrd="2" destOrd="0" parTransId="{617CDE7D-B928-4FAE-B734-B866C3A11532}" sibTransId="{E13970DB-1562-43D0-8D3A-2FC1056E5836}"/>
    <dgm:cxn modelId="{81A4979D-A294-4EBC-BC4C-F242C2742214}" type="presOf" srcId="{27532B1E-F04A-4D63-AC08-8361928C7346}" destId="{13F83C34-D7E8-4C64-BB2F-AFFB90F5F1AE}" srcOrd="1" destOrd="0" presId="urn:microsoft.com/office/officeart/2005/8/layout/process1"/>
    <dgm:cxn modelId="{EBC9CC2F-E56E-4D85-AFC8-8E1150491E7E}" srcId="{977F11F9-EB4F-4D3A-B97B-CDBD45AF925F}" destId="{7137F0FC-6C87-40C9-9E0F-FC2026ADDF01}" srcOrd="0" destOrd="0" parTransId="{D0B44DE7-43B4-4545-8C46-38A556B2F09B}" sibTransId="{27532B1E-F04A-4D63-AC08-8361928C7346}"/>
    <dgm:cxn modelId="{BFFB47F8-712A-4B3D-822B-CA4D9D73F50C}" type="presOf" srcId="{5C56E675-96DC-4027-B090-C578CEE463FB}" destId="{147CB8FA-0571-45D3-AB82-91ACF5ED6422}" srcOrd="0" destOrd="0" presId="urn:microsoft.com/office/officeart/2005/8/layout/process1"/>
    <dgm:cxn modelId="{910BC4F0-8ABA-422E-8570-92D87BA4AE0D}" type="presOf" srcId="{7137F0FC-6C87-40C9-9E0F-FC2026ADDF01}" destId="{2F9234A6-7556-4962-A648-58D9169EF3BE}" srcOrd="0" destOrd="0" presId="urn:microsoft.com/office/officeart/2005/8/layout/process1"/>
    <dgm:cxn modelId="{22793EBE-D0C2-4B6C-9E37-FD487474136D}" srcId="{977F11F9-EB4F-4D3A-B97B-CDBD45AF925F}" destId="{5C56E675-96DC-4027-B090-C578CEE463FB}" srcOrd="1" destOrd="0" parTransId="{4E394F0C-C8EB-4C2C-B239-D2CC71E8AA14}" sibTransId="{27811EEC-CD98-412E-B9BE-91C62866598C}"/>
    <dgm:cxn modelId="{CC2BA261-A23A-43B7-A26C-97F6C79B8674}" type="presOf" srcId="{27811EEC-CD98-412E-B9BE-91C62866598C}" destId="{7186FF1F-6581-4306-A7C5-FAC8945CF9A0}" srcOrd="0" destOrd="0" presId="urn:microsoft.com/office/officeart/2005/8/layout/process1"/>
    <dgm:cxn modelId="{D65C0205-D16B-4DDF-A673-CE46C3D03508}" type="presOf" srcId="{27811EEC-CD98-412E-B9BE-91C62866598C}" destId="{6D777D1D-C64C-4C1B-9B23-E2A2A0E8CDB9}" srcOrd="1" destOrd="0" presId="urn:microsoft.com/office/officeart/2005/8/layout/process1"/>
    <dgm:cxn modelId="{A7318771-6C68-4864-BD06-854B375E6441}" type="presOf" srcId="{977F11F9-EB4F-4D3A-B97B-CDBD45AF925F}" destId="{7104D3FE-B460-4BA2-B017-3F197249A076}" srcOrd="0" destOrd="0" presId="urn:microsoft.com/office/officeart/2005/8/layout/process1"/>
    <dgm:cxn modelId="{1AA4437F-4790-4E77-890D-63261B012EF4}" type="presOf" srcId="{27532B1E-F04A-4D63-AC08-8361928C7346}" destId="{2BC6D184-623E-478B-813E-C8B0DA2565F1}" srcOrd="0" destOrd="0" presId="urn:microsoft.com/office/officeart/2005/8/layout/process1"/>
    <dgm:cxn modelId="{B7646781-5792-4542-B736-321B2520D59B}" type="presParOf" srcId="{7104D3FE-B460-4BA2-B017-3F197249A076}" destId="{2F9234A6-7556-4962-A648-58D9169EF3BE}" srcOrd="0" destOrd="0" presId="urn:microsoft.com/office/officeart/2005/8/layout/process1"/>
    <dgm:cxn modelId="{80CE24F6-BA0D-4389-B9F4-DE11D77CBBD1}" type="presParOf" srcId="{7104D3FE-B460-4BA2-B017-3F197249A076}" destId="{2BC6D184-623E-478B-813E-C8B0DA2565F1}" srcOrd="1" destOrd="0" presId="urn:microsoft.com/office/officeart/2005/8/layout/process1"/>
    <dgm:cxn modelId="{20DF1BCA-5FB9-4D8F-9544-674C3418B856}" type="presParOf" srcId="{2BC6D184-623E-478B-813E-C8B0DA2565F1}" destId="{13F83C34-D7E8-4C64-BB2F-AFFB90F5F1AE}" srcOrd="0" destOrd="0" presId="urn:microsoft.com/office/officeart/2005/8/layout/process1"/>
    <dgm:cxn modelId="{885B343D-C886-4CD1-9321-BE9155FBECC2}" type="presParOf" srcId="{7104D3FE-B460-4BA2-B017-3F197249A076}" destId="{147CB8FA-0571-45D3-AB82-91ACF5ED6422}" srcOrd="2" destOrd="0" presId="urn:microsoft.com/office/officeart/2005/8/layout/process1"/>
    <dgm:cxn modelId="{75394F73-5701-4E41-BC40-1CE8A5738AD5}" type="presParOf" srcId="{7104D3FE-B460-4BA2-B017-3F197249A076}" destId="{7186FF1F-6581-4306-A7C5-FAC8945CF9A0}" srcOrd="3" destOrd="0" presId="urn:microsoft.com/office/officeart/2005/8/layout/process1"/>
    <dgm:cxn modelId="{5B58810D-CED4-43CA-AE08-BB16E04A56AA}" type="presParOf" srcId="{7186FF1F-6581-4306-A7C5-FAC8945CF9A0}" destId="{6D777D1D-C64C-4C1B-9B23-E2A2A0E8CDB9}" srcOrd="0" destOrd="0" presId="urn:microsoft.com/office/officeart/2005/8/layout/process1"/>
    <dgm:cxn modelId="{68D547C1-D0E0-4479-B360-04EF68962A0A}" type="presParOf" srcId="{7104D3FE-B460-4BA2-B017-3F197249A076}" destId="{6E1189D9-1B75-45E9-BC0A-DF339924BED4}" srcOrd="4" destOrd="0" presId="urn:microsoft.com/office/officeart/2005/8/layout/process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/>
    <p:sndAc>
      <p:stSnd>
        <p:snd r:embed="rId1" name="coin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  <p:sndAc>
      <p:stSnd>
        <p:snd r:embed="rId1" name="coin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CCC299B-8BEF-420B-9651-D734F81A49B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57B6793-A36D-4B1C-AF9B-F9F0201FD2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heel/>
    <p:sndAc>
      <p:stSnd>
        <p:snd r:embed="rId13" name="coin.wav" builtIn="1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diagramData" Target="../diagrams/data1.xml"/><Relationship Id="rId7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nky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44" y="428604"/>
            <a:ext cx="8858312" cy="4000528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b="1" dirty="0" smtClean="0">
                <a:solidFill>
                  <a:schemeClr val="bg1"/>
                </a:solidFill>
              </a:rPr>
              <a:t>Název školy: </a:t>
            </a:r>
            <a:r>
              <a:rPr lang="cs-CZ" sz="2200" b="0" dirty="0" smtClean="0">
                <a:solidFill>
                  <a:schemeClr val="bg1"/>
                </a:solidFill>
              </a:rPr>
              <a:t>Speciální základní škola,Louny, </a:t>
            </a:r>
            <a:br>
              <a:rPr lang="cs-CZ" sz="2200" b="0" dirty="0" smtClean="0">
                <a:solidFill>
                  <a:schemeClr val="bg1"/>
                </a:solidFill>
              </a:rPr>
            </a:br>
            <a:r>
              <a:rPr lang="cs-CZ" sz="2200" b="0" dirty="0" smtClean="0">
                <a:solidFill>
                  <a:schemeClr val="bg1"/>
                </a:solidFill>
              </a:rPr>
              <a:t>                        </a:t>
            </a:r>
            <a:r>
              <a:rPr lang="cs-CZ" sz="2200" b="0" dirty="0" err="1" smtClean="0">
                <a:solidFill>
                  <a:schemeClr val="bg1"/>
                </a:solidFill>
              </a:rPr>
              <a:t>Poděbradova</a:t>
            </a:r>
            <a:r>
              <a:rPr lang="cs-CZ" sz="2200" b="0" dirty="0" smtClean="0">
                <a:solidFill>
                  <a:schemeClr val="bg1"/>
                </a:solidFill>
              </a:rPr>
              <a:t> 640, příspěvková  organizace</a:t>
            </a:r>
            <a:br>
              <a:rPr lang="cs-CZ" sz="2200" b="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Autor:</a:t>
            </a:r>
            <a:r>
              <a:rPr lang="cs-CZ" sz="2200" dirty="0" smtClean="0">
                <a:solidFill>
                  <a:schemeClr val="bg1"/>
                </a:solidFill>
              </a:rPr>
              <a:t>         </a:t>
            </a:r>
            <a:r>
              <a:rPr lang="cs-CZ" sz="2200" b="0" dirty="0" err="1" smtClean="0">
                <a:solidFill>
                  <a:schemeClr val="bg1"/>
                </a:solidFill>
              </a:rPr>
              <a:t>Mgr.Jana</a:t>
            </a:r>
            <a:r>
              <a:rPr lang="cs-CZ" sz="2200" b="0" dirty="0" smtClean="0">
                <a:solidFill>
                  <a:schemeClr val="bg1"/>
                </a:solidFill>
              </a:rPr>
              <a:t> Zelinková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Název materiálu: </a:t>
            </a:r>
            <a:r>
              <a:rPr lang="cs-CZ" sz="2200" b="0" dirty="0" smtClean="0">
                <a:solidFill>
                  <a:schemeClr val="bg1"/>
                </a:solidFill>
              </a:rPr>
              <a:t>VY_32_INOVACE_13_BANKA</a:t>
            </a:r>
            <a:r>
              <a:rPr lang="cs-CZ" sz="2200" b="0" dirty="0" smtClean="0">
                <a:solidFill>
                  <a:schemeClr val="bg1"/>
                </a:solidFill>
              </a:rPr>
              <a:t/>
            </a:r>
            <a:br>
              <a:rPr lang="cs-CZ" sz="2200" b="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TÉMA: </a:t>
            </a:r>
            <a:r>
              <a:rPr lang="cs-CZ" sz="2200" dirty="0" smtClean="0">
                <a:solidFill>
                  <a:schemeClr val="bg1"/>
                </a:solidFill>
              </a:rPr>
              <a:t>           </a:t>
            </a:r>
            <a:r>
              <a:rPr lang="cs-CZ" sz="2200" b="0" dirty="0" smtClean="0">
                <a:solidFill>
                  <a:schemeClr val="bg1"/>
                </a:solidFill>
              </a:rPr>
              <a:t>Banka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název sady: </a:t>
            </a:r>
            <a:r>
              <a:rPr lang="cs-CZ" sz="2200" b="0" dirty="0" smtClean="0">
                <a:solidFill>
                  <a:schemeClr val="bg1"/>
                </a:solidFill>
              </a:rPr>
              <a:t>III. Společnost </a:t>
            </a:r>
            <a:r>
              <a:rPr lang="cs-CZ" sz="2200" b="0" dirty="0" smtClean="0">
                <a:solidFill>
                  <a:schemeClr val="bg1"/>
                </a:solidFill>
              </a:rPr>
              <a:t>– HŠ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Číslo projektu:  CZ.1.07/1.4.00/21.3407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00636"/>
            <a:ext cx="6400800" cy="1357322"/>
          </a:xfrm>
        </p:spPr>
        <p:txBody>
          <a:bodyPr>
            <a:normAutofit/>
          </a:bodyPr>
          <a:lstStyle/>
          <a:p>
            <a:pPr algn="l"/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42910" y="5000636"/>
            <a:ext cx="7605632" cy="1473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žákům 7.  a 8. ročníku, pro výuku v předmětu společnost</a:t>
            </a:r>
          </a:p>
          <a:p>
            <a:r>
              <a:rPr lang="cs-CZ" dirty="0" smtClean="0"/>
              <a:t>Žáci se seznámí s pojmem banka, bankomat, bankovní účet, půjčka, platební karta a zásadami bezpečného používání platební karty.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První část obsahuje výklad nového učiva,žáci pracují společně s učitelem, druhá část  (3 listy) slouží k opakování a procvičování učiva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571480"/>
            <a:ext cx="8229600" cy="2071702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FF00"/>
                </a:solidFill>
              </a:rPr>
              <a:t>  BANKA</a:t>
            </a:r>
            <a:endParaRPr lang="cs-CZ" sz="88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HP\Desktop\MB90030992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298" y="2500306"/>
            <a:ext cx="4143404" cy="4143404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3117"/>
            <a:ext cx="835824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UKLÁDÁNÍ (SPOŘENÍ) PENĚZ, KTERÉ PRÁVĚ NEPOTŘEBUJEME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solidFill>
                <a:srgbClr val="FFFF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 PROVÁDÍ PLATBY MEZI BANKAMI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solidFill>
                <a:srgbClr val="FFFF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 VYDÁVÁ PLATEBNÍ A KREDITNÍ KARTY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solidFill>
                <a:srgbClr val="FFFF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 PŮJČOVÁNÍ PENĚZ – ÚVĚRY, HYPOTÉKY (ÚVĚR NA BYDLENÍ)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2050" name="Picture 2" descr="C:\Users\HP\Desktop\MB90023308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14290"/>
            <a:ext cx="3143272" cy="31432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3428992" y="785794"/>
            <a:ext cx="55007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/>
                </a:solidFill>
              </a:rPr>
              <a:t>ZABÝVÁ SE </a:t>
            </a:r>
          </a:p>
          <a:p>
            <a:r>
              <a:rPr lang="cs-CZ" sz="3200" dirty="0" smtClean="0">
                <a:solidFill>
                  <a:schemeClr val="accent6"/>
                </a:solidFill>
              </a:rPr>
              <a:t> PENĚŽNÍMI SLUŽBAMI </a:t>
            </a:r>
            <a:endParaRPr lang="cs-CZ" sz="3200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cs-CZ" b="0" u="sng" dirty="0" smtClean="0">
                <a:solidFill>
                  <a:srgbClr val="0070C0"/>
                </a:solidFill>
              </a:rPr>
              <a:t>BANKY V NAŠEM MĚSTĚ</a:t>
            </a:r>
            <a:endParaRPr lang="cs-CZ" b="0" u="sng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HP\Desktop\logo13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4516342"/>
            <a:ext cx="2071702" cy="1614314"/>
          </a:xfrm>
          <a:prstGeom prst="rect">
            <a:avLst/>
          </a:prstGeom>
          <a:noFill/>
        </p:spPr>
      </p:pic>
      <p:pic>
        <p:nvPicPr>
          <p:cNvPr id="1027" name="Picture 3" descr="C:\Users\HP\Desktop\logo19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74" y="3214686"/>
            <a:ext cx="3929091" cy="714380"/>
          </a:xfrm>
          <a:prstGeom prst="rect">
            <a:avLst/>
          </a:prstGeom>
          <a:noFill/>
        </p:spPr>
      </p:pic>
      <p:pic>
        <p:nvPicPr>
          <p:cNvPr id="1028" name="Picture 4" descr="C:\Users\HP\Desktop\logo15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1714488"/>
            <a:ext cx="2783701" cy="1000132"/>
          </a:xfrm>
          <a:prstGeom prst="rect">
            <a:avLst/>
          </a:prstGeom>
          <a:noFill/>
        </p:spPr>
      </p:pic>
      <p:pic>
        <p:nvPicPr>
          <p:cNvPr id="1029" name="Picture 5" descr="C:\Users\HP\Desktop\logo12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71802" y="1714488"/>
            <a:ext cx="2357454" cy="1010337"/>
          </a:xfrm>
          <a:prstGeom prst="rect">
            <a:avLst/>
          </a:prstGeom>
          <a:noFill/>
        </p:spPr>
      </p:pic>
      <p:pic>
        <p:nvPicPr>
          <p:cNvPr id="1030" name="Picture 6" descr="C:\Users\HP\Desktop\logo51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00364" y="4500570"/>
            <a:ext cx="2821800" cy="1612457"/>
          </a:xfrm>
          <a:prstGeom prst="rect">
            <a:avLst/>
          </a:prstGeom>
          <a:noFill/>
        </p:spPr>
      </p:pic>
      <p:pic>
        <p:nvPicPr>
          <p:cNvPr id="1031" name="Picture 7" descr="C:\Users\HP\Desktop\logo14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7158" y="1714488"/>
            <a:ext cx="2428892" cy="998175"/>
          </a:xfrm>
          <a:prstGeom prst="rect">
            <a:avLst/>
          </a:prstGeom>
          <a:noFill/>
        </p:spPr>
      </p:pic>
      <p:pic>
        <p:nvPicPr>
          <p:cNvPr id="3074" name="Picture 2" descr="C:\Users\HP\Desktop\logo39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57158" y="4500570"/>
            <a:ext cx="2357454" cy="1625830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tx1">
                    <a:lumMod val="90000"/>
                  </a:schemeClr>
                </a:solidFill>
              </a:rPr>
              <a:t>BANKOVNÍ ÚČET</a:t>
            </a:r>
            <a:endParaRPr lang="cs-CZ" u="sng" dirty="0">
              <a:solidFill>
                <a:schemeClr val="tx1">
                  <a:lumMod val="90000"/>
                </a:schemeClr>
              </a:solidFill>
            </a:endParaRPr>
          </a:p>
        </p:txBody>
      </p:sp>
      <p:pic>
        <p:nvPicPr>
          <p:cNvPr id="4098" name="Picture 2" descr="C:\Users\HP\Desktop\MB90038895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857364"/>
            <a:ext cx="1828800" cy="18288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14282" y="3643314"/>
            <a:ext cx="30003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accent2"/>
              </a:solidFill>
            </a:endParaRP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VÝPLATU DOSTANE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NA SVŮJ BANKOVNÍ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ÚČET</a:t>
            </a:r>
          </a:p>
        </p:txBody>
      </p:sp>
      <p:pic>
        <p:nvPicPr>
          <p:cNvPr id="4099" name="Picture 3" descr="C:\Users\HP\Desktop\MB90034358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54" y="1928802"/>
            <a:ext cx="1828800" cy="18288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0" y="1285860"/>
            <a:ext cx="5786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TATÍNEK PRACUJE JAKO ŘIDIČ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71802" y="4143380"/>
            <a:ext cx="31700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BANCE DÁ PŘÍKAZ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K ZAPLACENÍ NÁJMU,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ELEKTŘINY, PLYNU 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DALŠÍCH NÁKUPŮ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BANKA PLATBY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PROVEDE</a:t>
            </a:r>
          </a:p>
        </p:txBody>
      </p:sp>
      <p:pic>
        <p:nvPicPr>
          <p:cNvPr id="4100" name="Picture 4" descr="C:\Users\HP\Desktop\MB90042361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1928802"/>
            <a:ext cx="1828800" cy="18288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6286512" y="4143380"/>
            <a:ext cx="28680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PENÍZE, KTERÉ PRÁVĚ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NEPOTŘEBUJE,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ZŮSTÁVAJÍ NA ÚČTU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tx1">
                    <a:lumMod val="90000"/>
                  </a:schemeClr>
                </a:solidFill>
              </a:rPr>
              <a:t>BANKOMAT</a:t>
            </a:r>
            <a:endParaRPr lang="cs-CZ" u="sng" dirty="0">
              <a:solidFill>
                <a:schemeClr val="tx1">
                  <a:lumMod val="90000"/>
                </a:schemeClr>
              </a:solidFill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14282" y="1397000"/>
          <a:ext cx="8715436" cy="1746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C:\Users\HP\Desktop\220px-Cajero_Banelco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86512" y="3071810"/>
            <a:ext cx="2714644" cy="361541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" name="Picture 2" descr="C:\Users\HP\Desktop\MB900030049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357290" y="3429000"/>
            <a:ext cx="2943220" cy="294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tx1">
                    <a:lumMod val="90000"/>
                  </a:schemeClr>
                </a:solidFill>
              </a:rPr>
              <a:t>PLATEBNÍ KARTA</a:t>
            </a:r>
            <a:endParaRPr lang="cs-CZ" u="sng" dirty="0">
              <a:solidFill>
                <a:schemeClr val="tx1">
                  <a:lumMod val="9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PLASTOVÁ KARTIČKA</a:t>
            </a:r>
          </a:p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MÁ SVÉ ČÍSLO</a:t>
            </a:r>
          </a:p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JMÉNO MAJITELE KARTY</a:t>
            </a:r>
          </a:p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KTERÁ BANKA KARTU VYDALA</a:t>
            </a:r>
          </a:p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NA ZADNÍ STRANĚ – MAGNETICKÝ PROUŽEK</a:t>
            </a:r>
          </a:p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PODPIS MAJITELE KARTY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MÁ SVŮJ PIN – KÓD </a:t>
            </a:r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(OCHRANNÉ ČÍSLO)</a:t>
            </a:r>
          </a:p>
        </p:txBody>
      </p:sp>
      <p:pic>
        <p:nvPicPr>
          <p:cNvPr id="2051" name="Picture 3" descr="C:\Users\HP\Desktop\220px-CCardBack_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3714752"/>
            <a:ext cx="2000263" cy="126380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4" name="Picture 2" descr="C:\Users\HP\Desktop\MB90003004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1214422"/>
            <a:ext cx="1571636" cy="15716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ZÁSADY BEZPEČNOSTI PŘI POUŽÍVÁNÍ PLATEBNÍ KARTY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2400" b="1" dirty="0" smtClean="0">
                <a:latin typeface="Arial Black" pitchFamily="34" charset="0"/>
                <a:cs typeface="Aharoni" pitchFamily="2" charset="-79"/>
              </a:rPr>
              <a:t>KARTU NIKOMU NEPŮJČUJ 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!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 </a:t>
            </a:r>
            <a:r>
              <a:rPr lang="cs-CZ" sz="2400" b="1" dirty="0" smtClean="0">
                <a:latin typeface="Arial Black" pitchFamily="34" charset="0"/>
                <a:cs typeface="Aharoni" pitchFamily="2" charset="-79"/>
              </a:rPr>
              <a:t>       </a:t>
            </a:r>
            <a:endParaRPr lang="cs-CZ" sz="2400" b="1" dirty="0" smtClean="0">
              <a:solidFill>
                <a:srgbClr val="0070C0"/>
              </a:solidFill>
              <a:latin typeface="Arial Black" pitchFamily="34" charset="0"/>
              <a:cs typeface="Aharoni" pitchFamily="2" charset="-79"/>
            </a:endParaRPr>
          </a:p>
          <a:p>
            <a:r>
              <a:rPr lang="cs-CZ" sz="2400" dirty="0" smtClean="0">
                <a:latin typeface="Arial Black" pitchFamily="34" charset="0"/>
              </a:rPr>
              <a:t>NIKOMU NEŘÍKEJ PIN 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!</a:t>
            </a:r>
          </a:p>
          <a:p>
            <a:pPr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NEDÁVEJ SI PIN KE KARTĚ 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!</a:t>
            </a:r>
          </a:p>
          <a:p>
            <a:pPr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latin typeface="Arial Black" pitchFamily="34" charset="0"/>
              </a:rPr>
              <a:t>K BANKOMATU JDI VŽDY SÁM 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!</a:t>
            </a:r>
          </a:p>
          <a:p>
            <a:pPr>
              <a:buNone/>
            </a:pPr>
            <a:endParaRPr lang="cs-CZ" sz="24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latin typeface="Arial Black" pitchFamily="34" charset="0"/>
              </a:rPr>
              <a:t>PŘI ZADÁVÁNÍ PINU, ZAKRYJ ČÍSLA  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!</a:t>
            </a:r>
          </a:p>
          <a:p>
            <a:pPr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KDYŽ KARTU ZTRATÍŠ, IHNED JI V BANCE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     </a:t>
            </a:r>
            <a:r>
              <a:rPr lang="cs-CZ" sz="2400" dirty="0" smtClean="0">
                <a:latin typeface="Arial Black" pitchFamily="34" charset="0"/>
              </a:rPr>
              <a:t>ZABLOKUJ 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!</a:t>
            </a:r>
          </a:p>
          <a:p>
            <a:pPr>
              <a:buNone/>
            </a:pPr>
            <a:r>
              <a:rPr lang="cs-CZ" sz="2400" dirty="0" smtClean="0">
                <a:latin typeface="Arial Black" pitchFamily="34" charset="0"/>
              </a:rPr>
              <a:t>    </a:t>
            </a:r>
            <a:endParaRPr lang="cs-CZ" sz="2400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u="sng" dirty="0" smtClean="0">
                <a:solidFill>
                  <a:schemeClr val="tx1">
                    <a:lumMod val="75000"/>
                  </a:schemeClr>
                </a:solidFill>
              </a:rPr>
              <a:t>PŮJČKY</a:t>
            </a:r>
            <a:endParaRPr lang="cs-CZ" b="0" u="sng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66631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NĚKDY POTŘEBUJEME VÍCE PENĚZ NAJEDNOU – TĚŽKO JE UŠETŘÍME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   </a:t>
            </a:r>
            <a:r>
              <a:rPr lang="cs-CZ" dirty="0" smtClean="0">
                <a:solidFill>
                  <a:schemeClr val="bg1"/>
                </a:solidFill>
              </a:rPr>
              <a:t>KOUPĚ BYTU NEBO DOMU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AUTO, KTERÝM POTŘEBUJEME JEZDIT DO PRÁCE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TRAKTOR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POZOR ! PENÍZE SE VŽDY MUSÍ VRÁTIT, A TO I S ÚROKEM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NEBRAT PŮJČKY NA NEDŮLEŽITÉ VĚCI ( DOVOLENÁ, POČÍTAČ, TELEVIZE, APOD.)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VŽDY JE POTŘEBA DOBŘE ROZMYSLET, JESTLI JE PŮJČKA NUTNÁ.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    DNES PENÍZE NA SPLÁCENÍ MÁME, ALE ZÍTRA JE MÍT NEMUSÍME.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14290"/>
            <a:ext cx="1071570" cy="10715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1857356" y="357166"/>
            <a:ext cx="2350323" cy="523220"/>
          </a:xfrm>
          <a:prstGeom prst="rect">
            <a:avLst/>
          </a:prstGeom>
          <a:solidFill>
            <a:schemeClr val="tx1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ZOPAKUJ SI: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1643050"/>
            <a:ext cx="183115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1.  V BANCE :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2071678"/>
            <a:ext cx="3836027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A) NAKOUPÍME POTRAVINY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43306" y="2071678"/>
            <a:ext cx="2500330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B) ULOŽÍME PENÍZE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43637" y="2071678"/>
            <a:ext cx="3000364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C) OPRAVÍ NÁM AUTO </a:t>
            </a:r>
            <a:endParaRPr lang="cs-CZ" dirty="0"/>
          </a:p>
        </p:txBody>
      </p:sp>
      <p:pic>
        <p:nvPicPr>
          <p:cNvPr id="1027" name="Picture 3" descr="C:\Users\HP\Desktop\MH90044045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2" y="2500306"/>
            <a:ext cx="928694" cy="92869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214282" y="4286256"/>
            <a:ext cx="682932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2.  PODLE NAŠEHO PŘÍKAZU, BANKA ZAPLATI NÁJEM:  </a:t>
            </a:r>
            <a:endParaRPr lang="cs-CZ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5000636"/>
            <a:ext cx="795411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00364" y="5000636"/>
            <a:ext cx="575799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pic>
        <p:nvPicPr>
          <p:cNvPr id="1028" name="Picture 4" descr="C:\Users\HP\Desktop\MH90044045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5500702"/>
            <a:ext cx="928694" cy="92869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5720" y="214290"/>
            <a:ext cx="6713697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JAK MŮŽEŠ OCHRÁNIT SVOU PLATEBNÍ KARTU ? </a:t>
            </a:r>
          </a:p>
          <a:p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(VYBER, CO JE SPRÁVNÉ)</a:t>
            </a:r>
            <a:endParaRPr lang="cs-CZ" sz="2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844" y="1142984"/>
            <a:ext cx="4500594" cy="437042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KAŽDÉMU ŘEKNEŠ PIN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KARTU BUDEŠ PŮJČOVAT </a:t>
            </a:r>
          </a:p>
          <a:p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 KAMARÁDOVI </a:t>
            </a:r>
          </a:p>
          <a:p>
            <a:endParaRPr lang="cs-CZ" sz="20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PIN – KÓD SI NALEPÍŠ NA KARTU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NECHÁŠ KAMARÁDA, ABY TI </a:t>
            </a:r>
          </a:p>
          <a:p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 VYBRAL V BANKOMATU TVOJÍ </a:t>
            </a:r>
          </a:p>
          <a:p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  KARTOU PENÍZE</a:t>
            </a:r>
          </a:p>
          <a:p>
            <a:endParaRPr lang="cs-CZ" sz="20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KDYŽ KARTU ZTRATÍŠ, NIKOMU </a:t>
            </a:r>
          </a:p>
          <a:p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 TO NEŘEKNEŠ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5" y="1142984"/>
            <a:ext cx="4214841" cy="378565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NIKOMU NEŘEKNEŠ PIN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KARTU NEBUDEŠ PŮJČOVAT</a:t>
            </a:r>
          </a:p>
          <a:p>
            <a:endParaRPr lang="cs-CZ" sz="20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PIN – KÓD  SI ZAPAMATUJEŠ</a:t>
            </a:r>
          </a:p>
          <a:p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 NEBO DÁŠ MIMO KARTU</a:t>
            </a:r>
          </a:p>
          <a:p>
            <a:endParaRPr lang="cs-CZ" sz="20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PENÍZE VŽDY VYBEREŠ SÁM</a:t>
            </a:r>
          </a:p>
          <a:p>
            <a:endParaRPr lang="cs-CZ" sz="20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KDYŽ SE TI KARTA ZTRATÍ, </a:t>
            </a:r>
          </a:p>
          <a:p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  OZNÁMÍŠ TO BANCE A</a:t>
            </a:r>
          </a:p>
          <a:p>
            <a:r>
              <a:rPr lang="cs-CZ" sz="2000" dirty="0" smtClean="0">
                <a:solidFill>
                  <a:schemeClr val="tx1">
                    <a:lumMod val="75000"/>
                  </a:schemeClr>
                </a:solidFill>
              </a:rPr>
              <a:t>   KARTU ZABLOKUJEŠ</a:t>
            </a:r>
          </a:p>
        </p:txBody>
      </p:sp>
      <p:sp>
        <p:nvSpPr>
          <p:cNvPr id="9" name="Mrak 8"/>
          <p:cNvSpPr/>
          <p:nvPr/>
        </p:nvSpPr>
        <p:spPr>
          <a:xfrm>
            <a:off x="928662" y="5429264"/>
            <a:ext cx="3143272" cy="1143008"/>
          </a:xfrm>
          <a:prstGeom prst="cloud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6215074" y="5143512"/>
            <a:ext cx="1485904" cy="148590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71480"/>
            <a:ext cx="4698722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PENÍZE SI OD BANKY PŮJČÍM NA:  </a:t>
            </a:r>
            <a:endParaRPr lang="cs-CZ" sz="2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143108" y="1214422"/>
            <a:ext cx="914400" cy="914400"/>
          </a:xfrm>
          <a:prstGeom prst="roundRect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857884" y="1142984"/>
            <a:ext cx="914400" cy="928694"/>
          </a:xfrm>
          <a:prstGeom prst="roundRect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4714884"/>
            <a:ext cx="1938351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KOUPENÍ BYTU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4714884"/>
            <a:ext cx="209704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ZAKOUPENÍ PSA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3504" y="4714884"/>
            <a:ext cx="3357586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ZAKOUPENÍ POČÍTAČE, ABYCH MOHL  PRACOVAT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5786454"/>
            <a:ext cx="3281668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ZAKOUPENÍ AUTA, ABYCH</a:t>
            </a:r>
          </a:p>
          <a:p>
            <a:pPr algn="ctr"/>
            <a:r>
              <a:rPr lang="cs-CZ" dirty="0" smtClean="0"/>
              <a:t>MOHL JEZDIT DO PRÁCE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4810" y="5786454"/>
            <a:ext cx="2432076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KOUPENÍ AUTA NA</a:t>
            </a:r>
          </a:p>
          <a:p>
            <a:pPr algn="ctr"/>
            <a:r>
              <a:rPr lang="cs-CZ" dirty="0" smtClean="0"/>
              <a:t>OVLÁDÁNÍ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72330" y="5786454"/>
            <a:ext cx="178286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DOVOLENÁ U</a:t>
            </a:r>
          </a:p>
          <a:p>
            <a:pPr algn="ctr"/>
            <a:r>
              <a:rPr lang="cs-CZ" dirty="0" smtClean="0"/>
              <a:t>MOŘE</a:t>
            </a:r>
            <a:endParaRPr lang="cs-CZ" dirty="0"/>
          </a:p>
        </p:txBody>
      </p:sp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008E-6 L 0.13385 -0.35661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7956E-6 L 0.28351 -0.34621 " pathEditMode="relative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6.0407E-6 L -0.48039 -0.22039 " pathEditMode="relative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2.96022E-7 L 0.02361 -0.20976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32655E-6 L 0.10243 -0.33557 " pathEditMode="relative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4.96762E-6 L -0.17326 -0.10476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Použité zdroje:</a:t>
            </a: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Kliparty- dostupné na http://office.</a:t>
            </a:r>
            <a:r>
              <a:rPr lang="cs-CZ" b="1" dirty="0" err="1" smtClean="0"/>
              <a:t>microsoft.com</a:t>
            </a:r>
            <a:endParaRPr lang="cs-CZ" b="1" dirty="0" smtClean="0"/>
          </a:p>
          <a:p>
            <a:r>
              <a:rPr lang="cs-CZ" dirty="0" smtClean="0"/>
              <a:t>ČESKÁ SPOŘITELNA, ČSOB, GE MB, FIO, UNICREDIT BANK,POŠTOVNÍ SPOŘITELNA,KB– dostupné na </a:t>
            </a:r>
            <a:r>
              <a:rPr lang="cs-CZ" dirty="0" smtClean="0">
                <a:hlinkClick r:id="rId3"/>
              </a:rPr>
              <a:t>http://www.banky.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/>
              <a:t> </a:t>
            </a:r>
          </a:p>
          <a:p>
            <a:r>
              <a:rPr lang="cs-CZ" dirty="0" smtClean="0"/>
              <a:t>Bankomat – volné dílo PATRICIO. </a:t>
            </a:r>
            <a:r>
              <a:rPr lang="cs-CZ" i="1" dirty="0" smtClean="0"/>
              <a:t>http://cs.wikipedia.org/wiki/Bankomat</a:t>
            </a:r>
            <a:r>
              <a:rPr lang="cs-CZ" dirty="0" smtClean="0"/>
              <a:t> [online]. Dostupný na WWW: http://cs.wikipedia.org/wiki/Soubor:Cajero_Banelco.jpg  </a:t>
            </a:r>
            <a:endParaRPr lang="cs-CZ" b="1" dirty="0" smtClean="0"/>
          </a:p>
          <a:p>
            <a:r>
              <a:rPr lang="cs-CZ" b="1" dirty="0" smtClean="0"/>
              <a:t>Bezpečné užití platebních karet (text)– dostupné </a:t>
            </a:r>
            <a:r>
              <a:rPr lang="cs-CZ" b="1" dirty="0" err="1" smtClean="0"/>
              <a:t>nahttp</a:t>
            </a:r>
            <a:r>
              <a:rPr lang="cs-CZ" b="1" dirty="0" smtClean="0"/>
              <a:t>://</a:t>
            </a:r>
            <a:r>
              <a:rPr lang="cs-CZ" b="1" dirty="0" err="1" smtClean="0"/>
              <a:t>cs.wikipedia.org</a:t>
            </a:r>
            <a:r>
              <a:rPr lang="cs-CZ" b="1" dirty="0" smtClean="0"/>
              <a:t>/</a:t>
            </a:r>
            <a:r>
              <a:rPr lang="cs-CZ" b="1" dirty="0" err="1" smtClean="0"/>
              <a:t>wiki</a:t>
            </a:r>
            <a:r>
              <a:rPr lang="cs-CZ" b="1" dirty="0" smtClean="0"/>
              <a:t>/</a:t>
            </a:r>
            <a:r>
              <a:rPr lang="cs-CZ" b="1" dirty="0" err="1" smtClean="0"/>
              <a:t>Platebn</a:t>
            </a:r>
            <a:r>
              <a:rPr lang="cs-CZ" b="1" dirty="0" smtClean="0"/>
              <a:t>%C3%AD_karta</a:t>
            </a:r>
          </a:p>
          <a:p>
            <a:r>
              <a:rPr lang="cs-CZ" b="1" dirty="0" smtClean="0"/>
              <a:t>Vše citováno </a:t>
            </a:r>
            <a:r>
              <a:rPr lang="cs-CZ" dirty="0" smtClean="0"/>
              <a:t>[2012-10-19]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/>
    <p:sndAc>
      <p:stSnd>
        <p:snd r:embed="rId2" name="coin.wav" builtIn="1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5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546</TotalTime>
  <Words>564</Words>
  <Application>Microsoft Office PowerPoint</Application>
  <PresentationFormat>Předvádění na obrazovce (4:3)</PresentationFormat>
  <Paragraphs>137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Název školy: Speciální základní škola,Louny,                          Poděbradova 640, příspěvková  organizace  Autor:         Mgr.Jana Zelinková  Název materiálu: VY_32_INOVACE_13_BANKA  TÉMA:            Banka název sady: III. Společnost – HŠ Číslo projektu:  CZ.1.07/1.4.00/21.3407    </vt:lpstr>
      <vt:lpstr>Anotace</vt:lpstr>
      <vt:lpstr>  BANKA</vt:lpstr>
      <vt:lpstr>Snímek 4</vt:lpstr>
      <vt:lpstr>BANKY V NAŠEM MĚSTĚ</vt:lpstr>
      <vt:lpstr>BANKOVNÍ ÚČET</vt:lpstr>
      <vt:lpstr>BANKOMAT</vt:lpstr>
      <vt:lpstr>PLATEBNÍ KARTA</vt:lpstr>
      <vt:lpstr>ZÁSADY BEZPEČNOSTI PŘI POUŽÍVÁNÍ PLATEBNÍ KARTY</vt:lpstr>
      <vt:lpstr>PŮJČKY</vt:lpstr>
      <vt:lpstr>Snímek 11</vt:lpstr>
      <vt:lpstr>Snímek 12</vt:lpstr>
      <vt:lpstr>Snímek 13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 Poděbradova 640, příspěvková organizace Autor: Mgr.Jana Zelinková Téma: BANKA Název materiálu: VY_32_INOVACE_O1_BANKA</dc:title>
  <dc:creator>HP</dc:creator>
  <cp:lastModifiedBy>HP</cp:lastModifiedBy>
  <cp:revision>61</cp:revision>
  <dcterms:created xsi:type="dcterms:W3CDTF">2012-03-07T15:03:37Z</dcterms:created>
  <dcterms:modified xsi:type="dcterms:W3CDTF">2013-03-26T16:18:35Z</dcterms:modified>
</cp:coreProperties>
</file>