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B296-F6CB-4E88-AC00-4066C896AC4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42F74-A0E3-49FA-8DF8-F194CD302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B296-F6CB-4E88-AC00-4066C896AC4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42F74-A0E3-49FA-8DF8-F194CD302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B296-F6CB-4E88-AC00-4066C896AC4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42F74-A0E3-49FA-8DF8-F194CD302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B296-F6CB-4E88-AC00-4066C896AC4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42F74-A0E3-49FA-8DF8-F194CD302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B296-F6CB-4E88-AC00-4066C896AC4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42F74-A0E3-49FA-8DF8-F194CD302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B296-F6CB-4E88-AC00-4066C896AC4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42F74-A0E3-49FA-8DF8-F194CD302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B296-F6CB-4E88-AC00-4066C896AC4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42F74-A0E3-49FA-8DF8-F194CD302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B296-F6CB-4E88-AC00-4066C896AC4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42F74-A0E3-49FA-8DF8-F194CD302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B296-F6CB-4E88-AC00-4066C896AC4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42F74-A0E3-49FA-8DF8-F194CD302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B296-F6CB-4E88-AC00-4066C896AC4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42F74-A0E3-49FA-8DF8-F194CD302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FB296-F6CB-4E88-AC00-4066C896AC4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42F74-A0E3-49FA-8DF8-F194CD302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 dir="vert"/>
    <p:sndAc>
      <p:stSnd>
        <p:snd r:embed="rId1" name="chimes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3FB296-F6CB-4E88-AC00-4066C896AC4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742F74-A0E3-49FA-8DF8-F194CD3028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hecker dir="vert"/>
    <p:sndAc>
      <p:stSnd>
        <p:snd r:embed="rId13" name="chimes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ezam%C4%9Bstnanost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Rekvalifikace" TargetMode="External"/><Relationship Id="rId5" Type="http://schemas.openxmlformats.org/officeDocument/2006/relationships/hyperlink" Target="http://cs.wikipedia.org/wiki/%C3%9A%C5%99ad_pr%C3%A1ce" TargetMode="External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85728"/>
            <a:ext cx="8243918" cy="4071966"/>
          </a:xfrm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NÁZEV ŠKOLY: SPECIÁLNÍ ZÁKLADNÍ ŠKOLA, LOUNY</a:t>
            </a:r>
            <a:br>
              <a:rPr lang="cs-CZ" sz="2700" dirty="0" smtClean="0"/>
            </a:br>
            <a:r>
              <a:rPr lang="cs-CZ" sz="2700" dirty="0" smtClean="0"/>
              <a:t>                          PODĚBRADOVA 640, PŘÍSPĚVKOVÁ ORGANIZACE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AUTOR:    MGR.JANA ZELINKOVÁ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NÁZEV MATERIÁLU: </a:t>
            </a:r>
            <a:r>
              <a:rPr lang="cs-CZ" sz="2700" dirty="0" smtClean="0"/>
              <a:t>VY_32_INOVACE_14_NEZAMĚSTNANOST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TÉMA:  </a:t>
            </a:r>
            <a:r>
              <a:rPr lang="cs-CZ" sz="2700" dirty="0" smtClean="0"/>
              <a:t>            NEZAMĚSTNANOST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NÁZEV SADY:  </a:t>
            </a:r>
            <a:r>
              <a:rPr lang="cs-CZ" sz="2700" dirty="0" smtClean="0"/>
              <a:t>III. PŘÍRODA </a:t>
            </a:r>
            <a:r>
              <a:rPr lang="cs-CZ" sz="2700" dirty="0" smtClean="0"/>
              <a:t>A SPOLEČNOST – HŠ</a:t>
            </a:r>
            <a:br>
              <a:rPr lang="cs-CZ" sz="2700" dirty="0" smtClean="0"/>
            </a:br>
            <a:r>
              <a:rPr lang="cs-CZ" sz="2700" dirty="0" smtClean="0"/>
              <a:t>ČÍSLO PROJEKTU: CZ.1.07/1.4.00/21.3407 </a:t>
            </a:r>
            <a:endParaRPr lang="cs-CZ" sz="2700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643042" y="4643446"/>
            <a:ext cx="6347053" cy="1257772"/>
          </a:xfrm>
        </p:spPr>
      </p:pic>
    </p:spTree>
  </p:cSld>
  <p:clrMapOvr>
    <a:masterClrMapping/>
  </p:clrMapOvr>
  <p:transition spd="slow">
    <p:checker dir="vert"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II. stupně speciální školy v předmětu společnost.</a:t>
            </a:r>
          </a:p>
          <a:p>
            <a:r>
              <a:rPr lang="cs-CZ" dirty="0" smtClean="0"/>
              <a:t>Žáci se seznamují s pojmy nezaměstnaný, úřad práce a rekvalifikace.</a:t>
            </a:r>
          </a:p>
          <a:p>
            <a:r>
              <a:rPr lang="cs-CZ" dirty="0" smtClean="0"/>
              <a:t>Prezentace na interaktivní tabuli.</a:t>
            </a:r>
          </a:p>
          <a:p>
            <a:r>
              <a:rPr lang="cs-CZ" dirty="0" smtClean="0"/>
              <a:t>Inovace : interaktivní způsob učení.</a:t>
            </a:r>
          </a:p>
          <a:p>
            <a:r>
              <a:rPr lang="cs-CZ" dirty="0" smtClean="0"/>
              <a:t>Žáci pracují společně s učitelem. Poslední list slouží k opakování a procvičování učiva.</a:t>
            </a:r>
            <a:endParaRPr lang="cs-CZ" dirty="0"/>
          </a:p>
        </p:txBody>
      </p:sp>
    </p:spTree>
  </p:cSld>
  <p:clrMapOvr>
    <a:masterClrMapping/>
  </p:clrMapOvr>
  <p:transition spd="slow">
    <p:checker dir="vert"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5720" y="785794"/>
            <a:ext cx="8429683" cy="1323439"/>
          </a:xfrm>
          <a:prstGeom prst="rect">
            <a:avLst/>
          </a:prstGeom>
          <a:scene3d>
            <a:camera prst="perspectiveContrastingRightFacing"/>
            <a:lightRig rig="threePt" dir="t"/>
          </a:scene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8000" dirty="0" smtClean="0"/>
              <a:t>NEZAMĚSTNANOST </a:t>
            </a:r>
          </a:p>
        </p:txBody>
      </p:sp>
      <p:pic>
        <p:nvPicPr>
          <p:cNvPr id="1026" name="Picture 2" descr="C:\Users\HP\Desktop\MB90025014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2285992"/>
            <a:ext cx="4092608" cy="4092608"/>
          </a:xfrm>
          <a:prstGeom prst="rect">
            <a:avLst/>
          </a:prstGeom>
          <a:noFill/>
          <a:ln>
            <a:solidFill>
              <a:srgbClr val="7030A0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</p:spTree>
  </p:cSld>
  <p:clrMapOvr>
    <a:masterClrMapping/>
  </p:clrMapOvr>
  <p:transition spd="slow">
    <p:checker dir="vert"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857232"/>
            <a:ext cx="8572560" cy="1569660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NEZAMĚSTNANÝ  </a:t>
            </a:r>
            <a:r>
              <a:rPr lang="cs-CZ" sz="2400" dirty="0" smtClean="0"/>
              <a:t>- OSOBA SCHOPNÁ A OCHOTNÁ PRACOVAT,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ALE NEMŮŽE NAJÍT PLACENÉ ZAMĚSTNÁNÍ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- KDYŽ NAJDE ZAMĚSTNÁNÍ, JE OCHOTEN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NASTOUPIT  IHNED NEJPOZDĚJI DO 14 DNŮ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2643182"/>
            <a:ext cx="8572560" cy="830997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DLOUHODOBĚ NEZAMĚSTNANÝ  </a:t>
            </a:r>
            <a:r>
              <a:rPr lang="cs-CZ" sz="2400" b="1" dirty="0" smtClean="0"/>
              <a:t>- </a:t>
            </a:r>
            <a:r>
              <a:rPr lang="cs-CZ" sz="2400" dirty="0" smtClean="0"/>
              <a:t>NEZAMĚSTNANÝ NEMÁ </a:t>
            </a:r>
          </a:p>
          <a:p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                                                                  </a:t>
            </a:r>
            <a:r>
              <a:rPr lang="cs-CZ" sz="2400" dirty="0" smtClean="0"/>
              <a:t>PRÁCI DÉLE NEŽ 1 ROK </a:t>
            </a: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2050" name="Picture 2" descr="C:\Users\HP\Desktop\MB90005613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42" y="3786190"/>
            <a:ext cx="2357454" cy="235745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pic>
        <p:nvPicPr>
          <p:cNvPr id="2052" name="Picture 4" descr="C:\Users\HP\Desktop\MB900233029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3786190"/>
            <a:ext cx="2400304" cy="240030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285720" y="214290"/>
            <a:ext cx="3916401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KDO JE TO NEZAMĚSTNANÝ ?</a:t>
            </a:r>
            <a:endParaRPr lang="cs-CZ" sz="2400" dirty="0"/>
          </a:p>
        </p:txBody>
      </p:sp>
    </p:spTree>
  </p:cSld>
  <p:clrMapOvr>
    <a:masterClrMapping/>
  </p:clrMapOvr>
  <p:transition spd="slow">
    <p:checker dir="vert"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214290"/>
            <a:ext cx="4194033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NEZAMĚSTNANOST MŮŽE BÝT :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4282" y="928670"/>
            <a:ext cx="8715436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>
                <a:solidFill>
                  <a:srgbClr val="0070C0"/>
                </a:solidFill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</a:rPr>
              <a:t>DOBROVOLNÁ </a:t>
            </a:r>
            <a:r>
              <a:rPr lang="cs-CZ" sz="2000" dirty="0" smtClean="0"/>
              <a:t>- OSOBA JE NEZAMĚSTNANÁ DOBROVOLNĚ</a:t>
            </a:r>
          </a:p>
          <a:p>
            <a:r>
              <a:rPr lang="cs-CZ" sz="2000" dirty="0" smtClean="0"/>
              <a:t>                                - NECHCE PŘIJMOUT ŽÁDNOU PRÁCI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4282" y="2000240"/>
            <a:ext cx="8715436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0070C0"/>
                </a:solidFill>
              </a:rPr>
              <a:t>DOČASNÁ</a:t>
            </a:r>
            <a:r>
              <a:rPr lang="cs-CZ" sz="2000" dirty="0" smtClean="0">
                <a:solidFill>
                  <a:srgbClr val="0070C0"/>
                </a:solidFill>
              </a:rPr>
              <a:t> </a:t>
            </a:r>
            <a:r>
              <a:rPr lang="cs-CZ" sz="2000" dirty="0" smtClean="0"/>
              <a:t>- OSOBA JE NEZAMĚSTNANÁ DO DOBY, NEŽ SI NAJDE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JINOU PRÁCI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- VĚTŠINOU SE JEDNÁ O KRÁTKOU DOBU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4282" y="3357562"/>
            <a:ext cx="8715436" cy="163121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0070C0"/>
                </a:solidFill>
              </a:rPr>
              <a:t> SEZÓNNÍ  </a:t>
            </a:r>
            <a:r>
              <a:rPr lang="cs-CZ" sz="2000" dirty="0" smtClean="0"/>
              <a:t>- SOUVISÍ S ROČNÍM OBDOBÍM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- V ZIMĚ SE NESTAVÍ – ZEDNÍCI JSOU NEZAMĚSTNANÍ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- V LÉTĚ SE NELYŽUJE – NEJEZDÍ VLEKY A NEJSOU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OTEVŘENÉ LYŽAŘSKÉ AREÁLY- SPRÁVCI TĚCHTO ZAŘÍZENÍ JSOU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PROPUŠTĚNI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4282" y="5214950"/>
            <a:ext cx="8715436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0070C0"/>
                </a:solidFill>
              </a:rPr>
              <a:t> CYKLICKÁ </a:t>
            </a:r>
            <a:r>
              <a:rPr lang="cs-CZ" sz="2000" dirty="0" smtClean="0"/>
              <a:t>– SOUVISÍ S CELKOVOU ÚROVNÍ EKONOMIKY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</a:t>
            </a:r>
            <a:endParaRPr lang="cs-CZ" sz="2000" dirty="0"/>
          </a:p>
        </p:txBody>
      </p:sp>
    </p:spTree>
  </p:cSld>
  <p:clrMapOvr>
    <a:masterClrMapping/>
  </p:clrMapOvr>
  <p:transition spd="slow">
    <p:checker dir="vert"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285728"/>
            <a:ext cx="471490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PROČ JSOU LIDÉ NEZAMĚSTNANÍ 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4282" y="857232"/>
            <a:ext cx="8274253" cy="3477875"/>
          </a:xfrm>
          <a:prstGeom prst="rect">
            <a:avLst/>
          </a:prstGeom>
          <a:solidFill>
            <a:schemeClr val="bg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sz="2000" dirty="0" smtClean="0"/>
              <a:t>NEDOKONALÝ TRH PRÁCE – FIRMY SE RUŠÍ A PROPOUŠTÍ ZAMĚSTNANCE</a:t>
            </a:r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ŠPATNÁ INFORMOVANOST O PRACOVNÍCH MÍSTECH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– O VOLNÉM MÍSTĚ SE LIDÉ NEDOZVÍ</a:t>
            </a:r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NEVYPLATÍ SE JIM PRACOVAT, PROTOŽE DÁVKY V NEZAMĚSTNANOSTI JSOU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VYŠŠÍ NEŽ MZDA, KTEROU BY DOSTALI V PRÁCI</a:t>
            </a:r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KDYŽ SE ZVÝŠÍ MINIMÁLNÍ MZDA ZA PRÁCI, ZVÝŠÍ SE I NEZAMĚSTNANOST</a:t>
            </a:r>
          </a:p>
          <a:p>
            <a:pPr>
              <a:buFont typeface="Wingdings" pitchFamily="2" charset="2"/>
              <a:buChar char="Ø"/>
            </a:pPr>
            <a:endParaRPr lang="cs-CZ" sz="2000" dirty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LIDÉ NECHTĚJÍ PŘIJMOUT PRÁCI, KTERÁ NEODPOVÍDÁ JEJICH KVALIFIKACI</a:t>
            </a:r>
            <a:endParaRPr lang="cs-CZ" sz="2000" dirty="0"/>
          </a:p>
        </p:txBody>
      </p:sp>
      <p:pic>
        <p:nvPicPr>
          <p:cNvPr id="3074" name="Picture 2" descr="C:\Users\HP\Desktop\MB90002349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4429132"/>
            <a:ext cx="2214578" cy="2214578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pic>
        <p:nvPicPr>
          <p:cNvPr id="3075" name="Picture 3" descr="C:\Users\HP\Desktop\MB90023782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71934" y="4429132"/>
            <a:ext cx="2214578" cy="2214578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</p:spTree>
  </p:cSld>
  <p:clrMapOvr>
    <a:masterClrMapping/>
  </p:clrMapOvr>
  <p:transition spd="slow">
    <p:checker dir="vert"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214290"/>
            <a:ext cx="6514347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CO SE STANE, KDYŽ ČLOVĚK ZTRATÍ ZAMĚSTNÁNÍ 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928670"/>
            <a:ext cx="2620974" cy="400110"/>
          </a:xfrm>
          <a:prstGeom prst="rect">
            <a:avLst/>
          </a:prstGeom>
          <a:solidFill>
            <a:schemeClr val="bg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sz="2000" dirty="0" smtClean="0"/>
              <a:t>JDE NA ÚŘAD PRÁCE 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20" y="1571612"/>
            <a:ext cx="7929618" cy="1938992"/>
          </a:xfrm>
          <a:prstGeom prst="rect">
            <a:avLst/>
          </a:prstGeom>
          <a:solidFill>
            <a:schemeClr val="bg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sz="2000" dirty="0" smtClean="0"/>
              <a:t>ÚŘAD PRÁCE – POSKYTUJE INFORMACE O VOLNÝCH PRACOVNÍCH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MÍSTECH</a:t>
            </a:r>
          </a:p>
          <a:p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- VEDE EVIDENCI UCHAZEČŮ O ZAMĚSTNÁNÍ </a:t>
            </a:r>
          </a:p>
          <a:p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- JE V KAŽDÉM VĚTŠÍM MĚSTĚ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5529506"/>
            <a:ext cx="3491405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KDE JE NEJBLIŽŠÍ ÚŘAD PRÁCE ?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20" y="3714752"/>
            <a:ext cx="7929618" cy="707886"/>
          </a:xfrm>
          <a:prstGeom prst="rect">
            <a:avLst/>
          </a:prstGeom>
          <a:solidFill>
            <a:schemeClr val="bg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sz="2000" dirty="0" smtClean="0"/>
              <a:t>KDO ZTRATÍ ZAMĚSTNÁNÍ A SPLNÍ URČITÉ PODMÍNKY, MÁ NÁROK NA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PODPORU V NEZAMĚSTNANOSTI </a:t>
            </a:r>
            <a:endParaRPr lang="cs-CZ" sz="2000" dirty="0"/>
          </a:p>
        </p:txBody>
      </p:sp>
    </p:spTree>
  </p:cSld>
  <p:clrMapOvr>
    <a:masterClrMapping/>
  </p:clrMapOvr>
  <p:transition spd="slow">
    <p:checker dir="vert"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285728"/>
            <a:ext cx="3452355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JE TO REKVALIFIKACE 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4282" y="928670"/>
            <a:ext cx="6640216" cy="1631216"/>
          </a:xfrm>
          <a:prstGeom prst="rect">
            <a:avLst/>
          </a:prstGeom>
          <a:solidFill>
            <a:schemeClr val="bg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sz="2000" dirty="0" smtClean="0"/>
              <a:t>JE ZÍSKÁNÍ NOVÝCH DOVEDNOSTÍ A TÍM NOVÉ KVALIFIKACE</a:t>
            </a:r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ROZŠÍŘENÍ STÁVAJÍCÍ KVALIFIKACE</a:t>
            </a:r>
          </a:p>
          <a:p>
            <a:r>
              <a:rPr lang="cs-CZ" sz="2000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PROVÁDÍ SE PROSTŘEDNICTVÍM REKVALIFIKAČNÍCH KURZŮ 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7158" y="3000372"/>
            <a:ext cx="2214578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MAMINKA PRACUJE </a:t>
            </a:r>
          </a:p>
          <a:p>
            <a:r>
              <a:rPr lang="cs-CZ" dirty="0" smtClean="0"/>
              <a:t>JAKO PRODAVAČKA,</a:t>
            </a:r>
          </a:p>
          <a:p>
            <a:r>
              <a:rPr lang="cs-CZ" dirty="0" smtClean="0"/>
              <a:t>JE PROPUŠTĚNA  </a:t>
            </a:r>
            <a:endParaRPr lang="cs-CZ" dirty="0"/>
          </a:p>
        </p:txBody>
      </p:sp>
      <p:pic>
        <p:nvPicPr>
          <p:cNvPr id="4098" name="Picture 2" descr="C:\Users\HP\Desktop\MB90038895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4071942"/>
            <a:ext cx="1828800" cy="182880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cxnSp>
        <p:nvCxnSpPr>
          <p:cNvPr id="7" name="Přímá spojovací šipka 6"/>
          <p:cNvCxnSpPr/>
          <p:nvPr/>
        </p:nvCxnSpPr>
        <p:spPr>
          <a:xfrm>
            <a:off x="2643174" y="3429000"/>
            <a:ext cx="571504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357554" y="3000372"/>
            <a:ext cx="2357454" cy="120032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ZÚČASTNÍ SE </a:t>
            </a:r>
          </a:p>
          <a:p>
            <a:r>
              <a:rPr lang="cs-CZ" dirty="0" smtClean="0"/>
              <a:t>REKVALIFIKAČNÍHO</a:t>
            </a:r>
          </a:p>
          <a:p>
            <a:r>
              <a:rPr lang="cs-CZ" dirty="0" smtClean="0"/>
              <a:t>KURZU  NA PRACOVNÍ </a:t>
            </a:r>
          </a:p>
          <a:p>
            <a:r>
              <a:rPr lang="cs-CZ" dirty="0" smtClean="0"/>
              <a:t>ČINNOST - KUCHAŘKA</a:t>
            </a:r>
            <a:endParaRPr lang="cs-CZ" dirty="0"/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5715008" y="3500438"/>
            <a:ext cx="642942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429388" y="3000372"/>
            <a:ext cx="2428892" cy="203132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MÁ VĚTŠÍ ŠANCI </a:t>
            </a:r>
          </a:p>
          <a:p>
            <a:r>
              <a:rPr lang="cs-CZ" dirty="0" smtClean="0"/>
              <a:t>NAJÍT NOVÉ ZAMĚSTNÁNÍ,</a:t>
            </a:r>
          </a:p>
          <a:p>
            <a:r>
              <a:rPr lang="cs-CZ" dirty="0" smtClean="0"/>
              <a:t>MŮŽE PRACOVAT</a:t>
            </a:r>
          </a:p>
          <a:p>
            <a:r>
              <a:rPr lang="cs-CZ" dirty="0" smtClean="0"/>
              <a:t>JAKO KUCHAŘKA I</a:t>
            </a:r>
          </a:p>
          <a:p>
            <a:r>
              <a:rPr lang="cs-CZ" dirty="0" smtClean="0"/>
              <a:t>JAKO PRODAVAČKA </a:t>
            </a:r>
          </a:p>
          <a:p>
            <a:endParaRPr lang="cs-CZ" dirty="0"/>
          </a:p>
        </p:txBody>
      </p:sp>
      <p:pic>
        <p:nvPicPr>
          <p:cNvPr id="4100" name="Picture 4" descr="C:\Users\HP\Desktop\MB90038884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53213" y="4824413"/>
            <a:ext cx="1828800" cy="182880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</p:spTree>
  </p:cSld>
  <p:clrMapOvr>
    <a:masterClrMapping/>
  </p:clrMapOvr>
  <p:transition spd="slow">
    <p:checker dir="vert"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10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HP\Desktop\MB9001965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214290"/>
            <a:ext cx="1142984" cy="114298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785918" y="500042"/>
            <a:ext cx="1475084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 – NE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1500174"/>
            <a:ext cx="5384551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REKVALIFIKACÍ ZÍSKÁ ČLOVĚK NOVÉ DOVEDNOSTI.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2143116"/>
            <a:ext cx="5583901" cy="70788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DOBROVOLNĚ NEZAMĚSTNANÝ NECHCE PŘIJMOUT </a:t>
            </a:r>
          </a:p>
          <a:p>
            <a:r>
              <a:rPr lang="cs-CZ" sz="2000" dirty="0" smtClean="0"/>
              <a:t>ŽÁDNOU PRÁCI.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4282" y="3214686"/>
            <a:ext cx="6150402" cy="70788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PODPORU V NEZAMĚSTNANOSTI MÁ NÁROK ČLOVĚK,</a:t>
            </a:r>
          </a:p>
          <a:p>
            <a:r>
              <a:rPr lang="cs-CZ" sz="2000" dirty="0" smtClean="0"/>
              <a:t>KTERÝ JE ZAMĚSTNANÝ.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14282" y="4214818"/>
            <a:ext cx="4317913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ÚŘAD PRÁCE EVIDUJE NEZAMĚSTNANÉ.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5000636"/>
            <a:ext cx="6557116" cy="70788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ZEMĚDĚLCI NEMŮŽOU V ZIMĚ PRACOVAT NA POLÍCH – TO JE </a:t>
            </a:r>
          </a:p>
          <a:p>
            <a:r>
              <a:rPr lang="cs-CZ" sz="2000" dirty="0" smtClean="0"/>
              <a:t>NEZAMĚSTNANOST SEZÓNNÍ.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6000768"/>
            <a:ext cx="3220497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ÚŘAD PRÁCE JE JEN V PRAZE.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29520" y="1500174"/>
            <a:ext cx="671979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ANO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29520" y="2285992"/>
            <a:ext cx="671979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ANO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29520" y="3214686"/>
            <a:ext cx="671979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ANO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29520" y="4214818"/>
            <a:ext cx="671979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ANO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429520" y="5214950"/>
            <a:ext cx="671979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ANO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429520" y="5929330"/>
            <a:ext cx="671979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ANO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215338" y="1500174"/>
            <a:ext cx="445956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215338" y="2285992"/>
            <a:ext cx="445956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215338" y="3214686"/>
            <a:ext cx="445956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215338" y="4214818"/>
            <a:ext cx="445956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215338" y="5214950"/>
            <a:ext cx="50006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215338" y="5929330"/>
            <a:ext cx="445956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</p:spTree>
  </p:cSld>
  <p:clrMapOvr>
    <a:masterClrMapping/>
  </p:clrMapOvr>
  <p:transition spd="slow">
    <p:checker dir="vert"/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982 0.00232 L -0.17587 0.00232 " pathEditMode="relative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201 0.00324 L -0.17587 0.00324 " pathEditMode="relative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059 0.0044 L -0.19444 0.004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201 0.00555 L -0.16805 0.00555 " pathEditMode="relative" ptsTypes="AA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201 0.00671 L -0.16007 0.01711 " pathEditMode="relative" ptsTypes="AA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5.45791E-7 L -0.30468 0.0076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2" y="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  <p:bldP spid="19" grpId="0" animBg="1"/>
      <p:bldP spid="2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POUŽITÉ ZDROJE : 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214422"/>
            <a:ext cx="608756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Nezaměstnanost (text) – dostupné na  </a:t>
            </a:r>
          </a:p>
          <a:p>
            <a:r>
              <a:rPr lang="cs-CZ" dirty="0" smtClean="0"/>
              <a:t> </a:t>
            </a:r>
            <a:r>
              <a:rPr lang="cs-CZ" dirty="0" smtClean="0">
                <a:hlinkClick r:id="rId3"/>
              </a:rPr>
              <a:t>http://cs.wikipedia.org/wiki/Nezam%C4%9Bstnanost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Kliparty – dostupné na  </a:t>
            </a:r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Úřad práce (text) – dostupné na  </a:t>
            </a:r>
          </a:p>
          <a:p>
            <a:r>
              <a:rPr lang="cs-CZ" dirty="0" smtClean="0">
                <a:hlinkClick r:id="rId5"/>
              </a:rPr>
              <a:t>http://cs.wikipedia.org/wiki/%C3%9A%C5%99ad_pr%C3%A1ce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Rekvalifikace (text) – dostupné na  </a:t>
            </a:r>
          </a:p>
          <a:p>
            <a:r>
              <a:rPr lang="cs-CZ" dirty="0" smtClean="0">
                <a:hlinkClick r:id="rId6"/>
              </a:rPr>
              <a:t>http://cs.wikipedia.org/wiki/Rekvalifikace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Vše citováno </a:t>
            </a:r>
            <a:r>
              <a:rPr lang="cs-CZ" smtClean="0"/>
              <a:t>[2012-11-04] </a:t>
            </a:r>
            <a:endParaRPr lang="cs-CZ" dirty="0"/>
          </a:p>
        </p:txBody>
      </p:sp>
    </p:spTree>
  </p:cSld>
  <p:clrMapOvr>
    <a:masterClrMapping/>
  </p:clrMapOvr>
  <p:transition spd="slow">
    <p:checker dir="vert"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6">
      <a:dk1>
        <a:sysClr val="windowText" lastClr="000000"/>
      </a:dk1>
      <a:lt1>
        <a:srgbClr val="00B0F0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500</Words>
  <Application>Microsoft Office PowerPoint</Application>
  <PresentationFormat>Předvádění na obrazovce (4:3)</PresentationFormat>
  <Paragraphs>104</Paragraphs>
  <Slides>10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SPECIÁLNÍ ZÁKLADNÍ ŠKOLA, LOUNY                           PODĚBRADOVA 640, PŘÍSPĚVKOVÁ ORGANIZACE  AUTOR:    MGR.JANA ZELINKOVÁ  NÁZEV MATERIÁLU: VY_32_INOVACE_14_NEZAMĚSTNANOST  TÉMA:              NEZAMĚSTNANOST NÁZEV SADY:  III. PŘÍRODA A SPOLEČNOST – HŠ ČÍSLO PROJEKTU: CZ.1.07/1.4.00/21.3407 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POUŽITÉ ZDROJE 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HP</cp:lastModifiedBy>
  <cp:revision>20</cp:revision>
  <dcterms:created xsi:type="dcterms:W3CDTF">2013-03-23T15:07:30Z</dcterms:created>
  <dcterms:modified xsi:type="dcterms:W3CDTF">2013-03-26T16:19:25Z</dcterms:modified>
</cp:coreProperties>
</file>