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6" r:id="rId6"/>
    <p:sldId id="260" r:id="rId7"/>
    <p:sldId id="261" r:id="rId8"/>
    <p:sldId id="262" r:id="rId9"/>
    <p:sldId id="263" r:id="rId10"/>
    <p:sldId id="264" r:id="rId11"/>
    <p:sldId id="265" r:id="rId12"/>
    <p:sldId id="268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BF1D325-2705-4AE1-A9DD-002613D2DB17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8BA7CE0-064F-4D94-A9A1-7CE27FFBCD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split orient="vert"/>
    <p:sndAc>
      <p:stSnd>
        <p:snd r:embed="rId1" name="arrow.wav" builtIn="1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BF1D325-2705-4AE1-A9DD-002613D2DB17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8BA7CE0-064F-4D94-A9A1-7CE27FFBCD4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split orient="vert"/>
    <p:sndAc>
      <p:stSnd>
        <p:snd r:embed="rId1" name="arrow.wav" builtIn="1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BF1D325-2705-4AE1-A9DD-002613D2DB17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8BA7CE0-064F-4D94-A9A1-7CE27FFBCD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plit orient="vert"/>
    <p:sndAc>
      <p:stSnd>
        <p:snd r:embed="rId1" name="arrow.wav" builtIn="1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1D325-2705-4AE1-A9DD-002613D2DB17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A7CE0-064F-4D94-A9A1-7CE27FFBCD4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split orient="vert"/>
    <p:sndAc>
      <p:stSnd>
        <p:snd r:embed="rId1" name="arrow.wav" builtIn="1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1D325-2705-4AE1-A9DD-002613D2DB17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A7CE0-064F-4D94-A9A1-7CE27FFBCD4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split orient="vert"/>
    <p:sndAc>
      <p:stSnd>
        <p:snd r:embed="rId1" name="arrow.wav" builtIn="1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BF1D325-2705-4AE1-A9DD-002613D2DB17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8BA7CE0-064F-4D94-A9A1-7CE27FFBCD4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split orient="vert"/>
    <p:sndAc>
      <p:stSnd>
        <p:snd r:embed="rId1" name="arrow.wav" builtIn="1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1D325-2705-4AE1-A9DD-002613D2DB17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A7CE0-064F-4D94-A9A1-7CE27FFBCD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 orient="vert"/>
    <p:sndAc>
      <p:stSnd>
        <p:snd r:embed="rId1" name="arrow.wav" builtIn="1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BF1D325-2705-4AE1-A9DD-002613D2DB17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8BA7CE0-064F-4D94-A9A1-7CE27FFBCD4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split orient="vert"/>
    <p:sndAc>
      <p:stSnd>
        <p:snd r:embed="rId1" name="arrow.wav" builtIn="1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BF1D325-2705-4AE1-A9DD-002613D2DB17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8BA7CE0-064F-4D94-A9A1-7CE27FFBCD4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split orient="vert"/>
    <p:sndAc>
      <p:stSnd>
        <p:snd r:embed="rId1" name="arrow.wav" builtIn="1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1D325-2705-4AE1-A9DD-002613D2DB17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A7CE0-064F-4D94-A9A1-7CE27FFBCD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 orient="vert"/>
    <p:sndAc>
      <p:stSnd>
        <p:snd r:embed="rId1" name="arrow.wav" builtIn="1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1D325-2705-4AE1-A9DD-002613D2DB17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A7CE0-064F-4D94-A9A1-7CE27FFBCD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 orient="vert"/>
    <p:sndAc>
      <p:stSnd>
        <p:snd r:embed="rId1" name="arrow.wav" builtIn="1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BF1D325-2705-4AE1-A9DD-002613D2DB17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8BA7CE0-064F-4D94-A9A1-7CE27FFBCD4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split orient="vert"/>
    <p:sndAc>
      <p:stSnd>
        <p:snd r:embed="rId13" name="arrow.wav" builtIn="1"/>
      </p:stSnd>
    </p:sndAc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4282" y="428604"/>
            <a:ext cx="8715436" cy="3786214"/>
          </a:xfrm>
        </p:spPr>
        <p:txBody>
          <a:bodyPr>
            <a:normAutofit/>
          </a:bodyPr>
          <a:lstStyle/>
          <a:p>
            <a:r>
              <a:rPr lang="cs-CZ" sz="2400" b="0" dirty="0" smtClean="0"/>
              <a:t>Název školy : speciální základní škola, </a:t>
            </a:r>
            <a:r>
              <a:rPr lang="cs-CZ" sz="2400" b="0" dirty="0" err="1" smtClean="0"/>
              <a:t>louny</a:t>
            </a:r>
            <a:r>
              <a:rPr lang="cs-CZ" sz="2400" b="0" dirty="0" smtClean="0"/>
              <a:t/>
            </a:r>
            <a:br>
              <a:rPr lang="cs-CZ" sz="2400" b="0" dirty="0" smtClean="0"/>
            </a:br>
            <a:r>
              <a:rPr lang="cs-CZ" sz="2400" b="0" dirty="0" smtClean="0"/>
              <a:t>                         </a:t>
            </a:r>
            <a:r>
              <a:rPr lang="cs-CZ" sz="2400" b="0" dirty="0" err="1" smtClean="0"/>
              <a:t>poděbradova</a:t>
            </a:r>
            <a:r>
              <a:rPr lang="cs-CZ" sz="2400" b="0" dirty="0" smtClean="0"/>
              <a:t> 640, příspěvková organizace</a:t>
            </a:r>
            <a:br>
              <a:rPr lang="cs-CZ" sz="2400" b="0" dirty="0" smtClean="0"/>
            </a:br>
            <a:r>
              <a:rPr lang="cs-CZ" sz="2400" b="0" dirty="0" smtClean="0"/>
              <a:t> </a:t>
            </a:r>
            <a:br>
              <a:rPr lang="cs-CZ" sz="2400" b="0" dirty="0" smtClean="0"/>
            </a:br>
            <a:r>
              <a:rPr lang="cs-CZ" sz="2000" b="0" dirty="0" smtClean="0"/>
              <a:t>autor :                 MGR. JANA ZELINKOVÁ</a:t>
            </a:r>
            <a:br>
              <a:rPr lang="cs-CZ" sz="2000" b="0" dirty="0" smtClean="0"/>
            </a:br>
            <a:r>
              <a:rPr lang="cs-CZ" sz="2000" b="0" dirty="0" smtClean="0"/>
              <a:t/>
            </a:r>
            <a:br>
              <a:rPr lang="cs-CZ" sz="2000" b="0" dirty="0" smtClean="0"/>
            </a:br>
            <a:r>
              <a:rPr lang="cs-CZ" sz="2000" b="0" dirty="0" smtClean="0"/>
              <a:t>NÁZEV MATERIÁLU: </a:t>
            </a:r>
            <a:r>
              <a:rPr lang="cs-CZ" sz="2000" b="0" dirty="0" smtClean="0"/>
              <a:t>vy_32_INOVACE_15_NEBEZPEČNÉ </a:t>
            </a:r>
            <a:r>
              <a:rPr lang="cs-CZ" sz="2000" b="0" dirty="0" smtClean="0"/>
              <a:t>NÁVYKY</a:t>
            </a:r>
            <a:br>
              <a:rPr lang="cs-CZ" sz="2000" b="0" dirty="0" smtClean="0"/>
            </a:br>
            <a:r>
              <a:rPr lang="cs-CZ" sz="2000" b="0" dirty="0" smtClean="0"/>
              <a:t/>
            </a:r>
            <a:br>
              <a:rPr lang="cs-CZ" sz="2000" b="0" dirty="0" smtClean="0"/>
            </a:br>
            <a:r>
              <a:rPr lang="cs-CZ" sz="2000" b="0" dirty="0" smtClean="0"/>
              <a:t>TÉMA:                  NEBEZPEČNÉ NÁVYKY</a:t>
            </a:r>
            <a:br>
              <a:rPr lang="cs-CZ" sz="2000" b="0" dirty="0" smtClean="0"/>
            </a:br>
            <a:r>
              <a:rPr lang="cs-CZ" sz="2000" b="0" dirty="0" smtClean="0"/>
              <a:t>NÁZEV SADY :    </a:t>
            </a:r>
            <a:r>
              <a:rPr lang="cs-CZ" sz="2000" b="0" dirty="0" smtClean="0"/>
              <a:t>III. SPOLEČNOST </a:t>
            </a:r>
            <a:r>
              <a:rPr lang="cs-CZ" sz="2000" b="0" dirty="0" smtClean="0"/>
              <a:t>– HŠ</a:t>
            </a:r>
            <a:br>
              <a:rPr lang="cs-CZ" sz="2000" b="0" dirty="0" smtClean="0"/>
            </a:br>
            <a:r>
              <a:rPr lang="cs-CZ" sz="2000" b="0" dirty="0" smtClean="0"/>
              <a:t>ČÍSLO PROJEKTU: </a:t>
            </a:r>
            <a:r>
              <a:rPr lang="cs-CZ" sz="2000" dirty="0" smtClean="0">
                <a:solidFill>
                  <a:schemeClr val="tx1"/>
                </a:solidFill>
              </a:rPr>
              <a:t>CZ.1.07/1.4.00/21.3407 </a:t>
            </a:r>
            <a:r>
              <a:rPr lang="cs-CZ" sz="2000" b="0" dirty="0" smtClean="0"/>
              <a:t/>
            </a:r>
            <a:br>
              <a:rPr lang="cs-CZ" sz="2000" b="0" dirty="0" smtClean="0"/>
            </a:br>
            <a:endParaRPr lang="cs-CZ" sz="2000" b="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286000" y="5286388"/>
            <a:ext cx="6172200" cy="108853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obrázek 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285984" y="5214950"/>
            <a:ext cx="6303672" cy="1221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25470"/>
          </a:xfrm>
        </p:spPr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85860"/>
            <a:ext cx="8258204" cy="5188092"/>
          </a:xfrm>
        </p:spPr>
        <p:txBody>
          <a:bodyPr/>
          <a:lstStyle/>
          <a:p>
            <a:r>
              <a:rPr lang="cs-CZ" dirty="0" smtClean="0"/>
              <a:t>Prezentace je určena k výkladu i opakování učiva v předmětu společnost na </a:t>
            </a:r>
            <a:r>
              <a:rPr lang="cs-CZ" dirty="0" err="1" smtClean="0"/>
              <a:t>II.stupni</a:t>
            </a:r>
            <a:r>
              <a:rPr lang="cs-CZ" dirty="0" smtClean="0"/>
              <a:t> speciální školy.</a:t>
            </a:r>
          </a:p>
          <a:p>
            <a:r>
              <a:rPr lang="cs-CZ" dirty="0" smtClean="0"/>
              <a:t>Žáci se seznámí s pojmem návyk, zlozvyk, závislost, s hlavními druhy závislostí a jejich nebezpečím.</a:t>
            </a:r>
          </a:p>
          <a:p>
            <a:r>
              <a:rPr lang="cs-CZ" dirty="0" smtClean="0"/>
              <a:t>Inovace: interaktivní způsob učení.</a:t>
            </a:r>
          </a:p>
          <a:p>
            <a:r>
              <a:rPr lang="cs-CZ" dirty="0" smtClean="0"/>
              <a:t>Prezentace na interaktivní tabuli.</a:t>
            </a:r>
          </a:p>
          <a:p>
            <a:r>
              <a:rPr lang="cs-CZ" dirty="0" smtClean="0"/>
              <a:t>První část prezentace může být využita ke společné práci. Poslední list slouží k opakování učiva.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split orient="vert"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00034" y="571480"/>
            <a:ext cx="7286676" cy="1938992"/>
          </a:xfrm>
          <a:prstGeom prst="rect">
            <a:avLst/>
          </a:prstGeom>
          <a:scene3d>
            <a:camera prst="perspectiveContrastingRightFacing"/>
            <a:lightRig rig="threePt" dir="t"/>
          </a:scene3d>
          <a:sp3d>
            <a:bevelT prst="slope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NEBEZPEČNÉ NÁVYKY </a:t>
            </a:r>
            <a:endParaRPr lang="cs-CZ" sz="6000" dirty="0"/>
          </a:p>
        </p:txBody>
      </p:sp>
      <p:pic>
        <p:nvPicPr>
          <p:cNvPr id="5122" name="Picture 2" descr="C:\Users\HP\Desktop\MB9002397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3143248"/>
            <a:ext cx="1828800" cy="182880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5123" name="Picture 3" descr="C:\Users\HP\Desktop\MB90043218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4572008"/>
            <a:ext cx="1828800" cy="182880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5125" name="Picture 5" descr="C:\Users\HP\Desktop\MB90029095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29256" y="2214554"/>
            <a:ext cx="1828800" cy="182880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5126" name="Picture 6" descr="C:\Users\HP\Desktop\MB90034202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86578" y="500042"/>
            <a:ext cx="1828800" cy="182880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5127" name="Picture 7" descr="C:\Users\HP\Desktop\MB900441806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143372" y="4572008"/>
            <a:ext cx="1828800" cy="182880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5128" name="Picture 8" descr="C:\Users\HP\Desktop\MB900293200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15074" y="4286256"/>
            <a:ext cx="1828800" cy="182880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</p:spTree>
  </p:cSld>
  <p:clrMapOvr>
    <a:masterClrMapping/>
  </p:clrMapOvr>
  <p:transition spd="slow">
    <p:split orient="vert"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7158" y="571480"/>
            <a:ext cx="4204997" cy="584775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CO JE TO NÁVYK ? 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7158" y="1357298"/>
            <a:ext cx="8363187" cy="40011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NÁVYK VZNIKNE ČASTÝM OPAKOVÁNÍ NĚJAKÉ ČINNOSTI 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8596" y="4071942"/>
            <a:ext cx="5500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TO JSOU NÁVYKY DOBRÉ</a:t>
            </a:r>
          </a:p>
          <a:p>
            <a:r>
              <a:rPr lang="cs-CZ" sz="2000" dirty="0" smtClean="0"/>
              <a:t> </a:t>
            </a:r>
            <a:endParaRPr lang="cs-CZ" sz="2000" dirty="0"/>
          </a:p>
        </p:txBody>
      </p:sp>
      <p:pic>
        <p:nvPicPr>
          <p:cNvPr id="3" name="Picture 2" descr="C:\Users\HP\Desktop\MB90035654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071678"/>
            <a:ext cx="1643074" cy="16430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1027" name="Picture 3" descr="C:\Users\HP\Desktop\MB90005650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36" y="2071678"/>
            <a:ext cx="1608138" cy="16081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1028" name="Picture 4" descr="C:\Users\HP\Desktop\MB90042806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6" y="2071678"/>
            <a:ext cx="1671662" cy="167166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1029" name="Picture 5" descr="C:\Users\HP\Desktop\MB90035514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86578" y="2071678"/>
            <a:ext cx="1643074" cy="16430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13" name="TextovéPole 12"/>
          <p:cNvSpPr txBox="1"/>
          <p:nvPr/>
        </p:nvSpPr>
        <p:spPr>
          <a:xfrm>
            <a:off x="357158" y="5143512"/>
            <a:ext cx="6429420" cy="5232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JAKÉ DOBRÉ NÁVYKY MÁŠ TY ?</a:t>
            </a:r>
            <a:endParaRPr lang="cs-CZ" sz="2800" dirty="0"/>
          </a:p>
        </p:txBody>
      </p:sp>
    </p:spTree>
  </p:cSld>
  <p:clrMapOvr>
    <a:masterClrMapping/>
  </p:clrMapOvr>
  <p:transition spd="slow">
    <p:split orient="vert"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28604"/>
            <a:ext cx="5786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000" dirty="0" smtClean="0"/>
              <a:t>ŠPATNÝM NÁVYKŮM ŘÍKÁME 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43438" y="357166"/>
            <a:ext cx="4000528" cy="646331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ZLOZVYKY 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" y="2214554"/>
            <a:ext cx="50006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000" dirty="0" smtClean="0"/>
              <a:t>Z NĚKTERÝCH  ZLOZVYKŮ MŮŽE</a:t>
            </a:r>
          </a:p>
          <a:p>
            <a:r>
              <a:rPr lang="cs-CZ" sz="2000" dirty="0" smtClean="0"/>
              <a:t>   VZNIKNOUT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14942" y="2143116"/>
            <a:ext cx="3429024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ZÁVISLOST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3143248"/>
            <a:ext cx="85010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000" dirty="0" smtClean="0"/>
              <a:t> KDO SE CHCE SVÉ ZÁVISLOSTI ZBAVIT, MUSÍ SE LÉČIT U</a:t>
            </a:r>
          </a:p>
          <a:p>
            <a:r>
              <a:rPr lang="cs-CZ" sz="2000" dirty="0" smtClean="0"/>
              <a:t>    LÉKAŘE NEBO V LÉČEBNĚ  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5720" y="1285860"/>
            <a:ext cx="3709670" cy="40011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/>
              <a:t>MÁŠ NĚJAKÉ ZLOZVYKY ? </a:t>
            </a:r>
            <a:endParaRPr lang="cs-CZ" sz="2000" dirty="0"/>
          </a:p>
        </p:txBody>
      </p:sp>
      <p:pic>
        <p:nvPicPr>
          <p:cNvPr id="2050" name="Picture 2" descr="C:\Users\HP\Desktop\MB90037046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3571876"/>
            <a:ext cx="1785950" cy="178595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sp>
        <p:nvSpPr>
          <p:cNvPr id="10" name="TextovéPole 9"/>
          <p:cNvSpPr txBox="1"/>
          <p:nvPr/>
        </p:nvSpPr>
        <p:spPr>
          <a:xfrm>
            <a:off x="142844" y="5786454"/>
            <a:ext cx="77629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000" dirty="0" smtClean="0"/>
              <a:t> K ZÁVISLOSTI NAJDOU CESTU LIDÉ, KTEŘÍ NEUMĚJÍ </a:t>
            </a:r>
          </a:p>
          <a:p>
            <a:r>
              <a:rPr lang="cs-CZ" sz="2000" dirty="0" smtClean="0"/>
              <a:t>    VHODNĚ VYUŽÍT VOLNÝ ČAS NEBO MAJÍ PROBLÉMY</a:t>
            </a:r>
            <a:endParaRPr lang="cs-CZ" sz="2000" dirty="0"/>
          </a:p>
        </p:txBody>
      </p:sp>
    </p:spTree>
  </p:cSld>
  <p:clrMapOvr>
    <a:masterClrMapping/>
  </p:clrMapOvr>
  <p:transition spd="slow">
    <p:split orient="vert"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7158" y="357166"/>
            <a:ext cx="2638864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/>
              <a:t>KOUŘENÍ 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57159" y="1214422"/>
            <a:ext cx="5000659" cy="480131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JE ZÁVISLOST NA NIKOTINU </a:t>
            </a:r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ŠKODÍ KUŘÁKŮM, ALE I OSTATNÍM</a:t>
            </a:r>
          </a:p>
          <a:p>
            <a:r>
              <a:rPr lang="cs-CZ" dirty="0" smtClean="0"/>
              <a:t>    LIDEM V JEJICH OKOLÍ</a:t>
            </a:r>
          </a:p>
          <a:p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KUŘÁCI JSOU ČASTO NEMOCNÍ A</a:t>
            </a:r>
          </a:p>
          <a:p>
            <a:r>
              <a:rPr lang="cs-CZ" dirty="0" smtClean="0"/>
              <a:t>    MNOHO Z NICH ZEMŘE NA RAKOVINU</a:t>
            </a:r>
          </a:p>
          <a:p>
            <a:r>
              <a:rPr lang="cs-CZ" dirty="0" smtClean="0"/>
              <a:t>    PLIC</a:t>
            </a:r>
          </a:p>
          <a:p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ZA CIGARETY UTRATÍ HODNĚ PENĚZ,</a:t>
            </a:r>
          </a:p>
          <a:p>
            <a:r>
              <a:rPr lang="cs-CZ" dirty="0" smtClean="0"/>
              <a:t>    MOHLI BY SI KOUPIT TŘEBA</a:t>
            </a:r>
          </a:p>
          <a:p>
            <a:r>
              <a:rPr lang="cs-CZ" dirty="0" smtClean="0"/>
              <a:t>    OVOCE A ZELENINU </a:t>
            </a:r>
          </a:p>
          <a:p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NA MNOHA MÍSTECH SE DNES JIŽ</a:t>
            </a:r>
          </a:p>
          <a:p>
            <a:r>
              <a:rPr lang="cs-CZ" dirty="0" smtClean="0"/>
              <a:t>    KOUŘIT NESMÍ ( RESTAURACE, </a:t>
            </a:r>
          </a:p>
          <a:p>
            <a:r>
              <a:rPr lang="cs-CZ" dirty="0" smtClean="0"/>
              <a:t>    AUTOBUSOVÉ ZASTÁVKY, APOD.)</a:t>
            </a:r>
            <a:endParaRPr lang="cs-CZ" dirty="0"/>
          </a:p>
        </p:txBody>
      </p:sp>
      <p:pic>
        <p:nvPicPr>
          <p:cNvPr id="3074" name="Picture 2" descr="C:\Users\HP\Desktop\MB9000134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889111">
            <a:off x="6800061" y="4585491"/>
            <a:ext cx="1405491" cy="140549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3075" name="Picture 3" descr="C:\Users\HP\Desktop\MB90001307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58582">
            <a:off x="4956476" y="4527856"/>
            <a:ext cx="1329139" cy="1329139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3076" name="Picture 4" descr="C:\Users\HP\Desktop\392px-Cancerous_lung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5074" y="357166"/>
            <a:ext cx="1763717" cy="269304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5929322" y="3143248"/>
            <a:ext cx="2857520" cy="1077218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PLÍCE KUŘÁKA</a:t>
            </a:r>
          </a:p>
          <a:p>
            <a:r>
              <a:rPr lang="cs-CZ" sz="1600" dirty="0" smtClean="0"/>
              <a:t>BÍLÉ MÍSTO-NÁDOR</a:t>
            </a:r>
          </a:p>
          <a:p>
            <a:r>
              <a:rPr lang="cs-CZ" sz="1600" dirty="0" smtClean="0"/>
              <a:t>ČERNÉ –  ZABARVENÉ KOUŘENÍM</a:t>
            </a:r>
            <a:endParaRPr lang="cs-CZ" sz="1600" dirty="0"/>
          </a:p>
        </p:txBody>
      </p:sp>
    </p:spTree>
  </p:cSld>
  <p:clrMapOvr>
    <a:masterClrMapping/>
  </p:clrMapOvr>
  <p:transition spd="slow">
    <p:split orient="vert"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4282" y="285728"/>
            <a:ext cx="2952772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/>
              <a:t>ALKOHOL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14282" y="1285860"/>
            <a:ext cx="6769314" cy="480131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 ZÁVISLOST NA ALKOHOLU = ALKOHOLISMUS</a:t>
            </a:r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OPILÍ LIDÉ SE RÁDI PEROU 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NECHODÍ DO PRÁCE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NEMAJÍ PENÍZE PRO SVOU RODINU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NEVYCHOVÁVAJÍ SPRÁVNĚ SVÉ DĚTI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POTŘEBUJÍ ALKOHOL STÁLE VÍC A VÍC</a:t>
            </a:r>
          </a:p>
          <a:p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ALKOHOLISMUS VEDE ČASTO K ROZPADU RODINY</a:t>
            </a:r>
          </a:p>
          <a:p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OPILÝ ŘIDIČ NEPATŘÍ ZA VOLANT !!!</a:t>
            </a:r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POKUD SE CHCE ČLOVĚK ALKOHOLISMU</a:t>
            </a:r>
          </a:p>
          <a:p>
            <a:r>
              <a:rPr lang="cs-CZ" dirty="0" smtClean="0"/>
              <a:t>    ZBAVIT, MUSÍ SE LÉČIT V LÉČEBNĚ</a:t>
            </a:r>
          </a:p>
          <a:p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U DĚTÍ MŮŽE DOJÍT K OTRAVĚ I PO MALÉ DÁVCE </a:t>
            </a:r>
            <a:endParaRPr lang="cs-CZ" dirty="0"/>
          </a:p>
        </p:txBody>
      </p:sp>
      <p:pic>
        <p:nvPicPr>
          <p:cNvPr id="4098" name="Picture 2" descr="C:\Users\HP\Desktop\MB90030555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357166"/>
            <a:ext cx="1828800" cy="182880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4100" name="Picture 4" descr="C:\Users\HP\Desktop\MB90040787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68" y="2428868"/>
            <a:ext cx="1500198" cy="1500198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4101" name="Picture 5" descr="C:\Users\HP\Desktop\MB90042577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43702" y="4071942"/>
            <a:ext cx="1785950" cy="178595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</p:spTree>
  </p:cSld>
  <p:clrMapOvr>
    <a:masterClrMapping/>
  </p:clrMapOvr>
  <p:transition spd="slow">
    <p:split orient="vert"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4282" y="214290"/>
            <a:ext cx="6807089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/>
              <a:t>ZBYTEČNÉ UŽÍVÁNÍ LÉKŮ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14282" y="1071546"/>
            <a:ext cx="6901248" cy="378565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000" dirty="0" smtClean="0"/>
              <a:t> NĚKTEŘÍ LIDÉ UŽÍVAJÍ  LÉKY ZBYTEČNĚ </a:t>
            </a:r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 PŘI MALÉ BOLESTI </a:t>
            </a:r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 KDYŽ NEMŮŽOU USNOUT</a:t>
            </a:r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 PRO ZLEPŠENÍ NÁLADY</a:t>
            </a:r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 PRO ODSTRANĚNÍ ÚNAVY </a:t>
            </a:r>
          </a:p>
          <a:p>
            <a:pPr>
              <a:buFont typeface="Wingdings" pitchFamily="2" charset="2"/>
              <a:buChar char="v"/>
            </a:pPr>
            <a:endParaRPr lang="cs-CZ" sz="2000" dirty="0" smtClean="0"/>
          </a:p>
          <a:p>
            <a:pPr>
              <a:buFont typeface="Wingdings" pitchFamily="2" charset="2"/>
              <a:buChar char="v"/>
            </a:pPr>
            <a:endParaRPr lang="cs-CZ" sz="2000" dirty="0" smtClean="0"/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 VĚTŠÍ DÁVKY LÉKŮ MAJÍ ÚČINEK JAKO </a:t>
            </a:r>
          </a:p>
          <a:p>
            <a:r>
              <a:rPr lang="cs-CZ" sz="2000" dirty="0" smtClean="0"/>
              <a:t>    OPILOST A MOHOU BÝT JEŠTĚ NEBEZPEČNĚJŠÍ</a:t>
            </a:r>
          </a:p>
          <a:p>
            <a:endParaRPr lang="cs-CZ" sz="2000" dirty="0" smtClean="0"/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 PŘI OTRAVĚ LÉKY JE TŘEBA RYCHLÉ </a:t>
            </a:r>
          </a:p>
          <a:p>
            <a:r>
              <a:rPr lang="cs-CZ" sz="2000" dirty="0" smtClean="0"/>
              <a:t>    LÉKAŘSKÉ POMOCI </a:t>
            </a:r>
            <a:endParaRPr lang="cs-CZ" sz="2000" dirty="0"/>
          </a:p>
        </p:txBody>
      </p:sp>
      <p:pic>
        <p:nvPicPr>
          <p:cNvPr id="1026" name="Picture 2" descr="C:\Users\HP\Desktop\MB90032109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44809">
            <a:off x="6393245" y="1383840"/>
            <a:ext cx="2181137" cy="2181137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</p:spTree>
  </p:cSld>
  <p:clrMapOvr>
    <a:masterClrMapping/>
  </p:clrMapOvr>
  <p:transition spd="slow">
    <p:split orient="vert"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4282" y="357166"/>
            <a:ext cx="8643998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3600" dirty="0" smtClean="0"/>
              <a:t>PITÍ VELKÉHO MNOŽSTVÍ KÁVY NEBO ČAJE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14282" y="1928802"/>
            <a:ext cx="7152920" cy="347787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 </a:t>
            </a:r>
            <a:r>
              <a:rPr lang="cs-CZ" sz="2000" dirty="0" smtClean="0"/>
              <a:t>SE NAZÝVÁ KOFEINISMUS</a:t>
            </a:r>
          </a:p>
          <a:p>
            <a:endParaRPr lang="cs-CZ" sz="2000" dirty="0" smtClean="0"/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 KOFEIN JE ALE OBSAŽENÝ I V KAKAU,</a:t>
            </a:r>
          </a:p>
          <a:p>
            <a:r>
              <a:rPr lang="cs-CZ" sz="2000" dirty="0" smtClean="0"/>
              <a:t>    COLE A ENERGETICKÝCH NÁPOJÍCH</a:t>
            </a:r>
          </a:p>
          <a:p>
            <a:endParaRPr lang="cs-CZ" sz="2000" dirty="0" smtClean="0"/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 BEZ SVÉ KÁVY SE ČLOVĚK CÍTÍ OSPALÝ,</a:t>
            </a:r>
          </a:p>
          <a:p>
            <a:r>
              <a:rPr lang="cs-CZ" sz="2000" dirty="0" smtClean="0"/>
              <a:t>    MÉNĚ VÝKONNÝ</a:t>
            </a:r>
          </a:p>
          <a:p>
            <a:endParaRPr lang="cs-CZ" sz="2000" dirty="0" smtClean="0"/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 PŘI VYSOKÝCH DÁVKÁCH KOFEINU SE MŮŽE</a:t>
            </a:r>
          </a:p>
          <a:p>
            <a:r>
              <a:rPr lang="cs-CZ" sz="2000" dirty="0" smtClean="0"/>
              <a:t>    ROZBUŠIT SRDCE, TŘESOU SE RUCE, BOLÍ HLAVA</a:t>
            </a:r>
          </a:p>
          <a:p>
            <a:r>
              <a:rPr lang="cs-CZ" sz="2000" dirty="0" smtClean="0"/>
              <a:t>    </a:t>
            </a:r>
          </a:p>
        </p:txBody>
      </p:sp>
      <p:pic>
        <p:nvPicPr>
          <p:cNvPr id="2050" name="Picture 2" descr="C:\Users\HP\Desktop\MB90040098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5143512"/>
            <a:ext cx="1220225" cy="1220225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2051" name="Picture 3" descr="C:\Users\HP\Desktop\MB90038672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9845522">
            <a:off x="6902084" y="3113116"/>
            <a:ext cx="1661893" cy="1661893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2052" name="Picture 4" descr="C:\Users\HP\Desktop\MB90023955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29322" y="1357298"/>
            <a:ext cx="1285884" cy="128588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2053" name="Picture 5" descr="C:\Users\HP\Desktop\MB90025084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44" y="1357298"/>
            <a:ext cx="1297008" cy="1297008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</p:spTree>
  </p:cSld>
  <p:clrMapOvr>
    <a:masterClrMapping/>
  </p:clrMapOvr>
  <p:transition spd="slow">
    <p:split orient="vert"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4282" y="357166"/>
            <a:ext cx="2263273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/>
              <a:t>DROGY 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14282" y="1357298"/>
            <a:ext cx="7800533" cy="440120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 </a:t>
            </a:r>
            <a:r>
              <a:rPr lang="cs-CZ" sz="2000" dirty="0" smtClean="0"/>
              <a:t>JSOU OMAMNÉ LÁTKY, KTERÉ MĚNÍ STAV ČLOVĚKA</a:t>
            </a:r>
          </a:p>
          <a:p>
            <a:r>
              <a:rPr lang="cs-CZ" sz="2000" dirty="0" smtClean="0"/>
              <a:t>    RŮZNÝMI ZPŮSOBY</a:t>
            </a:r>
          </a:p>
          <a:p>
            <a:endParaRPr lang="cs-CZ" sz="2000" dirty="0" smtClean="0"/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 ZÁVISLOST SE ZÍSKÁ VELMI RYCHLE</a:t>
            </a:r>
          </a:p>
          <a:p>
            <a:endParaRPr lang="cs-CZ" sz="2000" dirty="0" smtClean="0"/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 JSOU PRO ZDRAVÍ VELMI NEBEZPEČNÉ AŽ SMRTELNÉ</a:t>
            </a:r>
          </a:p>
          <a:p>
            <a:endParaRPr lang="cs-CZ" sz="2000" dirty="0" smtClean="0"/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 ZÍSKÁVAJÍ SE BUĎ Z ROSTLIN NEBO CHEMICKY</a:t>
            </a:r>
          </a:p>
          <a:p>
            <a:pPr>
              <a:buFont typeface="Wingdings" pitchFamily="2" charset="2"/>
              <a:buChar char="v"/>
            </a:pPr>
            <a:endParaRPr lang="cs-CZ" sz="2000" dirty="0" smtClean="0"/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 DO TĚLA SE DOSTÁVAJÍ –KOUŘENÍM </a:t>
            </a:r>
          </a:p>
          <a:p>
            <a:r>
              <a:rPr lang="cs-CZ" sz="2000" dirty="0" smtClean="0"/>
              <a:t>                                                     ČICHÁNÍM</a:t>
            </a:r>
          </a:p>
          <a:p>
            <a:r>
              <a:rPr lang="cs-CZ" sz="2000" dirty="0" smtClean="0"/>
              <a:t>                                                     ÚSTY (SPOLKNUTÍ)</a:t>
            </a:r>
          </a:p>
          <a:p>
            <a:r>
              <a:rPr lang="cs-CZ" sz="2000" dirty="0" smtClean="0"/>
              <a:t>                                                     INJEKCÍ </a:t>
            </a:r>
          </a:p>
          <a:p>
            <a:r>
              <a:rPr lang="cs-CZ" sz="2000" dirty="0" smtClean="0"/>
              <a:t>                                                     ALE JSOU I DALŠÍ CESTY </a:t>
            </a:r>
            <a:endParaRPr lang="cs-CZ" sz="2000" dirty="0"/>
          </a:p>
        </p:txBody>
      </p:sp>
      <p:pic>
        <p:nvPicPr>
          <p:cNvPr id="3074" name="Picture 2" descr="C:\Users\HP\Desktop\MB9003404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544074">
            <a:off x="6863246" y="3648542"/>
            <a:ext cx="1737109" cy="1737109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</p:spTree>
  </p:cSld>
  <p:clrMapOvr>
    <a:masterClrMapping/>
  </p:clrMapOvr>
  <p:transition spd="slow">
    <p:split orient="vert"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285728"/>
            <a:ext cx="2411238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3600" dirty="0" smtClean="0"/>
              <a:t>POČÍTAČ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5720" y="1142984"/>
            <a:ext cx="6792244" cy="501675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 </a:t>
            </a:r>
            <a:r>
              <a:rPr lang="cs-CZ" sz="2000" dirty="0" smtClean="0"/>
              <a:t>POČÍTAČ SE MŮŽE STÁT VELMI </a:t>
            </a:r>
          </a:p>
          <a:p>
            <a:r>
              <a:rPr lang="cs-CZ" sz="2000" dirty="0" smtClean="0"/>
              <a:t>    NEBEZPEČNOU  DROGOU</a:t>
            </a:r>
          </a:p>
          <a:p>
            <a:endParaRPr lang="cs-CZ" sz="2000" dirty="0" smtClean="0"/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 LIDÉ HRAJÍ HRY NEBO SI HLEDAJÍ </a:t>
            </a:r>
          </a:p>
          <a:p>
            <a:r>
              <a:rPr lang="cs-CZ" sz="2000" dirty="0" smtClean="0"/>
              <a:t>    KAMARÁDY PŘES INTERNET (FACEBOOK)</a:t>
            </a:r>
          </a:p>
          <a:p>
            <a:endParaRPr lang="cs-CZ" sz="2000" dirty="0" smtClean="0"/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 SEDÍ U POČÍTAČE MNOHO HODIN</a:t>
            </a:r>
          </a:p>
          <a:p>
            <a:endParaRPr lang="cs-CZ" sz="2000" dirty="0" smtClean="0"/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 NEMAJÍ SKUTEČNÉ KAMARÁDY, NESPORTUJÍ,</a:t>
            </a:r>
          </a:p>
          <a:p>
            <a:r>
              <a:rPr lang="cs-CZ" sz="2000" dirty="0" smtClean="0"/>
              <a:t>    NEMAJÍ ZÁJEM O NIC JINÉHO</a:t>
            </a:r>
          </a:p>
          <a:p>
            <a:r>
              <a:rPr lang="cs-CZ" sz="2000" dirty="0" smtClean="0"/>
              <a:t> </a:t>
            </a:r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 JSOU OSPALÍ, UNAVENÍ, BOLÍ JE HLAVA</a:t>
            </a:r>
          </a:p>
          <a:p>
            <a:r>
              <a:rPr lang="cs-CZ" sz="2000" dirty="0" smtClean="0"/>
              <a:t>    HÁDAJÍ SE, ÚTOČÍ NA OSTATNÍ </a:t>
            </a:r>
          </a:p>
          <a:p>
            <a:endParaRPr lang="cs-CZ" sz="2000" dirty="0" smtClean="0"/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 NEDOKÁŽOU POZNAT,CO SI MŮŽOU DOVOLIT</a:t>
            </a:r>
          </a:p>
          <a:p>
            <a:r>
              <a:rPr lang="cs-CZ" sz="2000" dirty="0" smtClean="0"/>
              <a:t>    VE SKUTEČNÉM ŽIVOTĚ A CO JE JEN HRA</a:t>
            </a:r>
            <a:endParaRPr lang="cs-CZ" sz="2000" dirty="0"/>
          </a:p>
        </p:txBody>
      </p:sp>
      <p:pic>
        <p:nvPicPr>
          <p:cNvPr id="4098" name="Picture 2" descr="C:\Users\HP\Desktop\MB9004404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685768"/>
            <a:ext cx="2357454" cy="235745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</p:spTree>
  </p:cSld>
  <p:clrMapOvr>
    <a:masterClrMapping/>
  </p:clrMapOvr>
  <p:transition spd="slow">
    <p:split orient="vert"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HP\Desktop\MB90019653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290"/>
            <a:ext cx="955661" cy="95566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sp>
        <p:nvSpPr>
          <p:cNvPr id="4" name="TextovéPole 3"/>
          <p:cNvSpPr txBox="1"/>
          <p:nvPr/>
        </p:nvSpPr>
        <p:spPr>
          <a:xfrm>
            <a:off x="1428728" y="571480"/>
            <a:ext cx="1393330" cy="369332"/>
          </a:xfrm>
          <a:prstGeom prst="rect">
            <a:avLst/>
          </a:prstGeom>
          <a:solidFill>
            <a:srgbClr val="FFC000"/>
          </a:solidFill>
          <a:ln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ANO – NE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4282" y="1428736"/>
            <a:ext cx="5678157" cy="369332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MŮŽE VZNIKNOUT ZÁVISLOST NA POČÍTAČI?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4282" y="2000240"/>
            <a:ext cx="4044697" cy="369332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KOUŘENÍ CIGARET JE ZDRAVÉ 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4282" y="2571744"/>
            <a:ext cx="5766322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PITÍ VELKÉHO MNOŽSTVÍ KÁVY ŠKODÍ SRDCI.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14282" y="3214686"/>
            <a:ext cx="3557384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DĚTI MŮŽOU PÍT ALKOHOL.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14283" y="3786190"/>
            <a:ext cx="6215106" cy="64633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KDYŽ TĚ NĚCO TROŠKU BOLÍ, VEZMEŠ SI HNED </a:t>
            </a:r>
          </a:p>
          <a:p>
            <a:r>
              <a:rPr lang="cs-CZ" dirty="0" smtClean="0"/>
              <a:t>PRÁŠEK ?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14282" y="4643446"/>
            <a:ext cx="5214974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TEN, KDO SPORTUJE, BY NEMĚL KOUŘIT  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14282" y="5214950"/>
            <a:ext cx="6614311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SLOŽIT A UKLIDIT SVÉ OBLEČENÍ JE DOBRÝ NÁVYK. 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14282" y="5786454"/>
            <a:ext cx="4721164" cy="64633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KDO STÁLE SEDÍ U POČÍTAČE, NEMÁ </a:t>
            </a:r>
          </a:p>
          <a:p>
            <a:r>
              <a:rPr lang="cs-CZ" dirty="0" smtClean="0"/>
              <a:t>SKUTEČNÉ KAMARÁDY.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215206" y="1428736"/>
            <a:ext cx="785818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ANO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215206" y="2000240"/>
            <a:ext cx="782587" cy="369332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pPr algn="ctr"/>
            <a:r>
              <a:rPr lang="cs-CZ" dirty="0" smtClean="0"/>
              <a:t>ANO 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215206" y="2500306"/>
            <a:ext cx="782587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ANO 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215206" y="3071810"/>
            <a:ext cx="782587" cy="369332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pPr algn="ctr"/>
            <a:r>
              <a:rPr lang="cs-CZ" dirty="0" smtClean="0"/>
              <a:t>ANO 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215206" y="3786190"/>
            <a:ext cx="782587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ANO 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215206" y="4643446"/>
            <a:ext cx="782587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ANO 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215206" y="5143512"/>
            <a:ext cx="782587" cy="369332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pPr algn="ctr"/>
            <a:r>
              <a:rPr lang="cs-CZ" dirty="0" smtClean="0"/>
              <a:t>ANO 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215206" y="5929330"/>
            <a:ext cx="782587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ANO 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8072462" y="1428736"/>
            <a:ext cx="538930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NE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8072462" y="2000240"/>
            <a:ext cx="538930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NE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8072462" y="2500306"/>
            <a:ext cx="538930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NE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8072462" y="3071810"/>
            <a:ext cx="538930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NE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8072462" y="3786190"/>
            <a:ext cx="538930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NE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8072462" y="4643446"/>
            <a:ext cx="538930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NE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8072462" y="5143512"/>
            <a:ext cx="538930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NE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8072462" y="5929330"/>
            <a:ext cx="538930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NE</a:t>
            </a:r>
            <a:endParaRPr lang="cs-CZ" dirty="0"/>
          </a:p>
        </p:txBody>
      </p:sp>
    </p:spTree>
  </p:cSld>
  <p:clrMapOvr>
    <a:masterClrMapping/>
  </p:clrMapOvr>
  <p:transition spd="slow">
    <p:split orient="vert"/>
    <p:sndAc>
      <p:stSnd>
        <p:snd r:embed="rId2" name="arrow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96022E-7 L -0.11806 -2.96022E-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2 0.00301 L -0.38073 0.00301 " pathEditMode="relative" ptsTypes="AA">
                                      <p:cBhvr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826 0.00347 L -0.11128 0.00347 " pathEditMode="relative" ptsTypes="AA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2 0.00416 L -0.37274 0.00416 " pathEditMode="relative" ptsTypes="AA">
                                      <p:cBhvr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2 0.00509 L -0.17587 0.00509 " pathEditMode="relative" ptsTypes="AA">
                                      <p:cBhvr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826 -0.00439 L -0.15069 -0.00439 " pathEditMode="relative" ptsTypes="AA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826 -0.00393 L -0.08767 -0.00393 " pathEditMode="relative" ptsTypes="AA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826 -0.00301 L -0.23733 -0.00301 " pathEditMode="relative" ptsTypes="AA">
                                      <p:cBhvr>
                                        <p:cTn id="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2" grpId="0" animBg="1"/>
      <p:bldP spid="23" grpId="0" animBg="1"/>
      <p:bldP spid="24" grpId="0" animBg="1"/>
      <p:bldP spid="26" grpId="0" animBg="1"/>
      <p:bldP spid="28" grpId="0" animBg="1"/>
      <p:bldP spid="2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785794"/>
            <a:ext cx="87430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Plíce kuřáka - NEUVEDEN. </a:t>
            </a:r>
            <a:r>
              <a:rPr lang="cs-CZ" i="1" dirty="0" smtClean="0"/>
              <a:t>Karcinom plic - </a:t>
            </a:r>
            <a:r>
              <a:rPr lang="cs-CZ" i="1" dirty="0" err="1" smtClean="0"/>
              <a:t>Wikipedie</a:t>
            </a:r>
            <a:r>
              <a:rPr lang="cs-CZ" dirty="0" smtClean="0"/>
              <a:t> [online]. </a:t>
            </a:r>
          </a:p>
          <a:p>
            <a:r>
              <a:rPr lang="cs-CZ" dirty="0" smtClean="0"/>
              <a:t>Dostupný na WWW: http://cs.wikipedia.org/wiki/Soubor:Cancerous_lung.jpg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5720" y="285728"/>
            <a:ext cx="2423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POUŽITÉ ZDROJE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85720" y="1714488"/>
            <a:ext cx="5769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Kliparty – dostupné na http://office.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5720" y="2357430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Vše citováno </a:t>
            </a:r>
            <a:r>
              <a:rPr lang="cs-CZ" smtClean="0"/>
              <a:t>[</a:t>
            </a:r>
            <a:r>
              <a:rPr lang="cs-CZ" smtClean="0"/>
              <a:t>2012-11-11</a:t>
            </a:r>
            <a:r>
              <a:rPr lang="cs-CZ" smtClean="0"/>
              <a:t>]. </a:t>
            </a:r>
            <a:endParaRPr lang="cs-CZ" dirty="0"/>
          </a:p>
        </p:txBody>
      </p:sp>
    </p:spTree>
  </p:cSld>
  <p:clrMapOvr>
    <a:masterClrMapping/>
  </p:clrMapOvr>
  <p:transition spd="slow">
    <p:split orient="vert"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Vlastní 7">
      <a:dk1>
        <a:sysClr val="windowText" lastClr="000000"/>
      </a:dk1>
      <a:lt1>
        <a:srgbClr val="93E2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249</TotalTime>
  <Words>645</Words>
  <Application>Microsoft Office PowerPoint</Application>
  <PresentationFormat>Předvádění na obrazovce (4:3)</PresentationFormat>
  <Paragraphs>151</Paragraphs>
  <Slides>13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Arkýř</vt:lpstr>
      <vt:lpstr>Název školy : speciální základní škola, louny                          poděbradova 640, příspěvková organizace   autor :                 MGR. JANA ZELINKOVÁ  NÁZEV MATERIÁLU: vy_32_INOVACE_15_NEBEZPEČNÉ NÁVYKY  TÉMA:                  NEBEZPEČNÉ NÁVYKY NÁZEV SADY :    III. SPOLEČNOST – HŠ ČÍSLO PROJEKTU: CZ.1.07/1.4.00/21.3407  </vt:lpstr>
      <vt:lpstr>ANOTACE 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HP</dc:creator>
  <cp:lastModifiedBy>HP</cp:lastModifiedBy>
  <cp:revision>29</cp:revision>
  <dcterms:created xsi:type="dcterms:W3CDTF">2013-03-17T17:56:07Z</dcterms:created>
  <dcterms:modified xsi:type="dcterms:W3CDTF">2013-03-26T16:20:39Z</dcterms:modified>
</cp:coreProperties>
</file>