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77" r:id="rId2"/>
    <p:sldId id="257" r:id="rId3"/>
    <p:sldId id="258" r:id="rId4"/>
    <p:sldId id="270" r:id="rId5"/>
    <p:sldId id="271" r:id="rId6"/>
    <p:sldId id="264" r:id="rId7"/>
    <p:sldId id="272" r:id="rId8"/>
    <p:sldId id="273" r:id="rId9"/>
    <p:sldId id="275" r:id="rId10"/>
    <p:sldId id="274" r:id="rId11"/>
    <p:sldId id="276" r:id="rId12"/>
    <p:sldId id="278" r:id="rId13"/>
    <p:sldId id="269" r:id="rId14"/>
    <p:sldId id="26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FF"/>
    <a:srgbClr val="FF00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7A010667-B9FE-434F-8AA4-1CA3CEF5FE70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83A9B43-9CB2-449A-A3F1-4A1E4D13B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A010667-B9FE-434F-8AA4-1CA3CEF5FE70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83A9B43-9CB2-449A-A3F1-4A1E4D13B5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7A010667-B9FE-434F-8AA4-1CA3CEF5FE70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83A9B43-9CB2-449A-A3F1-4A1E4D13B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10667-B9FE-434F-8AA4-1CA3CEF5FE70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A9B43-9CB2-449A-A3F1-4A1E4D13B5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pull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10667-B9FE-434F-8AA4-1CA3CEF5FE70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A9B43-9CB2-449A-A3F1-4A1E4D13B5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pull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A010667-B9FE-434F-8AA4-1CA3CEF5FE70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83A9B43-9CB2-449A-A3F1-4A1E4D13B5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10667-B9FE-434F-8AA4-1CA3CEF5FE70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A9B43-9CB2-449A-A3F1-4A1E4D13B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A010667-B9FE-434F-8AA4-1CA3CEF5FE70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83A9B43-9CB2-449A-A3F1-4A1E4D13B5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A010667-B9FE-434F-8AA4-1CA3CEF5FE70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83A9B43-9CB2-449A-A3F1-4A1E4D13B5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10667-B9FE-434F-8AA4-1CA3CEF5FE70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A9B43-9CB2-449A-A3F1-4A1E4D13B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10667-B9FE-434F-8AA4-1CA3CEF5FE70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A9B43-9CB2-449A-A3F1-4A1E4D13B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A010667-B9FE-434F-8AA4-1CA3CEF5FE70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83A9B43-9CB2-449A-A3F1-4A1E4D13B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 spd="slow">
    <p:pull dir="d"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jpeg"/><Relationship Id="rId4" Type="http://schemas.openxmlformats.org/officeDocument/2006/relationships/image" Target="../media/image25.gi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hyperlink" Target="http://cs.wikipedia.org/wiki/Man%C5%BEelstv%C3%A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74638"/>
            <a:ext cx="8215370" cy="4225932"/>
          </a:xfrm>
        </p:spPr>
        <p:txBody>
          <a:bodyPr>
            <a:noAutofit/>
          </a:bodyPr>
          <a:lstStyle/>
          <a:p>
            <a:r>
              <a:rPr lang="cs-CZ" sz="2200" dirty="0" smtClean="0"/>
              <a:t>Název školy: Speciální základní škola, Louny, </a:t>
            </a:r>
            <a:br>
              <a:rPr lang="cs-CZ" sz="2200" dirty="0" smtClean="0"/>
            </a:br>
            <a:r>
              <a:rPr lang="cs-CZ" sz="2200" dirty="0" smtClean="0"/>
              <a:t>                        </a:t>
            </a:r>
            <a:r>
              <a:rPr lang="cs-CZ" sz="2200" dirty="0" err="1" smtClean="0"/>
              <a:t>Poděbradova</a:t>
            </a:r>
            <a:r>
              <a:rPr lang="cs-CZ" sz="2200" dirty="0" smtClean="0"/>
              <a:t> 640,příspěvková organizace</a:t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Autor:            Mgr. Jana Zelinková</a:t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Název materiálu: </a:t>
            </a:r>
            <a:r>
              <a:rPr lang="cs-CZ" sz="2200" dirty="0" smtClean="0"/>
              <a:t>VY_32_INOVACE_16_SVATBA 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                                </a:t>
            </a:r>
            <a:br>
              <a:rPr lang="cs-CZ" sz="2200" dirty="0" smtClean="0"/>
            </a:br>
            <a:r>
              <a:rPr lang="cs-CZ" sz="2200" dirty="0" smtClean="0"/>
              <a:t>Téma:                     SVATBA</a:t>
            </a:r>
            <a:br>
              <a:rPr lang="cs-CZ" sz="2200" dirty="0" smtClean="0"/>
            </a:br>
            <a:r>
              <a:rPr lang="cs-CZ" sz="2200" dirty="0" smtClean="0"/>
              <a:t>Název sady:          </a:t>
            </a:r>
            <a:r>
              <a:rPr lang="cs-CZ" sz="2200" dirty="0" smtClean="0"/>
              <a:t>III. SPOLEČNOST </a:t>
            </a:r>
            <a:r>
              <a:rPr lang="cs-CZ" sz="2200" dirty="0" smtClean="0"/>
              <a:t>- HŠ</a:t>
            </a:r>
            <a:br>
              <a:rPr lang="cs-CZ" sz="2200" dirty="0" smtClean="0"/>
            </a:br>
            <a:r>
              <a:rPr lang="cs-CZ" sz="2200" dirty="0" smtClean="0">
                <a:solidFill>
                  <a:schemeClr val="tx1"/>
                </a:solidFill>
              </a:rPr>
              <a:t>Číslo projektu:  CZ.1.07/1.4.00/21.3407 </a:t>
            </a:r>
            <a:br>
              <a:rPr lang="cs-CZ" sz="2200" dirty="0" smtClean="0">
                <a:solidFill>
                  <a:schemeClr val="tx1"/>
                </a:solidFill>
              </a:rPr>
            </a:br>
            <a:endParaRPr lang="cs-CZ" sz="2200" dirty="0">
              <a:solidFill>
                <a:schemeClr val="tx1"/>
              </a:solidFill>
            </a:endParaRPr>
          </a:p>
        </p:txBody>
      </p:sp>
      <p:pic>
        <p:nvPicPr>
          <p:cNvPr id="4" name="obrázek 1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142976" y="5214950"/>
            <a:ext cx="6303672" cy="12210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A</a:t>
            </a:r>
            <a:r>
              <a:rPr lang="cs-CZ" dirty="0" smtClean="0"/>
              <a:t>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Materiál je určen k výkladu učiva v předmětu společnost v 7.ročníku speciální školy a opakování v 8.ročníku speciální školy</a:t>
            </a:r>
          </a:p>
          <a:p>
            <a:r>
              <a:rPr lang="cs-CZ" dirty="0" smtClean="0"/>
              <a:t>Žáci se seznámí s důležitými náležitostmi pro uzavření manželství a povinnostmi manželů.</a:t>
            </a:r>
          </a:p>
          <a:p>
            <a:r>
              <a:rPr lang="cs-CZ" dirty="0" smtClean="0"/>
              <a:t>Prezentace na interaktivní tabuli</a:t>
            </a:r>
          </a:p>
          <a:p>
            <a:r>
              <a:rPr lang="cs-CZ" dirty="0" smtClean="0"/>
              <a:t>Inovace: interaktivní způsob učení</a:t>
            </a:r>
          </a:p>
          <a:p>
            <a:r>
              <a:rPr lang="cs-CZ" dirty="0" smtClean="0"/>
              <a:t>První část je určena ke společné práci žáků s učitelem, na posledních třech listech žáci učivo opakují.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2573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7200" dirty="0" smtClean="0">
                <a:solidFill>
                  <a:srgbClr val="C00000"/>
                </a:solidFill>
              </a:rPr>
              <a:t>SVATBA</a:t>
            </a:r>
            <a:br>
              <a:rPr lang="cs-CZ" sz="7200" dirty="0" smtClean="0">
                <a:solidFill>
                  <a:srgbClr val="C00000"/>
                </a:solidFill>
              </a:rPr>
            </a:br>
            <a:r>
              <a:rPr lang="cs-CZ" sz="7200" dirty="0" smtClean="0">
                <a:solidFill>
                  <a:srgbClr val="C00000"/>
                </a:solidFill>
              </a:rPr>
              <a:t>vznik manželství</a:t>
            </a:r>
            <a:r>
              <a:rPr lang="cs-CZ" dirty="0" smtClean="0">
                <a:solidFill>
                  <a:srgbClr val="C00000"/>
                </a:solidFill>
              </a:rPr>
              <a:t/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>
                <a:solidFill>
                  <a:srgbClr val="C00000"/>
                </a:solidFill>
              </a:rPr>
              <a:t>        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072206"/>
            <a:ext cx="8229600" cy="53957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pic>
        <p:nvPicPr>
          <p:cNvPr id="1026" name="Picture 2" descr="C:\Users\HP\Desktop\MH90042223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488" y="2714620"/>
            <a:ext cx="3071834" cy="307183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28663" y="1000108"/>
            <a:ext cx="2286016" cy="58477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SVATBA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86182" y="1142984"/>
            <a:ext cx="324128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86248" y="642918"/>
            <a:ext cx="3943637" cy="107721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VZNIK MANŽELSTVÍ</a:t>
            </a:r>
            <a:endParaRPr lang="cs-CZ" sz="3200" dirty="0"/>
          </a:p>
        </p:txBody>
      </p:sp>
      <p:pic>
        <p:nvPicPr>
          <p:cNvPr id="1026" name="Picture 2" descr="C:\Users\HP\Desktop\MH90031017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1785926"/>
            <a:ext cx="3095625" cy="3095625"/>
          </a:xfrm>
          <a:prstGeom prst="rect">
            <a:avLst/>
          </a:prstGeom>
          <a:noFill/>
        </p:spPr>
      </p:pic>
      <p:pic>
        <p:nvPicPr>
          <p:cNvPr id="1027" name="Picture 3" descr="C:\Users\HP\Desktop\MH90028565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29256" y="1857364"/>
            <a:ext cx="3095625" cy="3095625"/>
          </a:xfrm>
          <a:prstGeom prst="rect">
            <a:avLst/>
          </a:prstGeom>
          <a:noFill/>
        </p:spPr>
      </p:pic>
      <p:pic>
        <p:nvPicPr>
          <p:cNvPr id="1028" name="Picture 4" descr="C:\Users\HP\Desktop\MH900404687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214678" y="3214686"/>
            <a:ext cx="2214578" cy="2214578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428596" y="4429132"/>
            <a:ext cx="1428760" cy="36933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NEVĚSTA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286644" y="4500570"/>
            <a:ext cx="1143008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ŽENICH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357290" y="5643578"/>
            <a:ext cx="5929354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  PO SVATBĚ MANŽELÉ</a:t>
            </a:r>
            <a:endParaRPr lang="cs-CZ" sz="3200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4" grpId="0" animBg="1"/>
      <p:bldP spid="17" grpId="0" animBg="1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28596" y="571480"/>
            <a:ext cx="7072362" cy="584775"/>
          </a:xfrm>
          <a:prstGeom prst="rect">
            <a:avLst/>
          </a:prstGeom>
          <a:noFill/>
          <a:ln w="28575">
            <a:solidFill>
              <a:srgbClr val="00B0F0"/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      KDO MŮŽE MÍT SVATBU?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928662" y="1714488"/>
            <a:ext cx="5875326" cy="46166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STARŠÍ 18 LET (VYJÍMEČNĚ 16 LET)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29124" y="2428868"/>
            <a:ext cx="3500462" cy="830997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  SVOBODNÝ MUŽ</a:t>
            </a:r>
          </a:p>
          <a:p>
            <a:pPr algn="ctr"/>
            <a:r>
              <a:rPr lang="cs-CZ" sz="2400" dirty="0" smtClean="0"/>
              <a:t> SVOBODNÁ ŽENA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2910" y="3429000"/>
            <a:ext cx="3857653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NESMÍ BÝT PŘÍBUZNÍ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71736" y="4143380"/>
            <a:ext cx="5715040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NESMÍ BÝT DUŠEVNĚ NEMOCNÍ</a:t>
            </a:r>
            <a:endParaRPr lang="cs-CZ" sz="2400" dirty="0"/>
          </a:p>
        </p:txBody>
      </p:sp>
      <p:pic>
        <p:nvPicPr>
          <p:cNvPr id="2051" name="Picture 3" descr="C:\Users\HP\Desktop\MH90025065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20403591">
            <a:off x="571472" y="4214818"/>
            <a:ext cx="1928827" cy="1928826"/>
          </a:xfrm>
          <a:prstGeom prst="rect">
            <a:avLst/>
          </a:prstGeom>
          <a:noFill/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</p:pic>
      <p:sp>
        <p:nvSpPr>
          <p:cNvPr id="12" name="TextovéPole 11"/>
          <p:cNvSpPr txBox="1"/>
          <p:nvPr/>
        </p:nvSpPr>
        <p:spPr>
          <a:xfrm>
            <a:off x="2928927" y="5143512"/>
            <a:ext cx="5143536" cy="461665"/>
          </a:xfrm>
          <a:prstGeom prst="rect">
            <a:avLst/>
          </a:prstGeom>
          <a:solidFill>
            <a:srgbClr val="FF0066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DOBROVOLNÉ ROZHODNUTÍ</a:t>
            </a:r>
            <a:endParaRPr lang="cs-CZ" sz="2400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7467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        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       </a:t>
            </a:r>
            <a:endParaRPr lang="cs-CZ" dirty="0"/>
          </a:p>
        </p:txBody>
      </p:sp>
      <p:pic>
        <p:nvPicPr>
          <p:cNvPr id="3074" name="Picture 2" descr="C:\Users\HP\Desktop\MH900309239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8" y="2071678"/>
            <a:ext cx="3095625" cy="3095625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</p:pic>
      <p:pic>
        <p:nvPicPr>
          <p:cNvPr id="3075" name="Picture 3" descr="C:\Users\HP\Desktop\MH90040892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29124" y="2071678"/>
            <a:ext cx="3095625" cy="3095625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214282" y="571480"/>
            <a:ext cx="8429684" cy="1077218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1"/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  </a:t>
            </a:r>
            <a:r>
              <a:rPr lang="cs-CZ" sz="3200" dirty="0" smtClean="0"/>
              <a:t>SVATBU MŮŽOU MÍT I 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DVA MUŽI</a:t>
            </a:r>
          </a:p>
          <a:p>
            <a:pPr algn="ctr"/>
            <a:r>
              <a:rPr lang="cs-CZ" sz="3200" dirty="0" smtClean="0"/>
              <a:t> NEBO </a:t>
            </a:r>
            <a:r>
              <a:rPr lang="cs-CZ" sz="3200" dirty="0" smtClean="0">
                <a:solidFill>
                  <a:srgbClr val="C00000"/>
                </a:solidFill>
              </a:rPr>
              <a:t>DVĚ ŽENY 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 rot="658028">
            <a:off x="2510258" y="5662838"/>
            <a:ext cx="3240720" cy="707886"/>
          </a:xfrm>
          <a:prstGeom prst="rect">
            <a:avLst/>
          </a:prstGeom>
          <a:solidFill>
            <a:srgbClr val="FFC000"/>
          </a:solidFill>
          <a:ln>
            <a:solidFill>
              <a:schemeClr val="accent1">
                <a:lumMod val="75000"/>
              </a:schemeClr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REGISTROVANÉ PARTNERSTVÍ</a:t>
            </a:r>
            <a:endParaRPr lang="cs-CZ" sz="2000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2950112"/>
            <a:ext cx="1785950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SŇATEK </a:t>
            </a:r>
            <a:endParaRPr lang="cs-CZ" sz="2800" dirty="0"/>
          </a:p>
        </p:txBody>
      </p:sp>
      <p:cxnSp>
        <p:nvCxnSpPr>
          <p:cNvPr id="4" name="Přímá spojovací šipka 3"/>
          <p:cNvCxnSpPr/>
          <p:nvPr/>
        </p:nvCxnSpPr>
        <p:spPr>
          <a:xfrm flipV="1">
            <a:off x="2571736" y="1857364"/>
            <a:ext cx="1928826" cy="1214446"/>
          </a:xfrm>
          <a:prstGeom prst="straightConnector1">
            <a:avLst/>
          </a:prstGeom>
          <a:ln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2500298" y="357166"/>
            <a:ext cx="5643602" cy="70788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  <a:effectLst>
            <a:glow rad="139700">
              <a:schemeClr val="accent5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OBČANSKÝ – ODDÁVÁ STAROSTA</a:t>
            </a:r>
          </a:p>
          <a:p>
            <a:r>
              <a:rPr lang="cs-CZ" sz="2000" dirty="0" smtClean="0"/>
              <a:t>NA MĚSTSKÉM NEBO OBECNÍM ÚŘADĚ </a:t>
            </a:r>
            <a:endParaRPr lang="cs-CZ" sz="2000" dirty="0"/>
          </a:p>
        </p:txBody>
      </p:sp>
      <p:cxnSp>
        <p:nvCxnSpPr>
          <p:cNvPr id="9" name="Přímá spojovací šipka 8"/>
          <p:cNvCxnSpPr/>
          <p:nvPr/>
        </p:nvCxnSpPr>
        <p:spPr>
          <a:xfrm rot="16200000" flipH="1">
            <a:off x="2571736" y="3143248"/>
            <a:ext cx="1785950" cy="1643074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4000496" y="3857628"/>
            <a:ext cx="4572032" cy="40011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  <a:effectLst>
            <a:glow rad="139700">
              <a:schemeClr val="accent5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CÍRKEVNÍ – ODDÁVÁVÁ FARÁŘ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1" name="Picture 2" descr="C:\Users\HP\Desktop\MH900400058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72066" y="4357694"/>
            <a:ext cx="2214578" cy="2214578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</p:pic>
      <p:sp>
        <p:nvSpPr>
          <p:cNvPr id="14" name="TextovéPole 13"/>
          <p:cNvSpPr txBox="1"/>
          <p:nvPr/>
        </p:nvSpPr>
        <p:spPr>
          <a:xfrm>
            <a:off x="214282" y="5214950"/>
            <a:ext cx="4429156" cy="1015663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  <a:effectLst>
            <a:glow rad="139700">
              <a:schemeClr val="accent5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OBŘAD MŮŽE BÝT KDEKOLI- </a:t>
            </a:r>
          </a:p>
          <a:p>
            <a:r>
              <a:rPr lang="cs-CZ" sz="2000" dirty="0" smtClean="0"/>
              <a:t>V BALÓNU, NA HRADĚ, </a:t>
            </a:r>
          </a:p>
          <a:p>
            <a:r>
              <a:rPr lang="cs-CZ" sz="2000" dirty="0" smtClean="0"/>
              <a:t>V LETADLE , NA ZAHRADĚ </a:t>
            </a:r>
            <a:endParaRPr lang="cs-CZ" sz="2000" dirty="0"/>
          </a:p>
        </p:txBody>
      </p:sp>
      <p:pic>
        <p:nvPicPr>
          <p:cNvPr id="1026" name="Picture 2" descr="C:\Users\HP\Desktop\MH900083467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72066" y="1285860"/>
            <a:ext cx="2143140" cy="2143140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</p:pic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0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00298" y="642918"/>
            <a:ext cx="4071966" cy="46166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DŮLEŽITÉ DOKLADY</a:t>
            </a:r>
            <a:endParaRPr lang="cs-CZ" sz="2400" dirty="0"/>
          </a:p>
        </p:txBody>
      </p:sp>
      <p:sp>
        <p:nvSpPr>
          <p:cNvPr id="3" name="Srdce 2"/>
          <p:cNvSpPr/>
          <p:nvPr/>
        </p:nvSpPr>
        <p:spPr>
          <a:xfrm>
            <a:off x="4071934" y="1500174"/>
            <a:ext cx="914400" cy="914400"/>
          </a:xfrm>
          <a:prstGeom prst="hear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ovací šipka 4"/>
          <p:cNvCxnSpPr>
            <a:endCxn id="6" idx="0"/>
          </p:cNvCxnSpPr>
          <p:nvPr/>
        </p:nvCxnSpPr>
        <p:spPr>
          <a:xfrm rot="10800000" flipV="1">
            <a:off x="1882610" y="2000240"/>
            <a:ext cx="2046464" cy="5000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928662" y="2500306"/>
            <a:ext cx="1907895" cy="400110"/>
          </a:xfrm>
          <a:prstGeom prst="rect">
            <a:avLst/>
          </a:prstGeom>
          <a:solidFill>
            <a:srgbClr val="92D050"/>
          </a:solidFill>
          <a:ln>
            <a:solidFill>
              <a:schemeClr val="accent2">
                <a:lumMod val="60000"/>
                <a:lumOff val="40000"/>
              </a:schemeClr>
            </a:solidFill>
          </a:ln>
          <a:effectLst>
            <a:glow rad="139700">
              <a:schemeClr val="accent5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000" dirty="0" smtClean="0"/>
              <a:t>RODNÝ LIST </a:t>
            </a:r>
            <a:endParaRPr lang="cs-CZ" sz="2000" dirty="0"/>
          </a:p>
        </p:txBody>
      </p:sp>
      <p:cxnSp>
        <p:nvCxnSpPr>
          <p:cNvPr id="9" name="Přímá spojovací šipka 8"/>
          <p:cNvCxnSpPr/>
          <p:nvPr/>
        </p:nvCxnSpPr>
        <p:spPr>
          <a:xfrm rot="10800000" flipV="1">
            <a:off x="2643174" y="2285992"/>
            <a:ext cx="1500198" cy="135732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1357291" y="3786190"/>
            <a:ext cx="2214578" cy="707886"/>
          </a:xfrm>
          <a:prstGeom prst="rect">
            <a:avLst/>
          </a:prstGeom>
          <a:solidFill>
            <a:srgbClr val="92D050"/>
          </a:solidFill>
          <a:ln>
            <a:solidFill>
              <a:schemeClr val="accent2">
                <a:lumMod val="60000"/>
                <a:lumOff val="40000"/>
              </a:schemeClr>
            </a:solidFill>
          </a:ln>
          <a:effectLst>
            <a:glow rad="139700">
              <a:schemeClr val="accent5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OBČANSKÝ PRŮKAZ</a:t>
            </a:r>
            <a:endParaRPr lang="cs-CZ" sz="2000" dirty="0"/>
          </a:p>
        </p:txBody>
      </p:sp>
      <p:cxnSp>
        <p:nvCxnSpPr>
          <p:cNvPr id="12" name="Přímá spojovací šipka 11"/>
          <p:cNvCxnSpPr/>
          <p:nvPr/>
        </p:nvCxnSpPr>
        <p:spPr>
          <a:xfrm>
            <a:off x="5000628" y="1928802"/>
            <a:ext cx="1785950" cy="4286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5357818" y="2428868"/>
            <a:ext cx="3357586" cy="1015663"/>
          </a:xfrm>
          <a:prstGeom prst="rect">
            <a:avLst/>
          </a:prstGeom>
          <a:solidFill>
            <a:srgbClr val="92D050"/>
          </a:solidFill>
          <a:ln>
            <a:solidFill>
              <a:schemeClr val="accent2">
                <a:lumMod val="60000"/>
                <a:lumOff val="40000"/>
              </a:schemeClr>
            </a:solidFill>
          </a:ln>
          <a:effectLst>
            <a:glow rad="139700">
              <a:schemeClr val="accent5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ŽÁDOST O UZAVŘENÍ MANŽELSTVÍ  PODANÁ NA MATRICE MÚ</a:t>
            </a:r>
            <a:endParaRPr lang="cs-CZ" sz="2000" dirty="0"/>
          </a:p>
        </p:txBody>
      </p:sp>
      <p:cxnSp>
        <p:nvCxnSpPr>
          <p:cNvPr id="15" name="Přímá spojovací šipka 14"/>
          <p:cNvCxnSpPr/>
          <p:nvPr/>
        </p:nvCxnSpPr>
        <p:spPr>
          <a:xfrm rot="16200000" flipH="1">
            <a:off x="4036215" y="2893215"/>
            <a:ext cx="1785950" cy="7143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4643438" y="4500570"/>
            <a:ext cx="3500462" cy="1323439"/>
          </a:xfrm>
          <a:prstGeom prst="rect">
            <a:avLst/>
          </a:prstGeom>
          <a:solidFill>
            <a:srgbClr val="92D050"/>
          </a:solidFill>
          <a:ln>
            <a:solidFill>
              <a:schemeClr val="accent2">
                <a:lumMod val="60000"/>
                <a:lumOff val="40000"/>
              </a:schemeClr>
            </a:solidFill>
          </a:ln>
          <a:effectLst>
            <a:glow rad="139700">
              <a:schemeClr val="accent5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DOKLAD O ROZVODU (ROZHODNUTÍ SOUDU), POKUD JIŽ DŘÍVE ŽILI V MANŽELSTVÍ</a:t>
            </a:r>
          </a:p>
        </p:txBody>
      </p:sp>
      <p:sp>
        <p:nvSpPr>
          <p:cNvPr id="19" name="Srdce 18"/>
          <p:cNvSpPr/>
          <p:nvPr/>
        </p:nvSpPr>
        <p:spPr>
          <a:xfrm>
            <a:off x="4786314" y="1500174"/>
            <a:ext cx="914400" cy="914400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0" grpId="0" animBg="1"/>
      <p:bldP spid="13" grpId="0" animBg="1"/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00034" y="357166"/>
            <a:ext cx="7715304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JAKÉ POVINNOSTI MAJÍ MANŽELÉ?</a:t>
            </a:r>
            <a:endParaRPr lang="cs-CZ" sz="2800" dirty="0"/>
          </a:p>
        </p:txBody>
      </p:sp>
      <p:pic>
        <p:nvPicPr>
          <p:cNvPr id="3074" name="Picture 2" descr="C:\Users\HP\Desktop\MH900441738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14678" y="1785926"/>
            <a:ext cx="2571768" cy="2571768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</p:pic>
      <p:cxnSp>
        <p:nvCxnSpPr>
          <p:cNvPr id="9" name="Přímá spojovací šipka 8"/>
          <p:cNvCxnSpPr/>
          <p:nvPr/>
        </p:nvCxnSpPr>
        <p:spPr>
          <a:xfrm rot="5400000" flipH="1" flipV="1">
            <a:off x="2714612" y="2000240"/>
            <a:ext cx="158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14282" y="1428736"/>
            <a:ext cx="2714644" cy="1015663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STARAT SE O DĚTI A DOBŘE JE VYCHOVÁVAT</a:t>
            </a:r>
            <a:endParaRPr lang="cs-CZ" sz="2000" dirty="0"/>
          </a:p>
        </p:txBody>
      </p:sp>
      <p:pic>
        <p:nvPicPr>
          <p:cNvPr id="3075" name="Picture 3" descr="C:\Users\HP\Desktop\MH900435598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34" y="2571744"/>
            <a:ext cx="1785950" cy="1785949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</p:pic>
      <p:sp>
        <p:nvSpPr>
          <p:cNvPr id="16" name="TextovéPole 15"/>
          <p:cNvSpPr txBox="1"/>
          <p:nvPr/>
        </p:nvSpPr>
        <p:spPr>
          <a:xfrm>
            <a:off x="1071538" y="4857760"/>
            <a:ext cx="3571900" cy="707886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STARAT SE O SPOLEČNÝ MAJETEK A PENÍZE</a:t>
            </a:r>
            <a:endParaRPr lang="cs-CZ" sz="2000" dirty="0"/>
          </a:p>
        </p:txBody>
      </p:sp>
      <p:cxnSp>
        <p:nvCxnSpPr>
          <p:cNvPr id="18" name="Přímá spojovací šipka 17"/>
          <p:cNvCxnSpPr/>
          <p:nvPr/>
        </p:nvCxnSpPr>
        <p:spPr>
          <a:xfrm rot="5400000">
            <a:off x="3786182" y="4643446"/>
            <a:ext cx="500066" cy="714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6" name="Picture 4" descr="C:\Users\HP\Desktop\MH900408837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857620" y="5214950"/>
            <a:ext cx="1500198" cy="1500198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</p:pic>
      <p:cxnSp>
        <p:nvCxnSpPr>
          <p:cNvPr id="22" name="Přímá spojovací šipka 21"/>
          <p:cNvCxnSpPr/>
          <p:nvPr/>
        </p:nvCxnSpPr>
        <p:spPr>
          <a:xfrm rot="10800000">
            <a:off x="2643174" y="2500306"/>
            <a:ext cx="428628" cy="2143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6215074" y="1428736"/>
            <a:ext cx="2428892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MÍT SE RÁDI A BÝT SI VĚRNI</a:t>
            </a:r>
            <a:endParaRPr lang="cs-CZ" dirty="0"/>
          </a:p>
        </p:txBody>
      </p:sp>
      <p:pic>
        <p:nvPicPr>
          <p:cNvPr id="3077" name="Picture 5" descr="C:\Users\HP\Desktop\MH900399847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786578" y="2143116"/>
            <a:ext cx="1785950" cy="1785950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</p:pic>
      <p:cxnSp>
        <p:nvCxnSpPr>
          <p:cNvPr id="26" name="Přímá spojovací šipka 25"/>
          <p:cNvCxnSpPr/>
          <p:nvPr/>
        </p:nvCxnSpPr>
        <p:spPr>
          <a:xfrm flipV="1">
            <a:off x="5929322" y="2500306"/>
            <a:ext cx="928694" cy="714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5429257" y="4286256"/>
            <a:ext cx="3143272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POMÁHAT SI A STARAT SE O SEBE</a:t>
            </a:r>
            <a:endParaRPr lang="cs-CZ" dirty="0"/>
          </a:p>
        </p:txBody>
      </p:sp>
      <p:cxnSp>
        <p:nvCxnSpPr>
          <p:cNvPr id="29" name="Přímá spojovací šipka 28"/>
          <p:cNvCxnSpPr/>
          <p:nvPr/>
        </p:nvCxnSpPr>
        <p:spPr>
          <a:xfrm>
            <a:off x="5929322" y="3786190"/>
            <a:ext cx="714380" cy="4286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8" name="Picture 6" descr="C:\Users\HP\Desktop\MH900155767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858016" y="4714884"/>
            <a:ext cx="1785950" cy="1785950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</p:pic>
      <p:sp>
        <p:nvSpPr>
          <p:cNvPr id="17" name="TextovéPole 16"/>
          <p:cNvSpPr txBox="1"/>
          <p:nvPr/>
        </p:nvSpPr>
        <p:spPr>
          <a:xfrm>
            <a:off x="3357554" y="1500174"/>
            <a:ext cx="2326278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BYDLÍ SPOLEČNĚ</a:t>
            </a:r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6" grpId="0" animBg="1"/>
      <p:bldP spid="23" grpId="0" animBg="1"/>
      <p:bldP spid="2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57224" y="642918"/>
            <a:ext cx="3058851" cy="52322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800" dirty="0" smtClean="0"/>
              <a:t>SVATEBNÍ DEN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86182" y="1071546"/>
            <a:ext cx="4929222" cy="46166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SLAVNOSTNÍ A ŠŤASTNÝ DEN </a:t>
            </a:r>
            <a:endParaRPr lang="cs-CZ" sz="2400" dirty="0"/>
          </a:p>
        </p:txBody>
      </p:sp>
      <p:pic>
        <p:nvPicPr>
          <p:cNvPr id="6" name="Picture 8" descr="C:\Users\HP\Desktop\MH900400127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71802" y="1785926"/>
            <a:ext cx="3214710" cy="3214710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</p:pic>
      <p:pic>
        <p:nvPicPr>
          <p:cNvPr id="4098" name="Picture 2" descr="C:\Users\HP\Desktop\MH90038260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20143477">
            <a:off x="571472" y="1428736"/>
            <a:ext cx="2374883" cy="2374882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</p:pic>
      <p:pic>
        <p:nvPicPr>
          <p:cNvPr id="8" name="Picture 6" descr="C:\Users\HP\Desktop\MH900388824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1256720">
            <a:off x="6786578" y="1928802"/>
            <a:ext cx="1643073" cy="1643074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</p:pic>
      <p:pic>
        <p:nvPicPr>
          <p:cNvPr id="9" name="Picture 5" descr="C:\Users\HP\Desktop\MH900293930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 rot="1353650">
            <a:off x="6242114" y="4670485"/>
            <a:ext cx="1571636" cy="1571636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</p:pic>
      <p:pic>
        <p:nvPicPr>
          <p:cNvPr id="10" name="Picture 7" descr="C:\Users\HP\Desktop\MH900438777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 rot="20727484">
            <a:off x="1285852" y="4643446"/>
            <a:ext cx="1571636" cy="1571636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</p:pic>
      <p:pic>
        <p:nvPicPr>
          <p:cNvPr id="2050" name="Picture 2" descr="C:\Users\HP\Desktop\MB900293936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714744" y="5072074"/>
            <a:ext cx="1571636" cy="1571636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</p:pic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571604" y="285728"/>
            <a:ext cx="2857520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OTÁZKY PRO TEBE: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2910" y="1667334"/>
            <a:ext cx="3714776" cy="369332"/>
          </a:xfrm>
          <a:prstGeom prst="rect">
            <a:avLst/>
          </a:prstGeom>
          <a:solidFill>
            <a:srgbClr val="00FFFF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KDO MŮŽE MÍT SVATBU?</a:t>
            </a:r>
            <a:endParaRPr lang="cs-CZ" dirty="0"/>
          </a:p>
        </p:txBody>
      </p:sp>
      <p:pic>
        <p:nvPicPr>
          <p:cNvPr id="5122" name="Picture 2" descr="C:\Users\HP\Desktop\MH900438509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8" y="3714752"/>
            <a:ext cx="1143008" cy="1143008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</p:pic>
      <p:pic>
        <p:nvPicPr>
          <p:cNvPr id="5123" name="Picture 3" descr="C:\Users\HP\Desktop\MH900439319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10" y="5072074"/>
            <a:ext cx="1285884" cy="1285884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</p:pic>
      <p:pic>
        <p:nvPicPr>
          <p:cNvPr id="5124" name="Picture 4" descr="C:\Users\HP\Desktop\MH900365298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4349" y="2143117"/>
            <a:ext cx="1143009" cy="1143008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</p:pic>
      <p:pic>
        <p:nvPicPr>
          <p:cNvPr id="3076" name="Picture 4" descr="C:\Users\HP\Desktop\MB900196532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28596" y="214290"/>
            <a:ext cx="1071546" cy="1071546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</p:pic>
      <p:sp>
        <p:nvSpPr>
          <p:cNvPr id="16" name="TextovéPole 15"/>
          <p:cNvSpPr txBox="1"/>
          <p:nvPr/>
        </p:nvSpPr>
        <p:spPr>
          <a:xfrm>
            <a:off x="2143108" y="2571744"/>
            <a:ext cx="1236236" cy="369332"/>
          </a:xfrm>
          <a:prstGeom prst="rect">
            <a:avLst/>
          </a:prstGeom>
          <a:solidFill>
            <a:schemeClr val="accent1"/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BATOLE 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143108" y="3929066"/>
            <a:ext cx="1258678" cy="646331"/>
          </a:xfrm>
          <a:prstGeom prst="rect">
            <a:avLst/>
          </a:prstGeom>
          <a:solidFill>
            <a:schemeClr val="accent1"/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DOSPĚLÍ LIDÉ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143108" y="5572140"/>
            <a:ext cx="1189749" cy="369332"/>
          </a:xfrm>
          <a:prstGeom prst="rect">
            <a:avLst/>
          </a:prstGeom>
          <a:solidFill>
            <a:schemeClr val="accent1"/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ŠKOLÁK</a:t>
            </a:r>
            <a:endParaRPr lang="cs-CZ" dirty="0"/>
          </a:p>
        </p:txBody>
      </p:sp>
      <p:sp>
        <p:nvSpPr>
          <p:cNvPr id="19" name="Srdce 18"/>
          <p:cNvSpPr/>
          <p:nvPr/>
        </p:nvSpPr>
        <p:spPr>
          <a:xfrm>
            <a:off x="9144000" y="2643182"/>
            <a:ext cx="914400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868 0.04208 C -0.02066 0.0474 -0.03333 0.04324 -0.04514 0.03792 C -0.04826 0.03515 -0.0526 0.03353 -0.05469 0.02936 C -0.05833 0.02197 -0.06111 0.01942 -0.06736 0.01665 C -0.07101 0.01202 -0.07344 0.00671 -0.07691 0.00185 C -0.07969 -0.01179 -0.08229 -0.02867 -0.08802 -0.04046 C -0.08681 -0.05665 -0.08472 -0.07075 -0.08333 -0.08694 C -0.08385 -0.13919 -0.06788 -0.19977 -0.08958 -0.24324 C -0.09167 -0.25757 -0.09514 -0.2622 -0.10556 -0.26659 C -0.11198 -0.27237 -0.11892 -0.27468 -0.12622 -0.27722 C -0.13299 -0.27653 -0.13993 -0.27607 -0.1467 -0.27491 C -0.15434 -0.27353 -0.16597 -0.25734 -0.17222 -0.25179 C -0.17604 -0.24855 -0.17865 -0.24324 -0.18177 -0.23907 C -0.18385 -0.2363 -0.18802 -0.23052 -0.18802 -0.23029 C -0.19288 -0.21087 -0.18472 -0.24046 -0.19444 -0.21803 C -0.19549 -0.21549 -0.19479 -0.21202 -0.19601 -0.20948 C -0.19809 -0.20532 -0.20399 -0.19884 -0.20399 -0.19861 C -0.20694 -0.18682 -0.20747 -0.17433 -0.21181 -0.16301 C -0.21059 -0.11676 -0.21719 -0.08994 -0.18646 -0.07006 C -0.18229 -0.06428 -0.17726 -0.06173 -0.17222 -0.05734 C -0.16736 -0.05803 -0.16233 -0.05711 -0.15781 -0.05942 C -0.15625 -0.06011 -0.15625 -0.06358 -0.15625 -0.06566 C -0.15625 -0.07214 -0.15694 -0.07861 -0.15781 -0.08485 C -0.1592 -0.09526 -0.16528 -0.09642 -0.17066 -0.10173 C -0.17309 -0.10405 -0.17431 -0.10821 -0.17691 -0.11006 C -0.17986 -0.11191 -0.18333 -0.11144 -0.18646 -0.11214 C -0.19653 -0.11699 -0.19757 -0.1163 -0.21024 -0.11445 C -0.21979 -0.10983 -0.21094 -0.11561 -0.21823 -0.1059 C -0.22274 -0.09988 -0.22274 -0.10405 -0.22622 -0.09734 C -0.23177 -0.08624 -0.22587 -0.09064 -0.23403 -0.08694 C -0.23785 -0.08185 -0.24358 -0.07006 -0.24358 -0.06983 C -0.24583 -0.06081 -0.24826 -0.05202 -0.25 -0.04254 C -0.24948 -0.02983 -0.24931 -0.01711 -0.24844 -0.00439 C -0.24653 0.02081 -0.22986 0.0474 -0.21823 0.06543 C -0.21146 0.07584 -0.20608 0.08832 -0.19601 0.09272 C -0.1842 0.10936 -0.20278 0.08462 -0.18802 0.09919 C -0.17309 0.11399 -0.18611 0.10705 -0.17535 0.11191 C -0.16927 0.11769 -0.15556 0.12763 -0.15 0.13503 C -0.1408 0.14728 -0.14566 0.14405 -0.13733 0.14775 C -0.13021 0.16162 -0.12535 0.17549 -0.12292 0.19214 C -0.12396 0.22821 -0.12378 0.24301 -0.12778 0.2726 C -0.12951 0.28532 -0.13628 0.29711 -0.14045 0.30844 C -0.14375 0.31746 -0.14392 0.32763 -0.14844 0.33595 C -0.1533 0.34497 -0.16007 0.35376 -0.1658 0.36139 C -0.17118 0.36856 -0.19444 0.37087 -0.20069 0.37179 C -0.21788 0.37919 -0.23316 0.37526 -0.25156 0.37387 C -0.25521 0.37156 -0.25955 0.37087 -0.26267 0.36763 C -0.26858 0.36162 -0.2651 0.35861 -0.27378 0.35491 C -0.2776 0.34752 -0.2783 0.34243 -0.28333 0.33595 C -0.28559 0.3237 -0.28906 0.31237 -0.29444 0.3022 C -0.29722 0.27214 -0.29705 0.28162 -0.29444 0.23653 C -0.2941 0.22936 -0.28889 0.22543 -0.28646 0.21965 C -0.28003 0.20439 -0.26736 0.18752 -0.25469 0.1815 C -0.24462 0.1822 -0.23437 0.18127 -0.22448 0.18382 C -0.22083 0.18474 -0.2151 0.19214 -0.2151 0.19237 C -0.21337 0.20069 -0.21181 0.20694 -0.20712 0.21341 C -0.20347 0.2333 -0.20608 0.2252 -0.20069 0.23861 C -0.19549 0.26705 -0.20295 0.29757 -0.19601 0.32532 C -0.19653 0.34798 -0.19531 0.37064 -0.19757 0.39306 C -0.19809 0.39815 -0.20191 0.40162 -0.20399 0.40578 C -0.21354 0.42474 -0.22431 0.42312 -0.24045 0.42474 C -0.26128 0.43029 -0.28351 0.43145 -0.30399 0.42266 C -0.3151 0.41249 -0.30972 0.41526 -0.31979 0.41202 C -0.32135 0.41064 -0.32274 0.40902 -0.32448 0.40786 C -0.32604 0.40694 -0.32795 0.40694 -0.32934 0.40578 C -0.34028 0.39699 -0.32344 0.40532 -0.33733 0.39931 C -0.33993 0.39584 -0.34306 0.39283 -0.34514 0.38867 C -0.34913 0.38127 -0.35052 0.3748 -0.35625 0.36971 C -0.35816 0.36601 -0.36076 0.36278 -0.36267 0.35908 C -0.36389 0.35653 -0.36424 0.35306 -0.3658 0.35075 C -0.36753 0.34798 -0.37049 0.34705 -0.37222 0.34428 C -0.37465 0.34058 -0.37639 0.33595 -0.37847 0.33179 C -0.37951 0.32971 -0.38177 0.32532 -0.38177 0.32555 C -0.38455 0.31445 -0.39201 0.30659 -0.39757 0.2978 C -0.40451 0.28694 -0.40885 0.27376 -0.41667 0.26405 C -0.4184 0.25017 -0.42309 0.22867 -0.43403 0.22382 C -0.4441 0.20486 -0.43021 0.2296 -0.44201 0.21341 C -0.44878 0.20416 -0.45503 0.19168 -0.46111 0.1815 C -0.46667 0.17179 -0.47118 0.16347 -0.47691 0.15422 C -0.48125 0.14728 -0.48125 0.14451 -0.48802 0.1415 C -0.50434 0.14682 -0.49635 0.14497 -0.51181 0.14775 C -0.52517 0.15353 -0.50868 0.14705 -0.53889 0.15191 C -0.54323 0.1526 -0.54653 0.16093 -0.55 0.1563 " pathEditMode="relative" rAng="0" ptsTypes="ffffffffffffffffffffffffffffffffffffffffffffffffffffffffffffffffffffffffffffffffffA">
                                      <p:cBhvr>
                                        <p:cTn id="6" dur="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1" y="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14348" y="500042"/>
            <a:ext cx="5832712" cy="369332"/>
          </a:xfrm>
          <a:prstGeom prst="rect">
            <a:avLst/>
          </a:prstGeom>
          <a:solidFill>
            <a:srgbClr val="00FFFF"/>
          </a:solidFill>
        </p:spPr>
        <p:txBody>
          <a:bodyPr wrap="square">
            <a:spAutoFit/>
          </a:bodyPr>
          <a:lstStyle/>
          <a:p>
            <a:r>
              <a:rPr lang="cs-CZ" dirty="0" smtClean="0"/>
              <a:t>REGISTROVANÉ PARTNERSTVÍ JE SŇATEK:</a:t>
            </a:r>
            <a:endParaRPr lang="cs-CZ" dirty="0"/>
          </a:p>
        </p:txBody>
      </p:sp>
      <p:pic>
        <p:nvPicPr>
          <p:cNvPr id="3" name="Picture 2" descr="C:\Users\HP\Desktop\MH900309239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786" y="1357298"/>
            <a:ext cx="1857388" cy="1857388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</p:pic>
      <p:pic>
        <p:nvPicPr>
          <p:cNvPr id="4" name="Picture 5" descr="C:\Users\HP\Desktop\MH900400125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5786" y="3643314"/>
            <a:ext cx="1857388" cy="1857388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3071802" y="1857364"/>
            <a:ext cx="1760418" cy="646331"/>
          </a:xfrm>
          <a:prstGeom prst="rect">
            <a:avLst/>
          </a:prstGeom>
          <a:solidFill>
            <a:schemeClr val="accent1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DVOU MUŽŮ </a:t>
            </a:r>
          </a:p>
          <a:p>
            <a:r>
              <a:rPr lang="cs-CZ" dirty="0" smtClean="0"/>
              <a:t>NEBO ŽEN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143240" y="4286256"/>
            <a:ext cx="1985745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ŽENY A MUŽE </a:t>
            </a:r>
            <a:endParaRPr lang="cs-CZ" dirty="0"/>
          </a:p>
        </p:txBody>
      </p:sp>
      <p:sp>
        <p:nvSpPr>
          <p:cNvPr id="7" name="Srdce 6"/>
          <p:cNvSpPr/>
          <p:nvPr/>
        </p:nvSpPr>
        <p:spPr>
          <a:xfrm>
            <a:off x="9144000" y="2643182"/>
            <a:ext cx="914400" cy="914400"/>
          </a:xfrm>
          <a:prstGeom prst="heart">
            <a:avLst/>
          </a:prstGeom>
          <a:solidFill>
            <a:srgbClr val="FF0000"/>
          </a:solidFill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1.44509E-6 C -0.01875 0.00185 -0.01996 -0.00231 -0.03021 0.01064 C -0.03125 0.01341 -0.03194 0.01665 -0.03333 0.01896 C -0.03455 0.02104 -0.03698 0.02104 -0.03802 0.02335 C -0.04861 0.04763 -0.03316 0.02451 -0.04288 0.03815 C -0.04444 0.04439 -0.04601 0.05087 -0.04757 0.05711 C -0.04896 0.06289 -0.05347 0.06636 -0.05555 0.07191 C -0.05729 0.0763 -0.06094 0.0911 -0.06198 0.09526 C -0.06528 0.10821 -0.06753 0.12832 -0.07465 0.13734 C -0.07621 0.14751 -0.07812 0.15422 -0.08246 0.16277 C -0.08489 0.17526 -0.0901 0.19722 -0.09531 0.20717 C -0.09635 0.21272 -0.09739 0.2185 -0.09844 0.22405 C -0.09878 0.2259 -0.10069 0.22682 -0.10156 0.22844 C -0.10885 0.24069 -0.1191 0.24855 -0.12864 0.25803 C -0.13594 0.26543 -0.13958 0.27191 -0.14757 0.27907 C -0.15417 0.28509 -0.16545 0.28902 -0.17309 0.29179 C -0.18906 0.2978 -0.16076 0.28786 -0.18576 0.29988 C -0.20017 0.30682 -0.21684 0.30682 -0.23177 0.31075 C -0.23871 0.30983 -0.24757 0.31306 -0.25243 0.30659 C -0.25503 0.30289 -0.2566 0.29803 -0.25868 0.29387 C -0.25972 0.29179 -0.26198 0.28763 -0.26198 0.28763 C -0.26771 0.26405 -0.25816 0.29873 -0.26823 0.27699 C -0.26996 0.27329 -0.26979 0.26821 -0.27135 0.26428 C -0.27517 0.25457 -0.27673 0.24509 -0.27934 0.23468 C -0.27882 0.22774 -0.27951 0.22035 -0.27778 0.21364 C -0.27726 0.21156 -0.27465 0.21087 -0.27309 0.21133 C -0.27118 0.21179 -0.26996 0.21457 -0.26823 0.21572 C -0.26371 0.21873 -0.25885 0.22196 -0.25399 0.22405 C -0.23785 0.22312 -0.20972 0.22543 -0.19201 0.2178 C -0.18507 0.21156 -0.17639 0.20717 -0.16823 0.20509 C -0.15694 0.19746 -0.14722 0.18497 -0.13489 0.17965 C -0.13021 0.17341 -0.12483 0.16948 -0.12066 0.16277 C -0.11736 0.15722 -0.11111 0.1459 -0.11111 0.1459 C -0.10764 0.13179 -0.1125 0.14728 -0.10469 0.13526 C -0.09965 0.12763 -0.09878 0.11861 -0.09358 0.11214 C -0.0941 0.10566 -0.09392 0.09919 -0.09531 0.09295 C -0.09774 0.08254 -0.10677 0.0763 -0.11267 0.06983 C -0.11962 0.06196 -0.12656 0.0541 -0.13489 0.04855 C -0.14167 0.04393 -0.14878 0.04254 -0.15555 0.03815 C -0.16406 0.03907 -0.17257 0.03931 -0.1809 0.04231 C -0.19323 0.0467 -0.2033 0.05595 -0.2158 0.05919 C -0.22378 0.06451 -0.23264 0.06705 -0.24132 0.06983 C -0.25399 0.06913 -0.26667 0.0689 -0.27934 0.06774 C -0.28611 0.06705 -0.29184 0.06127 -0.29844 0.05919 C -0.30486 0.05341 -0.31094 0.0504 -0.31753 0.04439 C -0.3191 0.04301 -0.32066 0.04162 -0.32222 0.04023 C -0.32378 0.03884 -0.32691 0.03607 -0.32691 0.03607 C -0.32899 0.02844 -0.32969 0.00462 -0.32378 0.00208 C -0.31823 -0.00023 -0.31215 0.00069 -0.30642 1.44509E-6 C -0.28194 -0.00647 -0.30955 1.44509E-6 -0.25243 1.44509E-6 C -0.23281 1.44509E-6 -0.21319 -0.00139 -0.19358 -0.00208 C -0.18368 -0.0074 -0.17309 -0.01064 -0.16354 -0.01688 C -0.15451 -0.02289 -0.16233 -0.01873 -0.15555 -0.02543 C -0.14861 -0.03237 -0.14062 -0.04 -0.13333 -0.04647 C -0.12326 -0.06636 -0.11285 -0.08856 -0.09844 -0.10358 C -0.09653 -0.11145 -0.08889 -0.12463 -0.08889 -0.12463 C -0.08715 -0.13202 -0.08385 -0.1385 -0.08246 -0.1459 C -0.07656 -0.17919 -0.08177 -0.15699 -0.07778 -0.17341 C -0.07899 -0.19676 -0.07621 -0.24 -0.09844 -0.24948 C -0.10503 -0.25549 -0.1118 -0.25665 -0.1191 -0.25989 C -0.13941 -0.26913 -0.15781 -0.27468 -0.17934 -0.27699 C -0.20069 -0.28624 -0.21371 -0.27515 -0.23177 -0.27052 C -0.24271 -0.26335 -0.25052 -0.26058 -0.26198 -0.25572 C -0.26632 -0.25156 -0.27118 -0.2437 -0.27621 -0.24093 C -0.27969 -0.23884 -0.28385 -0.23884 -0.28733 -0.23676 C -0.29444 -0.23283 -0.30069 -0.22705 -0.30798 -0.22405 C -0.31597 -0.21688 -0.31996 -0.21202 -0.32864 -0.20925 C -0.33021 -0.20717 -0.3316 -0.20486 -0.33333 -0.20301 C -0.33628 -0.19977 -0.34288 -0.19445 -0.34288 -0.19445 C -0.34601 -0.18821 -0.34687 -0.18266 -0.35087 -0.17757 C -0.3533 -0.16809 -0.35382 -0.16116 -0.35868 -0.15422 C -0.3625 -0.13965 -0.35955 -0.14474 -0.3651 -0.13734 " pathEditMode="relative" ptsTypes="fffffffffffffffffffffffffffffffffffffffffffffffffffffffffffffffffffffffA">
                                      <p:cBhvr>
                                        <p:cTn id="6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SPRÁVNĚ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115328" cy="4873752"/>
          </a:xfrm>
        </p:spPr>
        <p:txBody>
          <a:bodyPr/>
          <a:lstStyle/>
          <a:p>
            <a:r>
              <a:rPr lang="cs-CZ" sz="2000" dirty="0" smtClean="0"/>
              <a:t>SŇATEK MŮŽE BÝT UZAVŘEN MEZI PŘÍBUZNÝMI:</a:t>
            </a:r>
          </a:p>
          <a:p>
            <a:pPr>
              <a:buNone/>
            </a:pPr>
            <a:r>
              <a:rPr lang="cs-CZ" dirty="0" smtClean="0"/>
              <a:t>            ANO                            NE</a:t>
            </a:r>
          </a:p>
          <a:p>
            <a:pPr>
              <a:buNone/>
            </a:pPr>
            <a:endParaRPr lang="cs-CZ" dirty="0" smtClean="0"/>
          </a:p>
          <a:p>
            <a:r>
              <a:rPr lang="cs-CZ" sz="2000" dirty="0" smtClean="0"/>
              <a:t>MANŽELÉ SE MUSÍ DOBŘE STARAT O DĚTI:</a:t>
            </a:r>
          </a:p>
          <a:p>
            <a:pPr>
              <a:buNone/>
            </a:pPr>
            <a:r>
              <a:rPr lang="cs-CZ" dirty="0" smtClean="0"/>
              <a:t>            ANO                            NE</a:t>
            </a:r>
          </a:p>
          <a:p>
            <a:pPr>
              <a:buNone/>
            </a:pPr>
            <a:endParaRPr lang="cs-CZ" dirty="0" smtClean="0"/>
          </a:p>
          <a:p>
            <a:r>
              <a:rPr lang="cs-CZ" sz="2000" dirty="0" smtClean="0"/>
              <a:t>MANŽELÉ SI MUSÍ POMÁHAT:</a:t>
            </a:r>
          </a:p>
          <a:p>
            <a:pPr>
              <a:buNone/>
            </a:pPr>
            <a:r>
              <a:rPr lang="cs-CZ" dirty="0" smtClean="0"/>
              <a:t>            ANO                            NE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Srdce 3"/>
          <p:cNvSpPr/>
          <p:nvPr/>
        </p:nvSpPr>
        <p:spPr>
          <a:xfrm>
            <a:off x="5214942" y="2071678"/>
            <a:ext cx="500066" cy="428628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Srdce 4"/>
          <p:cNvSpPr/>
          <p:nvPr/>
        </p:nvSpPr>
        <p:spPr>
          <a:xfrm>
            <a:off x="2428860" y="3286124"/>
            <a:ext cx="500066" cy="500066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rdce 5"/>
          <p:cNvSpPr/>
          <p:nvPr/>
        </p:nvSpPr>
        <p:spPr>
          <a:xfrm>
            <a:off x="2357422" y="4572008"/>
            <a:ext cx="500066" cy="500066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Texty  - dostupné na </a:t>
            </a:r>
            <a:r>
              <a:rPr lang="cs-CZ" dirty="0" smtClean="0">
                <a:hlinkClick r:id="rId2"/>
              </a:rPr>
              <a:t>http://cs.wikipedia.org/wiki/Man%C5%BEelstv%C3%AD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Obrázky  a kliparty dostupné na </a:t>
            </a:r>
            <a:r>
              <a:rPr lang="cs-CZ" dirty="0" smtClean="0">
                <a:hlinkClick r:id="rId3"/>
              </a:rPr>
              <a:t>http://office.</a:t>
            </a:r>
            <a:r>
              <a:rPr lang="cs-CZ" dirty="0" err="1" smtClean="0">
                <a:hlinkClick r:id="rId3"/>
              </a:rPr>
              <a:t>microsoft.com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Vše citováno </a:t>
            </a:r>
            <a:r>
              <a:rPr lang="cs-CZ" smtClean="0"/>
              <a:t>[</a:t>
            </a:r>
            <a:r>
              <a:rPr lang="cs-CZ" smtClean="0"/>
              <a:t>2012-12-12</a:t>
            </a:r>
            <a:r>
              <a:rPr lang="cs-CZ" dirty="0" smtClean="0"/>
              <a:t>].</a:t>
            </a:r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704</TotalTime>
  <Words>305</Words>
  <Application>Microsoft Office PowerPoint</Application>
  <PresentationFormat>Předvádění na obrazovce (4:3)</PresentationFormat>
  <Paragraphs>69</Paragraphs>
  <Slides>14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Arkýř</vt:lpstr>
      <vt:lpstr>Název školy: Speciální základní škola, Louny,                          Poděbradova 640,příspěvková organizace  Autor:            Mgr. Jana Zelinková  Název materiálu: VY_32_INOVACE_16_SVATBA                                   Téma:                     SVATBA Název sady:          III. SPOLEČNOST - HŠ Číslo projektu:  CZ.1.07/1.4.00/21.3407  </vt:lpstr>
      <vt:lpstr>Anotace</vt:lpstr>
      <vt:lpstr>SVATBA vznik manželství         </vt:lpstr>
      <vt:lpstr>Snímek 4</vt:lpstr>
      <vt:lpstr>Snímek 5</vt:lpstr>
      <vt:lpstr>                              </vt:lpstr>
      <vt:lpstr>Snímek 7</vt:lpstr>
      <vt:lpstr>Snímek 8</vt:lpstr>
      <vt:lpstr>Snímek 9</vt:lpstr>
      <vt:lpstr>Snímek 10</vt:lpstr>
      <vt:lpstr>Snímek 11</vt:lpstr>
      <vt:lpstr>Snímek 12</vt:lpstr>
      <vt:lpstr>CO JE SPRÁVNĚ ?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 Louny, Poděbradova 640, příspěvková organizace Autor: Mgr.Jana Zelinková Téma: Vznik manželství Název materiálu: VY_32_INOVACE_0X_VZNIK MANŽELSTVÍ</dc:title>
  <dc:creator>HP</dc:creator>
  <cp:lastModifiedBy>HP</cp:lastModifiedBy>
  <cp:revision>76</cp:revision>
  <dcterms:created xsi:type="dcterms:W3CDTF">2012-04-02T15:12:17Z</dcterms:created>
  <dcterms:modified xsi:type="dcterms:W3CDTF">2013-03-26T16:22:13Z</dcterms:modified>
</cp:coreProperties>
</file>