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63" r:id="rId5"/>
    <p:sldId id="262" r:id="rId6"/>
    <p:sldId id="259" r:id="rId7"/>
    <p:sldId id="261" r:id="rId8"/>
    <p:sldId id="266" r:id="rId9"/>
    <p:sldId id="267" r:id="rId10"/>
    <p:sldId id="264" r:id="rId11"/>
    <p:sldId id="271" r:id="rId12"/>
    <p:sldId id="268" r:id="rId13"/>
    <p:sldId id="270" r:id="rId14"/>
    <p:sldId id="272" r:id="rId15"/>
    <p:sldId id="273" r:id="rId16"/>
    <p:sldId id="274" r:id="rId17"/>
    <p:sldId id="275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2EB8D59-2E7F-40EB-B076-65BE493C561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2FBB633-BBE8-49CB-9AAC-74C341105AD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 dir="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img.aktualne.centrum.cz/180/56/1805605-mapa-ceska-republika.jpg,citov&#225;no" TargetMode="External"/><Relationship Id="rId2" Type="http://schemas.openxmlformats.org/officeDocument/2006/relationships/hyperlink" Target="http://cs.wikipedia.org/wiki/Cesko,citov&#225;n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,citov&#225;n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85729"/>
            <a:ext cx="8572560" cy="4214841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0" dirty="0" smtClean="0">
                <a:solidFill>
                  <a:schemeClr val="bg1"/>
                </a:solidFill>
              </a:rPr>
              <a:t>NÁZEV ŠKOLY: SPECIÁLNÍ  ZÁKLADNÍ ŠKOLA, LOUNY</a:t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>                          PODĚBRADOVA 640. LOUNY, PŘÍSPĚVKOVÁ ORGANIZACE</a:t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/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>AUTOR:  MGR.JANA ZELINKOVÁ</a:t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/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>NÁZEV MATERIÁLU:</a:t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>VY_32_INOVACE_17_POTKÁVÁME SE (ROVNOCENNOST NÁRODNOSTNÍCH MENŠIN)</a:t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/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>TÉMA: POTKÁVÁME SE (ROVNOCENNOST NÁRODNOSTNÍCH MENŠIN)</a:t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>NÁZEV SADY:  III. SPOLEČNOST – HŠ </a:t>
            </a:r>
            <a:br>
              <a:rPr lang="cs-CZ" sz="2400" b="0" dirty="0" smtClean="0">
                <a:solidFill>
                  <a:schemeClr val="bg1"/>
                </a:solidFill>
              </a:rPr>
            </a:br>
            <a:r>
              <a:rPr lang="cs-CZ" sz="2400" b="0" dirty="0" smtClean="0">
                <a:solidFill>
                  <a:schemeClr val="bg1"/>
                </a:solidFill>
              </a:rPr>
              <a:t>Číslo projektu:  CZ.1.07/1.4.00/21.3407 </a:t>
            </a:r>
            <a:endParaRPr lang="cs-CZ" sz="2400" b="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214950"/>
            <a:ext cx="6272234" cy="8572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85851" y="5072074"/>
            <a:ext cx="6672485" cy="12924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žákům 7.ročníku speciální školy k výkladu a pro žáky 8.ročníku speciální školy k opakování učiva v </a:t>
            </a:r>
            <a:r>
              <a:rPr lang="cs-CZ" smtClean="0"/>
              <a:t>předmětu </a:t>
            </a:r>
            <a:r>
              <a:rPr lang="cs-CZ" smtClean="0"/>
              <a:t>společnost.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První část obsahuje nové učivo, které si žáci osvojují společně s učitelem, nebo si ho za pomoci učitele opakují</a:t>
            </a:r>
          </a:p>
          <a:p>
            <a:r>
              <a:rPr lang="cs-CZ" dirty="0" smtClean="0"/>
              <a:t>List č.12 – zde již žáci řeší ústně zadaný </a:t>
            </a:r>
            <a:r>
              <a:rPr lang="cs-CZ" dirty="0" smtClean="0"/>
              <a:t>úkol.</a:t>
            </a:r>
            <a:endParaRPr lang="cs-CZ" dirty="0" smtClean="0"/>
          </a:p>
          <a:p>
            <a:r>
              <a:rPr lang="cs-CZ" dirty="0" smtClean="0"/>
              <a:t>Listy č.14,15 a 16– je možné vytisknout jako pracovní list , úkoly řešit samostatně a jen ověřit správnost řešení,  žáci, kteří samostatně nečtou pracují na IT s pomocí </a:t>
            </a:r>
            <a:r>
              <a:rPr lang="cs-CZ" dirty="0" smtClean="0"/>
              <a:t>učitele.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071570"/>
          </a:xfrm>
        </p:spPr>
        <p:txBody>
          <a:bodyPr/>
          <a:lstStyle/>
          <a:p>
            <a:r>
              <a:rPr lang="cs-CZ" dirty="0" smtClean="0"/>
              <a:t>POTKÁVÁME SE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 ČR ŽIJE VÍCE NEŽ 10 MILIÓNŮ LIDÍ</a:t>
            </a:r>
          </a:p>
          <a:p>
            <a:endParaRPr lang="cs-CZ" dirty="0"/>
          </a:p>
        </p:txBody>
      </p:sp>
      <p:pic>
        <p:nvPicPr>
          <p:cNvPr id="1026" name="Picture 2" descr="C:\Users\HP\Desktop\g0405632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643182"/>
            <a:ext cx="1627489" cy="2357454"/>
          </a:xfrm>
          <a:prstGeom prst="rect">
            <a:avLst/>
          </a:prstGeom>
          <a:noFill/>
        </p:spPr>
      </p:pic>
      <p:pic>
        <p:nvPicPr>
          <p:cNvPr id="1027" name="Picture 3" descr="C:\Users\HP\Desktop\g0405629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2428868"/>
            <a:ext cx="1755527" cy="1785950"/>
          </a:xfrm>
          <a:prstGeom prst="rect">
            <a:avLst/>
          </a:prstGeom>
          <a:noFill/>
        </p:spPr>
      </p:pic>
      <p:pic>
        <p:nvPicPr>
          <p:cNvPr id="1028" name="Picture 4" descr="C:\Users\HP\Desktop\g0106869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4572008"/>
            <a:ext cx="2450610" cy="1714512"/>
          </a:xfrm>
          <a:prstGeom prst="rect">
            <a:avLst/>
          </a:prstGeom>
          <a:noFill/>
        </p:spPr>
      </p:pic>
      <p:pic>
        <p:nvPicPr>
          <p:cNvPr id="1029" name="Picture 5" descr="C:\Users\HP\Desktop\g0105922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4286256"/>
            <a:ext cx="2172076" cy="2071702"/>
          </a:xfrm>
          <a:prstGeom prst="rect">
            <a:avLst/>
          </a:prstGeom>
          <a:noFill/>
        </p:spPr>
      </p:pic>
      <p:pic>
        <p:nvPicPr>
          <p:cNvPr id="4" name="Picture 2" descr="C:\Users\HP\Desktop\g0105848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642918"/>
            <a:ext cx="2197460" cy="2857520"/>
          </a:xfrm>
          <a:prstGeom prst="rect">
            <a:avLst/>
          </a:prstGeom>
          <a:noFill/>
        </p:spPr>
      </p:pic>
      <p:pic>
        <p:nvPicPr>
          <p:cNvPr id="5" name="Picture 3" descr="C:\Users\HP\Desktop\g0900343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43437" y="2928934"/>
            <a:ext cx="1430659" cy="24288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071570"/>
          </a:xfrm>
        </p:spPr>
        <p:txBody>
          <a:bodyPr>
            <a:normAutofit/>
          </a:bodyPr>
          <a:lstStyle/>
          <a:p>
            <a:r>
              <a:rPr lang="cs-CZ" dirty="0" smtClean="0"/>
              <a:t>V ČEM JSOU LIDÉ STEJNÍ?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MÁME STEJNÉ PRAPŘEDKY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MÁME STEJNOU STAVBU TĚLA (HLAVA, KRK, TRUP, RUCE, NOHY,SRDCE, PLÍCE I DALŠÍ ORGÁNY)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NARODÍME SE STEJNÝM ZPŮSOBEM – SVÉ MAMINCE, VÁŽÍME ASI 3 KG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PATŘÍME DO SKUPINY SAVCŮ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143008"/>
          </a:xfrm>
        </p:spPr>
        <p:txBody>
          <a:bodyPr/>
          <a:lstStyle/>
          <a:p>
            <a:r>
              <a:rPr lang="cs-CZ" dirty="0" smtClean="0"/>
              <a:t>V ČEM JSOU LIDÉ JINÍ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MLUVÍ JINOU ŘEČÍ  (POLSKY, RUSKY, NĚMECKY, ROMSKY, ČESKY ,APOD .)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MAJÍ JINÉ PÍSNIČKY, POHÁDKY, ZVYKY A TRADICE (KULTURA)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VAŘÍ JINÉ JÍDLO A MOHOU SE JINAK OBLÉKAT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MOHOU MÍT JINOU BARVU KŮŽE (ROMOVÉ, VIETNAMCI)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3896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NÁRODNOSTNÍ VĚTŠINA = MAJORITA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VŠICHNI ŽIJEME V </a:t>
            </a:r>
            <a:r>
              <a:rPr lang="cs-CZ" dirty="0" smtClean="0">
                <a:solidFill>
                  <a:srgbClr val="C00000"/>
                </a:solidFill>
              </a:rPr>
              <a:t>ČESKÉ REPUBLICE</a:t>
            </a:r>
          </a:p>
          <a:p>
            <a:endParaRPr lang="cs-CZ" dirty="0" smtClean="0"/>
          </a:p>
          <a:p>
            <a:r>
              <a:rPr lang="cs-CZ" dirty="0" smtClean="0"/>
              <a:t>HLAVNÍ NÁROD V ČESKÉ REPUBLICE – </a:t>
            </a:r>
            <a:r>
              <a:rPr lang="cs-CZ" dirty="0" smtClean="0">
                <a:solidFill>
                  <a:srgbClr val="C00000"/>
                </a:solidFill>
              </a:rPr>
              <a:t>ČEŠI (MAJORITA)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HP\Desktop\1805605-mapa-ceska-republi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9" y="1643050"/>
            <a:ext cx="4143404" cy="309209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NÁRODNOSTNÍ MENŠINA = MINORITA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MENŠINA = MENŠÍ ČÁST </a:t>
            </a:r>
          </a:p>
          <a:p>
            <a:r>
              <a:rPr lang="cs-CZ" dirty="0" smtClean="0"/>
              <a:t>SKUPINA LIDÍ , KTERÁ ŽIJE V ČESKÉ REPUBLICE, ALE HLÁSÍ SE K JINÉ NÁRODNOSTI</a:t>
            </a:r>
          </a:p>
          <a:p>
            <a:r>
              <a:rPr lang="cs-CZ" dirty="0" smtClean="0"/>
              <a:t>MUSÍ DODRŽOVAT ZÁKONY ČR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ROMOVÉ                </a:t>
            </a:r>
            <a:r>
              <a:rPr lang="cs-CZ" dirty="0" smtClean="0"/>
              <a:t>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UKRAJINCI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SLOVÁCI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VIETNAMCI</a:t>
            </a:r>
          </a:p>
          <a:p>
            <a:r>
              <a:rPr lang="cs-CZ" dirty="0" smtClean="0"/>
              <a:t>RUSOVÉ</a:t>
            </a:r>
          </a:p>
          <a:p>
            <a:r>
              <a:rPr lang="cs-CZ" dirty="0" smtClean="0"/>
              <a:t>POLÁCI</a:t>
            </a:r>
          </a:p>
          <a:p>
            <a:r>
              <a:rPr lang="cs-CZ" dirty="0" smtClean="0"/>
              <a:t>NĚMCI</a:t>
            </a:r>
          </a:p>
          <a:p>
            <a:r>
              <a:rPr lang="cs-CZ" dirty="0" smtClean="0"/>
              <a:t>A DALŠÍ NÁRODNOSTI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DÁVNÍ PŘEDKOVÉ ŽILI V INDII</a:t>
            </a:r>
          </a:p>
          <a:p>
            <a:r>
              <a:rPr lang="cs-CZ" dirty="0" smtClean="0"/>
              <a:t>V ČR – 250 – 300 TISÍC ROMŮ </a:t>
            </a:r>
          </a:p>
          <a:p>
            <a:r>
              <a:rPr lang="cs-CZ" dirty="0" smtClean="0"/>
              <a:t>UZNÁVAJÍ JINÉ HODNOTY NEŽ VĚTŠINA OBYVATEL ČR</a:t>
            </a:r>
          </a:p>
          <a:p>
            <a:r>
              <a:rPr lang="cs-CZ" dirty="0" smtClean="0"/>
              <a:t>ŽIJÍ POHROMADĚ SE SVOU RODINOU</a:t>
            </a:r>
            <a:endParaRPr lang="cs-CZ" dirty="0"/>
          </a:p>
        </p:txBody>
      </p:sp>
      <p:pic>
        <p:nvPicPr>
          <p:cNvPr id="2050" name="Picture 2" descr="C:\Users\HP\Desktop\Romany_grann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70848" y="3714752"/>
            <a:ext cx="2044555" cy="2571768"/>
          </a:xfrm>
          <a:prstGeom prst="rect">
            <a:avLst/>
          </a:prstGeom>
          <a:noFill/>
        </p:spPr>
      </p:pic>
      <p:pic>
        <p:nvPicPr>
          <p:cNvPr id="2053" name="Picture 5" descr="C:\Users\HP\Desktop\g0106869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3929066"/>
            <a:ext cx="3286148" cy="22990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VIETNAMCI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POČETNÁ MENŠINA</a:t>
            </a:r>
          </a:p>
          <a:p>
            <a:r>
              <a:rPr lang="cs-CZ" dirty="0" smtClean="0"/>
              <a:t>DO ČR PŘICHÁZELI ZA PRACÍ</a:t>
            </a:r>
          </a:p>
          <a:p>
            <a:r>
              <a:rPr lang="cs-CZ" dirty="0" smtClean="0"/>
              <a:t>JSOU VELMI PRACOVITÍ </a:t>
            </a:r>
            <a:endParaRPr lang="cs-CZ" dirty="0"/>
          </a:p>
        </p:txBody>
      </p:sp>
      <p:pic>
        <p:nvPicPr>
          <p:cNvPr id="6145" name="Picture 1" descr="C:\Users\HP\Desktop\MB90015766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643314"/>
            <a:ext cx="2857520" cy="2857520"/>
          </a:xfrm>
          <a:prstGeom prst="rect">
            <a:avLst/>
          </a:prstGeom>
          <a:noFill/>
        </p:spPr>
      </p:pic>
      <p:pic>
        <p:nvPicPr>
          <p:cNvPr id="6146" name="Picture 2" descr="C:\Users\HP\Desktop\MB90015764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3786190"/>
            <a:ext cx="2643206" cy="2643206"/>
          </a:xfrm>
          <a:prstGeom prst="rect">
            <a:avLst/>
          </a:prstGeom>
          <a:noFill/>
        </p:spPr>
      </p:pic>
      <p:pic>
        <p:nvPicPr>
          <p:cNvPr id="6147" name="Picture 3" descr="C:\Users\HP\Desktop\MB90040845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135729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UKRAJINCI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PŘÍBUZNÝ SLOVANSKÝ NÁROD</a:t>
            </a:r>
          </a:p>
          <a:p>
            <a:r>
              <a:rPr lang="cs-CZ" dirty="0" smtClean="0"/>
              <a:t>PŘICHÁZEJÍ DO ČR ZA PRACÍ</a:t>
            </a:r>
            <a:endParaRPr lang="cs-CZ" dirty="0"/>
          </a:p>
        </p:txBody>
      </p:sp>
      <p:pic>
        <p:nvPicPr>
          <p:cNvPr id="4098" name="Picture 2" descr="C:\Users\HP\Desktop\800px-Banduryst_Danyl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3286124"/>
            <a:ext cx="4227266" cy="26576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NAŠI SOUSEDÉ NA VÝCHODĚ</a:t>
            </a:r>
          </a:p>
          <a:p>
            <a:r>
              <a:rPr lang="cs-CZ" dirty="0" smtClean="0"/>
              <a:t>MLUVÍ SLOVENSKY</a:t>
            </a:r>
          </a:p>
          <a:p>
            <a:r>
              <a:rPr lang="cs-CZ" dirty="0" smtClean="0"/>
              <a:t>DO ROKU 1993 JSME TVOŘILI SPOLEČNOU REPUBLIKU</a:t>
            </a:r>
          </a:p>
          <a:p>
            <a:r>
              <a:rPr lang="cs-CZ" dirty="0" smtClean="0"/>
              <a:t>MNOHO RODIN MÁ NA SLOVENSKU PŘÍBUZNÉ</a:t>
            </a:r>
            <a:endParaRPr lang="cs-CZ" dirty="0"/>
          </a:p>
        </p:txBody>
      </p:sp>
      <p:pic>
        <p:nvPicPr>
          <p:cNvPr id="27650" name="Picture 2" descr="C:\Users\HP\Desktop\MB90012921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714356"/>
            <a:ext cx="1828800" cy="1828800"/>
          </a:xfrm>
          <a:prstGeom prst="rect">
            <a:avLst/>
          </a:prstGeom>
          <a:noFill/>
        </p:spPr>
      </p:pic>
      <p:pic>
        <p:nvPicPr>
          <p:cNvPr id="27651" name="Picture 3" descr="C:\Users\HP\Desktop\347px-Rytmus_(2012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4286256"/>
            <a:ext cx="1214446" cy="210066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29058" y="5072074"/>
            <a:ext cx="2236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SLOVENSKÝ RAPER</a:t>
            </a:r>
          </a:p>
          <a:p>
            <a:pPr algn="ctr"/>
            <a:r>
              <a:rPr lang="cs-CZ" dirty="0" smtClean="0"/>
              <a:t>RYTMUS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RASISMUS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NENÁVIST K ČLOVĚKU PRO PŘÍSLUŠNOST K JINÉ NÁRODNOSTI, RASE NEBO SKUPINĚ</a:t>
            </a:r>
          </a:p>
          <a:p>
            <a:r>
              <a:rPr lang="cs-CZ" dirty="0" smtClean="0"/>
              <a:t>PONIŽUJÍCÍ A AGRESÍVNÍ CHOVÁNÍ </a:t>
            </a:r>
          </a:p>
          <a:p>
            <a:r>
              <a:rPr lang="cs-CZ" dirty="0" smtClean="0"/>
              <a:t>NENÍ TOLEROVÁN ANI PODPOROVÁN (JE TRESTNÝ)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ÚKOL: </a:t>
            </a:r>
            <a:r>
              <a:rPr lang="cs-CZ" dirty="0" smtClean="0">
                <a:solidFill>
                  <a:srgbClr val="0070C0"/>
                </a:solidFill>
              </a:rPr>
              <a:t>ŘEKNĚTE, JESTLI JSTE SE SETKALI S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             RASISMEM   (VE ŠKOLE, VENKU ) NEBO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             JSTE O NĚM SLYŠELI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71480"/>
            <a:ext cx="8305800" cy="15716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VŠICHNI LIDÉ ŽIJÍCÍ NA NAŠÍ PLANETĚ JSOU SI ROVNI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HP\Desktop\MH90043064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2214554"/>
            <a:ext cx="4357718" cy="43577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C:\Users\HP\Desktop\MB9001965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85728"/>
            <a:ext cx="1357322" cy="135732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000232" y="857232"/>
            <a:ext cx="279878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ODPOVÍDEJ NA OTÁZKY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2000240"/>
            <a:ext cx="4392613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1. KTERÁ NÁRODNOST JE V ČR HLAVNÍ?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2571744"/>
            <a:ext cx="1185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ROMOVÉ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2571744"/>
            <a:ext cx="665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ČEŠI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2571744"/>
            <a:ext cx="1460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VIETNAMCI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3857628"/>
            <a:ext cx="6210675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2. LIDÉ JINÝCH NÁRODNOSTÍ SE MOHOU LIŠIT, TÍM ŽE: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4572008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MLUVÍ JINOU ŘEČÍ            ( RUSKY, VIETNAMSKY)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4572008"/>
            <a:ext cx="1945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JINÁ AUTA </a:t>
            </a:r>
            <a:endParaRPr lang="cs-CZ" dirty="0"/>
          </a:p>
        </p:txBody>
      </p:sp>
      <p:pic>
        <p:nvPicPr>
          <p:cNvPr id="28675" name="Picture 3" descr="C:\Users\HP\Desktop\MH90044045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928934"/>
            <a:ext cx="714380" cy="714380"/>
          </a:xfrm>
          <a:prstGeom prst="rect">
            <a:avLst/>
          </a:prstGeom>
          <a:noFill/>
        </p:spPr>
      </p:pic>
      <p:pic>
        <p:nvPicPr>
          <p:cNvPr id="28676" name="Picture 4" descr="C:\Users\HP\Desktop\MH90044045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728" y="5357826"/>
            <a:ext cx="747727" cy="7477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214422"/>
            <a:ext cx="3211585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3. V ČEM JSOU LIDÉ STEJNÍ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928802"/>
            <a:ext cx="2542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MAJÍ RŮZNOU BARVU</a:t>
            </a:r>
          </a:p>
          <a:p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9190" y="1928802"/>
            <a:ext cx="3143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STEJNOU STAVBU</a:t>
            </a:r>
          </a:p>
          <a:p>
            <a:r>
              <a:rPr lang="cs-CZ" dirty="0" smtClean="0"/>
              <a:t>TĚLA (HLAVA, KRK, TRUP,</a:t>
            </a:r>
          </a:p>
          <a:p>
            <a:r>
              <a:rPr lang="cs-CZ" dirty="0" smtClean="0"/>
              <a:t>RUCE, NOHY)</a:t>
            </a:r>
            <a:endParaRPr lang="cs-CZ" dirty="0"/>
          </a:p>
        </p:txBody>
      </p:sp>
      <p:pic>
        <p:nvPicPr>
          <p:cNvPr id="29698" name="Picture 2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2857496"/>
            <a:ext cx="928694" cy="92869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57158" y="4143380"/>
            <a:ext cx="2618602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RASISMUS JE, KDYŽ 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4643446"/>
            <a:ext cx="34038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ČLOVĚK NENÁVIDÍ JINÉ LIDI,</a:t>
            </a:r>
          </a:p>
          <a:p>
            <a:r>
              <a:rPr lang="cs-CZ" dirty="0" smtClean="0"/>
              <a:t>PROTOŽE MAJÍ JINOU BARVU </a:t>
            </a:r>
          </a:p>
          <a:p>
            <a:r>
              <a:rPr lang="cs-CZ" dirty="0" smtClean="0"/>
              <a:t>KŮŽE NEBO NÁRODNOST A </a:t>
            </a:r>
          </a:p>
          <a:p>
            <a:r>
              <a:rPr lang="cs-CZ" dirty="0" smtClean="0"/>
              <a:t>TŘEBA JIM NADÁVAJÍ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14942" y="4643446"/>
            <a:ext cx="27231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ČLOVĚK MÁ VÍCE PSŮ S</a:t>
            </a:r>
          </a:p>
          <a:p>
            <a:r>
              <a:rPr lang="cs-CZ" dirty="0" smtClean="0"/>
              <a:t>RŮZNOU RASOU</a:t>
            </a:r>
            <a:endParaRPr lang="cs-CZ" dirty="0"/>
          </a:p>
        </p:txBody>
      </p:sp>
      <p:pic>
        <p:nvPicPr>
          <p:cNvPr id="29699" name="Picture 3" descr="C:\Users\HP\Desktop\MH90044045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5857892"/>
            <a:ext cx="857256" cy="857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C:\Users\HP\Desktop\MB90023127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3571876"/>
            <a:ext cx="2857520" cy="28575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57158" y="928671"/>
            <a:ext cx="8501122" cy="224676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JSI NA OSTROVĚ, NA KTERÉM NEJSOU ŽÁDNÍ ČEŠI.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JSOU TAM JEN TŘI DÍVKY – </a:t>
            </a:r>
          </a:p>
          <a:p>
            <a:r>
              <a:rPr lang="cs-CZ" sz="2000" dirty="0" smtClean="0"/>
              <a:t> SLOVENKA, ROMKA A VIETNAMKA.</a:t>
            </a:r>
          </a:p>
          <a:p>
            <a:endParaRPr lang="cs-CZ" sz="2000" dirty="0" smtClean="0"/>
          </a:p>
          <a:p>
            <a:r>
              <a:rPr lang="cs-CZ" sz="2000" dirty="0" smtClean="0"/>
              <a:t>ŘEKNI, SE KTEROU BY SES NEJRADĚJI KAMARÁDIL ( KAMARÁDILA) A PROČ.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35716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285860"/>
            <a:ext cx="1933606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ŘEŠENÍ ÚKOLŮ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143116"/>
            <a:ext cx="7020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SPRÁVNÁ ODPOVĚĎ U OTÁZEK 1 – 4 JE ZOBRAZENA SMAJLÍKEM.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928934"/>
            <a:ext cx="7572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 5: JE URČEN K DISKUSI.</a:t>
            </a:r>
          </a:p>
          <a:p>
            <a:r>
              <a:rPr lang="cs-CZ" dirty="0" smtClean="0"/>
              <a:t>                ŽÁCI ODPOVÍ PODLE VLASTNÍHO NÁZORU A CÍTĚNÍ. </a:t>
            </a:r>
          </a:p>
          <a:p>
            <a:r>
              <a:rPr lang="cs-CZ" dirty="0" smtClean="0"/>
              <a:t>                KAŽDÁ ODPOVĚĎ JE SPRÁVNÁ.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http://cs.wikipedia.org/wiki/Cesko,citováno</a:t>
            </a:r>
            <a:r>
              <a:rPr lang="cs-CZ" dirty="0" smtClean="0"/>
              <a:t> </a:t>
            </a:r>
          </a:p>
          <a:p>
            <a:r>
              <a:rPr lang="cs-CZ" dirty="0" smtClean="0"/>
              <a:t>Národnosti v ČR - http://cs.wikipedia.org/wiki/Obyvatelstvo_Ceska</a:t>
            </a:r>
          </a:p>
          <a:p>
            <a:r>
              <a:rPr lang="cs-CZ" dirty="0" smtClean="0"/>
              <a:t>Mapa Česka – dostupné na </a:t>
            </a:r>
            <a:r>
              <a:rPr lang="cs-CZ" dirty="0" smtClean="0">
                <a:hlinkClick r:id="rId3"/>
              </a:rPr>
              <a:t>http://img.aktualne.centrum.cz/180/56/1805605-mapa-ceska-republika.jpg,citováno</a:t>
            </a:r>
            <a:r>
              <a:rPr lang="cs-CZ" dirty="0" smtClean="0"/>
              <a:t> </a:t>
            </a:r>
          </a:p>
          <a:p>
            <a:r>
              <a:rPr lang="cs-CZ" dirty="0" smtClean="0"/>
              <a:t>Romská žena –  dostupné jako volné dílo, autor </a:t>
            </a:r>
            <a:r>
              <a:rPr lang="cs-CZ" dirty="0" err="1" smtClean="0"/>
              <a:t>Anglos</a:t>
            </a:r>
            <a:r>
              <a:rPr lang="cs-CZ" dirty="0" smtClean="0"/>
              <a:t>, http://cs.wikipedia.org/wiki/Soubor:Romany_granny.jpg</a:t>
            </a:r>
          </a:p>
          <a:p>
            <a:r>
              <a:rPr lang="cs-CZ" dirty="0" smtClean="0"/>
              <a:t>Ukrajinec –dostupné na http://cs.wikipedia.org/wiki/Soubor:Banduryst_Danylo.jpg</a:t>
            </a:r>
          </a:p>
          <a:p>
            <a:r>
              <a:rPr lang="cs-CZ" dirty="0" smtClean="0"/>
              <a:t>List č.4 a 5 – citováno z učebnice Přírodověda pro 1.stupeň základní školy praktické 1.díl,</a:t>
            </a:r>
            <a:r>
              <a:rPr lang="cs-CZ" dirty="0" err="1" smtClean="0"/>
              <a:t>nakl.PARTA</a:t>
            </a:r>
            <a:r>
              <a:rPr lang="cs-CZ" smtClean="0"/>
              <a:t>,str.28,</a:t>
            </a:r>
            <a:endParaRPr lang="cs-CZ" dirty="0" smtClean="0"/>
          </a:p>
          <a:p>
            <a:r>
              <a:rPr lang="cs-CZ" dirty="0" smtClean="0"/>
              <a:t>Kliparty–  dostupné na  </a:t>
            </a: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,citováno</a:t>
            </a:r>
            <a:r>
              <a:rPr lang="cs-CZ" dirty="0" smtClean="0"/>
              <a:t> </a:t>
            </a:r>
          </a:p>
          <a:p>
            <a:r>
              <a:rPr lang="cs-CZ" dirty="0" smtClean="0"/>
              <a:t>Rytmus – obr., volné dílo - SEDLECKÝ, David. </a:t>
            </a:r>
            <a:r>
              <a:rPr lang="cs-CZ" i="1" dirty="0" smtClean="0"/>
              <a:t>http://sk.wikipedia.org/wiki/S%C3%BAbor:Rytmus_(2012).JPG</a:t>
            </a:r>
            <a:r>
              <a:rPr lang="cs-CZ" dirty="0" smtClean="0"/>
              <a:t> [online]. Dostupný na WWW: http://sk.wikipedia.org/wiki/S%C3%BAbor:Rytmus_(2012).JPG </a:t>
            </a:r>
          </a:p>
          <a:p>
            <a:r>
              <a:rPr lang="cs-CZ" dirty="0" smtClean="0"/>
              <a:t>Vše citováno [2013-02 - 03].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403</TotalTime>
  <Words>672</Words>
  <Application>Microsoft Office PowerPoint</Application>
  <PresentationFormat>Předvádění na obrazovce (4:3)</PresentationFormat>
  <Paragraphs>131</Paragraphs>
  <Slides>18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NÁZEV ŠKOLY: SPECIÁLNÍ  ZÁKLADNÍ ŠKOLA, LOUNY                           PODĚBRADOVA 640. LOUNY, PŘÍSPĚVKOVÁ ORGANIZACE  AUTOR:  MGR.JANA ZELINKOVÁ  NÁZEV MATERIÁLU: VY_32_INOVACE_17_POTKÁVÁME SE (ROVNOCENNOST NÁRODNOSTNÍCH MENŠIN)  TÉMA: POTKÁVÁME SE (ROVNOCENNOST NÁRODNOSTNÍCH MENŠIN) NÁZEV SADY:  III. SPOLEČNOST – HŠ  Číslo projektu:  CZ.1.07/1.4.00/21.3407 </vt:lpstr>
      <vt:lpstr>Anotace</vt:lpstr>
      <vt:lpstr>POTKÁVÁME SE  </vt:lpstr>
      <vt:lpstr>V ČEM JSOU LIDÉ STEJNÍ?</vt:lpstr>
      <vt:lpstr>V ČEM JSOU LIDÉ JINÍ ?</vt:lpstr>
      <vt:lpstr>NÁRODNOSTNÍ VĚTŠINA = MAJORITA</vt:lpstr>
      <vt:lpstr>NÁRODNOSTNÍ MENŠINA = MINORITA</vt:lpstr>
      <vt:lpstr>ROMOVÉ</vt:lpstr>
      <vt:lpstr>VIETNAMCI</vt:lpstr>
      <vt:lpstr>UKRAJINCI </vt:lpstr>
      <vt:lpstr>SLOVÁCI</vt:lpstr>
      <vt:lpstr>RASISMUS</vt:lpstr>
      <vt:lpstr>VŠICHNI LIDÉ ŽIJÍCÍ NA NAŠÍ PLANETĚ JSOU SI ROVNI</vt:lpstr>
      <vt:lpstr>Snímek 14</vt:lpstr>
      <vt:lpstr>Snímek 15</vt:lpstr>
      <vt:lpstr>Snímek 16</vt:lpstr>
      <vt:lpstr>Snímek 17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škola,Louny,Poděbradova 640,Louny – příspěvková organizace Autor: Mgr.Jana Zelinková Téma: Potkáváme se (rovnocennost národnostních menšin) Název materiálu: VY_32_INOVACE_02_POTKÁVÁME SE</dc:title>
  <dc:creator>HP</dc:creator>
  <cp:lastModifiedBy>HP</cp:lastModifiedBy>
  <cp:revision>46</cp:revision>
  <dcterms:created xsi:type="dcterms:W3CDTF">2012-03-19T16:09:34Z</dcterms:created>
  <dcterms:modified xsi:type="dcterms:W3CDTF">2013-03-26T18:07:25Z</dcterms:modified>
</cp:coreProperties>
</file>