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70" r:id="rId4"/>
    <p:sldId id="261" r:id="rId5"/>
    <p:sldId id="267" r:id="rId6"/>
    <p:sldId id="264" r:id="rId7"/>
    <p:sldId id="262" r:id="rId8"/>
    <p:sldId id="266" r:id="rId9"/>
    <p:sldId id="268" r:id="rId10"/>
    <p:sldId id="271" r:id="rId11"/>
    <p:sldId id="269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3750" autoAdjust="0"/>
    <p:restoredTop sz="94660"/>
  </p:normalViewPr>
  <p:slideViewPr>
    <p:cSldViewPr>
      <p:cViewPr varScale="1">
        <p:scale>
          <a:sx n="68" d="100"/>
          <a:sy n="68" d="100"/>
        </p:scale>
        <p:origin x="-151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3711711-9E92-469F-B3ED-7010EDDD57E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6A81A78-45A8-4DF7-AD24-C9B44F8FD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11711-9E92-469F-B3ED-7010EDDD57E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6A81A78-45A8-4DF7-AD24-C9B44F8FD0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11711-9E92-469F-B3ED-7010EDDD57E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6A81A78-45A8-4DF7-AD24-C9B44F8FD0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3711711-9E92-469F-B3ED-7010EDDD57E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6A81A78-45A8-4DF7-AD24-C9B44F8FD0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3711711-9E92-469F-B3ED-7010EDDD57E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6A81A78-45A8-4DF7-AD24-C9B44F8FD0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11711-9E92-469F-B3ED-7010EDDD57E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6A81A78-45A8-4DF7-AD24-C9B44F8FD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11711-9E92-469F-B3ED-7010EDDD57E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6A81A78-45A8-4DF7-AD24-C9B44F8FD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11711-9E92-469F-B3ED-7010EDDD57E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6A81A78-45A8-4DF7-AD24-C9B44F8FD0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3711711-9E92-469F-B3ED-7010EDDD57E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6A81A78-45A8-4DF7-AD24-C9B44F8FD0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11711-9E92-469F-B3ED-7010EDDD57E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81A78-45A8-4DF7-AD24-C9B44F8FD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3711711-9E92-469F-B3ED-7010EDDD57E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6A81A78-45A8-4DF7-AD24-C9B44F8FD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3711711-9E92-469F-B3ED-7010EDDD57ED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6A81A78-45A8-4DF7-AD24-C9B44F8FD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142852"/>
            <a:ext cx="8572560" cy="42862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Název školy: Speciální základní škola, Louny, </a:t>
            </a:r>
            <a:br>
              <a:rPr lang="cs-CZ" sz="2400" dirty="0" smtClean="0"/>
            </a:br>
            <a:r>
              <a:rPr lang="cs-CZ" sz="2400" dirty="0" smtClean="0"/>
              <a:t>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640,příspěvková organizace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Autor:            Mgr. Jana Zelinková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VY_32_INOVACE_18_VOLBY </a:t>
            </a:r>
            <a:r>
              <a:rPr lang="cs-CZ" sz="2400" dirty="0" smtClean="0"/>
              <a:t>V ČR</a:t>
            </a:r>
            <a:br>
              <a:rPr lang="cs-CZ" sz="2400" dirty="0" smtClean="0"/>
            </a:br>
            <a:r>
              <a:rPr lang="cs-CZ" sz="2400" dirty="0" smtClean="0"/>
              <a:t>                                </a:t>
            </a:r>
            <a:br>
              <a:rPr lang="cs-CZ" sz="2400" dirty="0" smtClean="0"/>
            </a:br>
            <a:r>
              <a:rPr lang="cs-CZ" sz="2400" dirty="0" smtClean="0"/>
              <a:t>Téma:                     VOLBY V ČR</a:t>
            </a:r>
            <a:br>
              <a:rPr lang="cs-CZ" sz="2400" dirty="0" smtClean="0"/>
            </a:br>
            <a:r>
              <a:rPr lang="cs-CZ" sz="2400" dirty="0" smtClean="0"/>
              <a:t>Název sady:          </a:t>
            </a:r>
            <a:r>
              <a:rPr lang="cs-CZ" sz="2400" dirty="0" smtClean="0"/>
              <a:t>III. SPOLEČNOST </a:t>
            </a:r>
            <a:r>
              <a:rPr lang="cs-CZ" sz="2400" dirty="0" smtClean="0"/>
              <a:t>- HŠ</a:t>
            </a:r>
            <a:br>
              <a:rPr lang="cs-CZ" sz="2400" dirty="0" smtClean="0"/>
            </a:br>
            <a:r>
              <a:rPr lang="cs-CZ" sz="2400" dirty="0" smtClean="0">
                <a:solidFill>
                  <a:schemeClr val="tx1"/>
                </a:solidFill>
              </a:rPr>
              <a:t>Číslo projektu:  CZ.1.07/1.4.00/21.3407 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286388"/>
            <a:ext cx="6400800" cy="121444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4929198"/>
            <a:ext cx="8343257" cy="1616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výuku v předmětu společnost </a:t>
            </a:r>
          </a:p>
          <a:p>
            <a:r>
              <a:rPr lang="cs-CZ" dirty="0" smtClean="0"/>
              <a:t>Výklad učiva pro žáky 7. ročníku speciální školy a opakování učiva v 8. ročníku speciální školy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První část prezentace slouží k výkladu učiva, žáci pracují společně s učitelem. Listy č. 9 a 10 jsou určeny k samostatnému opakování (je možné je </a:t>
            </a:r>
            <a:r>
              <a:rPr lang="cs-CZ" smtClean="0"/>
              <a:t>i vytisknout), </a:t>
            </a:r>
            <a:r>
              <a:rPr lang="cs-CZ" dirty="0" smtClean="0"/>
              <a:t>žáci neovládající čtení,  pracují s učitelem.</a:t>
            </a:r>
          </a:p>
          <a:p>
            <a:r>
              <a:rPr lang="cs-CZ" dirty="0" smtClean="0"/>
              <a:t>Na závěr si můžou žáci volby vyzkoušet formou dramatizace.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57224" y="928670"/>
            <a:ext cx="7143800" cy="1200329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VOLBY  V  ČR</a:t>
            </a:r>
            <a:endParaRPr lang="cs-CZ" sz="7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HP\Desktop\MB90009029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3000372"/>
            <a:ext cx="3143272" cy="314327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1027" name="Picture 3" descr="C:\Users\HP\Desktop\MH90043441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3000372"/>
            <a:ext cx="3095625" cy="309562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VOLBY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DŮLEŽITÁ UDÁLOST</a:t>
            </a:r>
          </a:p>
          <a:p>
            <a:endParaRPr lang="cs-CZ" dirty="0" smtClean="0"/>
          </a:p>
          <a:p>
            <a:r>
              <a:rPr lang="cs-CZ" dirty="0" smtClean="0"/>
              <a:t>LIDÉ VYBÍRAJÍ VLÁDNOUCÍ POLITIKY</a:t>
            </a:r>
          </a:p>
          <a:p>
            <a:endParaRPr lang="cs-CZ" dirty="0" smtClean="0"/>
          </a:p>
          <a:p>
            <a:r>
              <a:rPr lang="cs-CZ" dirty="0" smtClean="0"/>
              <a:t>PODÍLEJÍ SE TAK NA CHODU SVÉ ZEMĚ</a:t>
            </a:r>
          </a:p>
          <a:p>
            <a:endParaRPr lang="cs-CZ" dirty="0"/>
          </a:p>
        </p:txBody>
      </p:sp>
      <p:pic>
        <p:nvPicPr>
          <p:cNvPr id="2051" name="Picture 3" descr="C:\Users\HP\Desktop\150px-Coat_of_arms_of_the_Czech_Republic_svg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571480"/>
            <a:ext cx="1428760" cy="171451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C:\Users\HP\Desktop\MB90030131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2285992"/>
            <a:ext cx="1971676" cy="1971676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VOLEB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42910" y="1643050"/>
            <a:ext cx="8153400" cy="497207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VOLBY KOMUNÁLNÍ </a:t>
            </a:r>
            <a:r>
              <a:rPr lang="cs-CZ" sz="2400" dirty="0" smtClean="0"/>
              <a:t>(VOLÍ SE STAROSTA OBCE NEBO MĚSTA A ZASTUPITELSTVO)</a:t>
            </a:r>
          </a:p>
          <a:p>
            <a:r>
              <a:rPr lang="cs-CZ" sz="2400" dirty="0" smtClean="0"/>
              <a:t>JSOU KAŽDÉ 4 ROKY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VOLBY PARLAMENTNÍ </a:t>
            </a:r>
            <a:r>
              <a:rPr lang="cs-CZ" dirty="0" smtClean="0"/>
              <a:t>(</a:t>
            </a:r>
            <a:r>
              <a:rPr lang="cs-CZ" sz="2400" dirty="0" smtClean="0"/>
              <a:t>VOLÍ SE PARLAMENT)</a:t>
            </a:r>
          </a:p>
          <a:p>
            <a:r>
              <a:rPr lang="cs-CZ" sz="2400" dirty="0" smtClean="0"/>
              <a:t>POSLANECKÁ SNĚMOVNA - 200 POSLANCŮ </a:t>
            </a:r>
          </a:p>
          <a:p>
            <a:r>
              <a:rPr lang="cs-CZ" sz="2400" dirty="0" smtClean="0"/>
              <a:t>SENÁT – 81 SENÁTORŮ </a:t>
            </a:r>
          </a:p>
          <a:p>
            <a:r>
              <a:rPr lang="cs-CZ" sz="2400" dirty="0" smtClean="0"/>
              <a:t>JSOU KAŽDÉ 4 ROKY</a:t>
            </a:r>
          </a:p>
          <a:p>
            <a:endParaRPr lang="cs-CZ" sz="2400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VOLBY PREZIDENTSKÉ </a:t>
            </a:r>
          </a:p>
          <a:p>
            <a:r>
              <a:rPr lang="cs-CZ" sz="2400" dirty="0" smtClean="0"/>
              <a:t>PŘÍMÁ VOLBA POPRVÉ V LEDNU 2013</a:t>
            </a:r>
          </a:p>
          <a:p>
            <a:r>
              <a:rPr lang="cs-CZ" sz="2400" dirty="0" smtClean="0"/>
              <a:t>DALŠÍ BUDOU  ZA 5 LET</a:t>
            </a:r>
          </a:p>
          <a:p>
            <a:pPr>
              <a:buNone/>
            </a:pPr>
            <a:r>
              <a:rPr lang="cs-CZ" sz="2400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C:\Users\HP\Desktop\240PX-~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3929066"/>
            <a:ext cx="2952771" cy="2214578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VOLEBNÍ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7207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VŠEOBECNÉ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/>
              <a:t>VOLIT MŮŽE KAŽDÝ OBČAN STARŠÍ 18 LET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ROVNÉ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/>
              <a:t>KAŽDÝ HLAS MÁ STEJNOU VÁHU (PREZIDENTA I DĚLNÍKA)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TAJNÉ  HLASOVÁNÍ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/>
              <a:t>VOLBA PROBÍHÁ TAJNĚ, OSTATNÍ LIDÉ NEVÍ, KOHO VOLÍME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PŘÍMÉ 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OBČANÉ VOLÍ PŘÍMO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NEPŘÍMÉ 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/>
              <a:t>VOLBA JE ZPROSTŘEDKOVÁNA PŘES DALŠÍ REPREZENTANTY</a:t>
            </a: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PRŮBĚH VOLEB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14282" y="1600200"/>
            <a:ext cx="8929718" cy="52578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OBČANÉ </a:t>
            </a:r>
            <a:r>
              <a:rPr lang="cs-CZ" dirty="0" smtClean="0">
                <a:solidFill>
                  <a:srgbClr val="C00000"/>
                </a:solidFill>
              </a:rPr>
              <a:t>VHAZUJÍ </a:t>
            </a:r>
            <a:r>
              <a:rPr lang="cs-CZ" dirty="0" smtClean="0"/>
              <a:t>HLASOVACÍ LÍSTEK DO VOLEBNÍ URNY 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VOLEBNÍ KOMISE </a:t>
            </a:r>
            <a:r>
              <a:rPr lang="cs-CZ" dirty="0" smtClean="0"/>
              <a:t>– VYKONÁVÁ DOHLED NAD SPRÁVNOSTÍ </a:t>
            </a:r>
          </a:p>
          <a:p>
            <a:endParaRPr lang="cs-CZ" dirty="0" smtClean="0"/>
          </a:p>
          <a:p>
            <a:r>
              <a:rPr lang="cs-CZ" dirty="0" smtClean="0"/>
              <a:t>VOLBY SE KONAJÍ V URČENÉ </a:t>
            </a:r>
            <a:r>
              <a:rPr lang="cs-CZ" dirty="0" smtClean="0">
                <a:solidFill>
                  <a:srgbClr val="C00000"/>
                </a:solidFill>
              </a:rPr>
              <a:t>VOLEBNÍ MÍSTNOSTI</a:t>
            </a:r>
          </a:p>
          <a:p>
            <a:pPr>
              <a:buNone/>
            </a:pPr>
            <a:r>
              <a:rPr lang="cs-CZ" dirty="0" smtClean="0"/>
              <a:t>    URNA MŮŽE BÝT DONESENA DO BYTU NEBO DO </a:t>
            </a:r>
          </a:p>
          <a:p>
            <a:pPr>
              <a:buNone/>
            </a:pPr>
            <a:r>
              <a:rPr lang="cs-CZ" dirty="0" smtClean="0"/>
              <a:t>    NEMOCNICE LIDEM, KTEŘÍ NEMŮŽOU CHODIT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3074" name="Picture 2" descr="C:\Users\HP\Desktop\MB90030134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1928802"/>
            <a:ext cx="1571636" cy="1571636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642910" y="2071678"/>
            <a:ext cx="3123868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u="sng" dirty="0" smtClean="0">
                <a:solidFill>
                  <a:srgbClr val="C00000"/>
                </a:solidFill>
              </a:rPr>
              <a:t>HLASOVACÍ LÍSTEK</a:t>
            </a:r>
          </a:p>
          <a:p>
            <a:r>
              <a:rPr lang="cs-CZ" sz="1600" dirty="0" smtClean="0"/>
              <a:t>NAVRHOVANÍ KADIDÁTI NEBO </a:t>
            </a:r>
          </a:p>
          <a:p>
            <a:r>
              <a:rPr lang="cs-CZ" sz="1600" dirty="0" smtClean="0"/>
              <a:t>POLITICKÉ STRANY</a:t>
            </a:r>
            <a:endParaRPr lang="cs-CZ" sz="1600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3857620" y="2571744"/>
            <a:ext cx="2428892" cy="42862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42910" y="3000372"/>
            <a:ext cx="3245184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u="sng" dirty="0" smtClean="0">
                <a:solidFill>
                  <a:srgbClr val="C00000"/>
                </a:solidFill>
              </a:rPr>
              <a:t>VOLEBNÍ URNA </a:t>
            </a:r>
          </a:p>
          <a:p>
            <a:r>
              <a:rPr lang="cs-CZ" sz="1600" dirty="0" smtClean="0"/>
              <a:t>NÁDOBA NA SHROMAŽĎOVÁNÍ</a:t>
            </a:r>
          </a:p>
          <a:p>
            <a:r>
              <a:rPr lang="cs-CZ" sz="1600" dirty="0" smtClean="0"/>
              <a:t>HLASOVACÍCH LÍSTKŮ</a:t>
            </a:r>
            <a:endParaRPr lang="cs-CZ" sz="1600" dirty="0"/>
          </a:p>
        </p:txBody>
      </p:sp>
      <p:cxnSp>
        <p:nvCxnSpPr>
          <p:cNvPr id="13" name="Přímá spojovací šipka 12"/>
          <p:cNvCxnSpPr/>
          <p:nvPr/>
        </p:nvCxnSpPr>
        <p:spPr>
          <a:xfrm flipV="1">
            <a:off x="3929058" y="3286124"/>
            <a:ext cx="2214578" cy="35719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5" name="Picture 3" descr="C:\Users\HP\Desktop\MB90029751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72396" y="3786190"/>
            <a:ext cx="1285884" cy="128588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3076" name="Picture 4" descr="C:\Users\HP\Desktop\MB90030132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58016" y="5286388"/>
            <a:ext cx="1285884" cy="128588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UKONČENÍ VOLEB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600200"/>
            <a:ext cx="8480328" cy="4495800"/>
          </a:xfrm>
        </p:spPr>
        <p:txBody>
          <a:bodyPr>
            <a:normAutofit/>
          </a:bodyPr>
          <a:lstStyle/>
          <a:p>
            <a:r>
              <a:rPr lang="cs-CZ" dirty="0" smtClean="0"/>
              <a:t>VOLEBNÍ URNA JE OTEVŘENA </a:t>
            </a:r>
          </a:p>
          <a:p>
            <a:endParaRPr lang="cs-CZ" dirty="0" smtClean="0"/>
          </a:p>
          <a:p>
            <a:r>
              <a:rPr lang="cs-CZ" dirty="0" smtClean="0"/>
              <a:t>SPOČÍTAJÍ SE VHOZENÉ LÍSTKY</a:t>
            </a:r>
          </a:p>
          <a:p>
            <a:endParaRPr lang="cs-CZ" dirty="0" smtClean="0"/>
          </a:p>
          <a:p>
            <a:r>
              <a:rPr lang="cs-CZ" dirty="0" smtClean="0"/>
              <a:t>URČÍ SE VÍTĚZNÝ KANDIDÁT(ČLOVĚK) NEBO POLITICKÁ STRANA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HP\Desktop\MB90030139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36" y="1643050"/>
            <a:ext cx="2000264" cy="200026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4099" name="Picture 3" descr="C:\Users\HP\Desktop\MB90030136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4400544"/>
            <a:ext cx="2071702" cy="207170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OPAKUJEME: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214282" y="1600200"/>
            <a:ext cx="8929718" cy="504351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1.NA OBRÁZKU JE : A) SCHRÁNKA NA DOPISY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B) VOLEBNÍ URNA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C) KRABICE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OBČANÉ MŮŽOU VOLIT :</a:t>
            </a:r>
          </a:p>
          <a:p>
            <a:pPr>
              <a:buNone/>
            </a:pPr>
            <a:r>
              <a:rPr lang="cs-CZ" dirty="0" smtClean="0"/>
              <a:t>A) OD 15 LET </a:t>
            </a:r>
          </a:p>
          <a:p>
            <a:pPr>
              <a:buNone/>
            </a:pPr>
            <a:r>
              <a:rPr lang="cs-CZ" dirty="0" smtClean="0"/>
              <a:t>B) OD 30 LET   </a:t>
            </a:r>
          </a:p>
          <a:p>
            <a:pPr>
              <a:buNone/>
            </a:pPr>
            <a:r>
              <a:rPr lang="cs-CZ" dirty="0" smtClean="0"/>
              <a:t>C) OD 18 LET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124" name="Picture 4" descr="C:\Users\HP\Desktop\MB90019653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42852"/>
            <a:ext cx="1142984" cy="114298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5125" name="Picture 5" descr="C:\Users\HP\Desktop\MB90030131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143116"/>
            <a:ext cx="1428760" cy="142876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5126" name="Picture 6" descr="C:\Users\HP\Desktop\MB90043800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57884" y="2285992"/>
            <a:ext cx="642942" cy="64294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5127" name="Picture 7" descr="C:\Users\HP\Desktop\MB90043800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28860" y="5643578"/>
            <a:ext cx="642942" cy="64294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28596" y="571480"/>
            <a:ext cx="8072494" cy="27238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3. HLASOVACÍ LÍSTEK JE:</a:t>
            </a:r>
          </a:p>
          <a:p>
            <a:pPr>
              <a:buNone/>
            </a:pPr>
            <a:r>
              <a:rPr lang="cs-CZ" sz="2700" dirty="0" smtClean="0"/>
              <a:t> A) LIST, KTERÝ SPADL ZE STROMU</a:t>
            </a:r>
          </a:p>
          <a:p>
            <a:pPr>
              <a:buNone/>
            </a:pPr>
            <a:r>
              <a:rPr lang="cs-CZ" sz="2700" dirty="0" smtClean="0"/>
              <a:t> B) LIST S NAVRHOVANÝMI KANDIDÁTY NEBO</a:t>
            </a:r>
          </a:p>
          <a:p>
            <a:pPr>
              <a:buNone/>
            </a:pPr>
            <a:r>
              <a:rPr lang="cs-CZ" sz="2700" dirty="0" smtClean="0"/>
              <a:t>     POLITICKÝMI STRANAMI</a:t>
            </a:r>
          </a:p>
          <a:p>
            <a:pPr>
              <a:buNone/>
            </a:pPr>
            <a:r>
              <a:rPr lang="cs-CZ" sz="2700" dirty="0" smtClean="0"/>
              <a:t> C) LÍSTEK DO KINA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6147" name="Picture 3" descr="C:\Users\HP\Desktop\MB9004380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68" y="1500174"/>
            <a:ext cx="785818" cy="78581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357158" y="3643314"/>
            <a:ext cx="8572560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4. PO UKONČENÍ VOLEB:</a:t>
            </a:r>
          </a:p>
          <a:p>
            <a:pPr marL="514350" indent="-514350">
              <a:buAutoNum type="alphaUcParenR"/>
            </a:pPr>
            <a:r>
              <a:rPr lang="cs-CZ" sz="2700" dirty="0" smtClean="0"/>
              <a:t>SE VOLEBNÍ URNA OTEVŘE, HLASOVACÍ LÍSTKY SE SPOČÍTAJÍ A URČÍ SE VÍTĚZ VOLEB</a:t>
            </a:r>
          </a:p>
          <a:p>
            <a:pPr marL="514350" indent="-514350">
              <a:buAutoNum type="alphaUcParenR"/>
            </a:pPr>
            <a:r>
              <a:rPr lang="cs-CZ" sz="2700" dirty="0" smtClean="0"/>
              <a:t>SE VOLEBNÍ URNA NEOTEVÍRÁ A UKLIDÍ SE DO SKŘÍNĚ NA PŘÍŠTÍ VOLBY</a:t>
            </a:r>
            <a:endParaRPr lang="cs-CZ" sz="2700" dirty="0"/>
          </a:p>
        </p:txBody>
      </p:sp>
      <p:pic>
        <p:nvPicPr>
          <p:cNvPr id="6148" name="Picture 4" descr="C:\Users\HP\Desktop\MB9004380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72462" y="3857628"/>
            <a:ext cx="795370" cy="79537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ZAHRAJTE SI NA VOLBY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ZVOLTE SI PŘEDSEDU TŘÍDY</a:t>
            </a:r>
          </a:p>
          <a:p>
            <a:r>
              <a:rPr lang="cs-CZ" dirty="0" smtClean="0"/>
              <a:t>Z KRABICE VYROBTE VOLEBNÍ URNU</a:t>
            </a:r>
          </a:p>
          <a:p>
            <a:r>
              <a:rPr lang="cs-CZ" dirty="0" smtClean="0"/>
              <a:t>VYTVOŘTE SI VE TŘÍDĚ HLASOVACÍ LÍSTKY</a:t>
            </a:r>
          </a:p>
          <a:p>
            <a:r>
              <a:rPr lang="cs-CZ" dirty="0" smtClean="0"/>
              <a:t>NAPIŠTE NA NĚ JMÉNA VŠECH SPOLUŽÁKŮ VE TŘÍDĚ </a:t>
            </a:r>
          </a:p>
          <a:p>
            <a:r>
              <a:rPr lang="cs-CZ" dirty="0" smtClean="0"/>
              <a:t>KAŽDÝ MUSÍ MÍT TOLIK LÍSTKŮ, KOLIK JE DĚTÍ VE TŘÍDĚ</a:t>
            </a:r>
          </a:p>
          <a:p>
            <a:r>
              <a:rPr lang="cs-CZ" dirty="0" smtClean="0"/>
              <a:t>ZE SVÉ HROMÁDKY SI VYBER LÍSTEK SE JMÉNEM TOHO, KOHO BYS CHTĚL JAKO PŘEDSEDU TŘÍDY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…. VOLBY MŮŽOU ZAČÍT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17070" cy="4972072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Poslanecká sněmovna (zasedací sál – obrázek) – autor NEUVEDEN.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Dostupný na WWW: http://cs.wikipedia.org/wiki/Soubor:Zasedac%C3%AD_s%C3%A1l_Poslaneck%C3%A9_sn%C4%9Bmovny.jpg </a:t>
            </a:r>
          </a:p>
          <a:p>
            <a:r>
              <a:rPr lang="cs-CZ" dirty="0" smtClean="0"/>
              <a:t>Státní znak – LOUDA, Jiří.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Dostupný na WWW: http://cs.wikipedia.org/wiki/Soubor:Coat_of_arms_of_the_Czech_Republic.svg </a:t>
            </a:r>
          </a:p>
          <a:p>
            <a:r>
              <a:rPr lang="cs-CZ" dirty="0" smtClean="0"/>
              <a:t>Použité texty – dostupné na http://cs.wikipedia.org/wiki/Volby</a:t>
            </a:r>
          </a:p>
          <a:p>
            <a:r>
              <a:rPr lang="cs-CZ" dirty="0" smtClean="0"/>
              <a:t>Použité kliparty – dostupné na </a:t>
            </a: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/>
              <a:t>Vše citováno [2013-02-11]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Vlastní 15">
      <a:dk1>
        <a:sysClr val="windowText" lastClr="000000"/>
      </a:dk1>
      <a:lt1>
        <a:srgbClr val="FFFF99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261</TotalTime>
  <Words>516</Words>
  <Application>Microsoft Office PowerPoint</Application>
  <PresentationFormat>Předvádění na obrazovce (4:3)</PresentationFormat>
  <Paragraphs>111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Medián</vt:lpstr>
      <vt:lpstr>Název školy: Speciální základní škola, Louny,                          Poděbradova 640,příspěvková organizace  Autor:            Mgr. Jana Zelinková  Název materiálu: VY_32_INOVACE_18_VOLBY V ČR                                  Téma:                     VOLBY V ČR Název sady:          III. SPOLEČNOST - HŠ Číslo projektu:  CZ.1.07/1.4.00/21.3407 </vt:lpstr>
      <vt:lpstr>Anotace</vt:lpstr>
      <vt:lpstr>Snímek 3</vt:lpstr>
      <vt:lpstr>VOLBY V ČR</vt:lpstr>
      <vt:lpstr>TYPY VOLEB</vt:lpstr>
      <vt:lpstr>VOLEBNÍ PRÁVO</vt:lpstr>
      <vt:lpstr>PRŮBĚH VOLEB</vt:lpstr>
      <vt:lpstr>UKONČENÍ VOLEB</vt:lpstr>
      <vt:lpstr>      OPAKUJEME: </vt:lpstr>
      <vt:lpstr>Snímek 10</vt:lpstr>
      <vt:lpstr>ZAHRAJTE SI NA VOLBY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HP</cp:lastModifiedBy>
  <cp:revision>29</cp:revision>
  <dcterms:created xsi:type="dcterms:W3CDTF">2012-03-27T16:29:25Z</dcterms:created>
  <dcterms:modified xsi:type="dcterms:W3CDTF">2013-03-26T16:25:17Z</dcterms:modified>
</cp:coreProperties>
</file>