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2CB83-B1E0-4BFB-B6D6-BE466E96A9F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637DB-003C-4B67-82D9-F0C1373D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4"/>
            <a:ext cx="8101042" cy="4143403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SPECIÁLNÍ ZÁKLADNÍ ŠKOLA LOUNY,</a:t>
            </a:r>
            <a:br>
              <a:rPr lang="cs-CZ" sz="2400" dirty="0" smtClean="0"/>
            </a:br>
            <a:r>
              <a:rPr lang="cs-CZ" sz="2400" dirty="0" smtClean="0"/>
              <a:t>                          PODĚBRADOVA 640, PŘÍSPĚVKOVÁ ORGNIZACE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MGR.JANA ZELINKOVÁ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VY_32_INOVACE_19_MĚSTSKÝ </a:t>
            </a:r>
            <a:r>
              <a:rPr lang="cs-CZ" sz="2400" dirty="0" smtClean="0"/>
              <a:t>ÚŘAD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TÉMA: </a:t>
            </a:r>
            <a:r>
              <a:rPr lang="cs-CZ" sz="2400" dirty="0" smtClean="0"/>
              <a:t>            MĚSTSKÝ </a:t>
            </a:r>
            <a:r>
              <a:rPr lang="cs-CZ" sz="2400" dirty="0" smtClean="0"/>
              <a:t>ÚŘAD</a:t>
            </a:r>
            <a:br>
              <a:rPr lang="cs-CZ" sz="2400" dirty="0" smtClean="0"/>
            </a:br>
            <a:r>
              <a:rPr lang="cs-CZ" sz="2400" dirty="0" smtClean="0"/>
              <a:t>NÁZEV SADY: </a:t>
            </a:r>
            <a:r>
              <a:rPr lang="cs-CZ" sz="2400" dirty="0" smtClean="0"/>
              <a:t>III.SPOLEČNOST </a:t>
            </a:r>
            <a:r>
              <a:rPr lang="cs-CZ" sz="2400" dirty="0" smtClean="0"/>
              <a:t>– HŠ</a:t>
            </a:r>
            <a:br>
              <a:rPr lang="cs-CZ" sz="2400" dirty="0" smtClean="0"/>
            </a:br>
            <a:r>
              <a:rPr lang="cs-CZ" sz="2400" dirty="0" smtClean="0"/>
              <a:t>ČÍSLO PROJEKTU:</a:t>
            </a:r>
            <a:r>
              <a:rPr lang="cs-CZ" sz="2400" dirty="0" smtClean="0">
                <a:solidFill>
                  <a:schemeClr val="tx1"/>
                </a:solidFill>
              </a:rPr>
              <a:t> CZ.1.07/1.4.00/21.3407 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14884"/>
            <a:ext cx="6400800" cy="12858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4714884"/>
            <a:ext cx="73755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 žákům 7.  a 8. ročníku pro výuku v předmětu společnost</a:t>
            </a:r>
          </a:p>
          <a:p>
            <a:r>
              <a:rPr lang="cs-CZ" dirty="0" smtClean="0"/>
              <a:t>Žáci se seznámí s významem městského úřadu, jeho členěním na odbory a činností jednotlivých odborů.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obsahuje výklad nového učiva,žáci pracují společně s učitelem, druhá část  (poslední 2 listy) slouží k opakování a procvičování učiva. </a:t>
            </a:r>
          </a:p>
          <a:p>
            <a:r>
              <a:rPr lang="cs-CZ" dirty="0" smtClean="0"/>
              <a:t>Aktuální údaje (umístění městského úřadu, jméno starosty)  doplní žáci podle skutečnosti.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92882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u="sng" dirty="0" smtClean="0"/>
              <a:t>MĚSTSKÝ ÚŘAD</a:t>
            </a:r>
            <a:endParaRPr lang="cs-CZ" sz="7200" b="1" u="sng" dirty="0"/>
          </a:p>
        </p:txBody>
      </p:sp>
      <p:pic>
        <p:nvPicPr>
          <p:cNvPr id="6" name="Obrázek 5" descr="P21300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000372"/>
            <a:ext cx="3714776" cy="27860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P21300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3571876"/>
            <a:ext cx="3690932" cy="276819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1285861"/>
            <a:ext cx="840050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ŘÍDÍ ŽIVOT MĚSTA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 ČELE ÚŘADU JE STAROSTA  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STAROSTA A ČLENOVÉ ZASTUPITELSTVA JSOU VOLENI V</a:t>
            </a:r>
          </a:p>
          <a:p>
            <a:r>
              <a:rPr lang="cs-CZ" sz="2800" dirty="0" smtClean="0"/>
              <a:t>  OBECNÍCH VOLBÁCH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VOLBY SE OPAKUJÍ KAŽDÉ 4 ROKY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ČLENÍ SE NA ODBORY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42"/>
            <a:ext cx="3214085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MĚSTSKÝ ÚŘAD </a:t>
            </a:r>
            <a:endParaRPr lang="cs-CZ" sz="36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500042"/>
            <a:ext cx="296895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ODBOR EKONOMICKÝ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1142984"/>
            <a:ext cx="5143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ROZPOČET MĚSTA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HOSPODAŘENÍ S  PENĚZI MĚSTA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POPLATKY ZA PSY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POKUTY UDĚLENÉ MĚSTSKOU POLICIÍ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JINÉ POKUTY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ŠKOLY, DIVADLO, KNIHOVNA </a:t>
            </a:r>
            <a:endParaRPr lang="cs-CZ" sz="2400" dirty="0"/>
          </a:p>
        </p:txBody>
      </p:sp>
      <p:pic>
        <p:nvPicPr>
          <p:cNvPr id="2050" name="Picture 2" descr="C:\Users\HP\Desktop\MB90033172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57166"/>
            <a:ext cx="1857388" cy="185738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1" name="Picture 3" descr="C:\Users\HP\Desktop\MB90042600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785926"/>
            <a:ext cx="1643074" cy="164307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71472" y="4214818"/>
            <a:ext cx="294292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ŽIVNOSTENSKÝ ÚŘAD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4786322"/>
            <a:ext cx="4799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EVIDENCE PODNIKATELŮ A FIREM  </a:t>
            </a:r>
            <a:endParaRPr lang="cs-CZ" sz="2400" dirty="0"/>
          </a:p>
        </p:txBody>
      </p:sp>
      <p:pic>
        <p:nvPicPr>
          <p:cNvPr id="2052" name="Picture 4" descr="C:\Users\HP\Desktop\MB90028098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4429132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571480"/>
            <a:ext cx="233371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ODBOR SPRÁVNÍ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4"/>
            <a:ext cx="750099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EVIDENCE LIDÍ – OBYVATEL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EVIDENCE AUTOMOBILŮ, MOTOREK – VYDÁVÁNÍ SPZ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ŘIDIČSKÉ PRŮKAZY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OBČANSKÉ PRŮKAZY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PASY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SPRÁVNÍ ŘÍZENÍ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MATRIKA</a:t>
            </a:r>
          </a:p>
          <a:p>
            <a:endParaRPr lang="cs-CZ" sz="2400" dirty="0"/>
          </a:p>
        </p:txBody>
      </p:sp>
      <p:pic>
        <p:nvPicPr>
          <p:cNvPr id="3074" name="Picture 2" descr="C:\Users\HP\Desktop\MB90021271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331836">
            <a:off x="6349888" y="2492243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42910" y="4572008"/>
            <a:ext cx="6262099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MATRIKA – ZAZNAMENÁVÁ NAROZENÍ A ÚMRTÍ  OBČANŮ</a:t>
            </a:r>
          </a:p>
          <a:p>
            <a:r>
              <a:rPr lang="cs-CZ" dirty="0" smtClean="0"/>
              <a:t>                      VYDÁVÁ RODNÉ A ÚMRTNÍ LISTY</a:t>
            </a:r>
          </a:p>
          <a:p>
            <a:r>
              <a:rPr lang="cs-CZ" dirty="0" smtClean="0"/>
              <a:t>                  -   VEDE PŘEHLED O SVATBÁCH, VYDÁVÁ ODDACÍ LISTY 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00042"/>
            <a:ext cx="347415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ODBOR SPRÁVY MAJETKU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357298"/>
            <a:ext cx="44617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DĚTSKÁ HŘIŠTĚ VE MĚSTĚ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DOPRAVA – MĚSTSKÉ AUTOBUSY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PARKY, TRÁVNÍKY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DOMY VE MĚSTĚ </a:t>
            </a:r>
            <a:endParaRPr lang="cs-CZ" sz="2400" dirty="0"/>
          </a:p>
        </p:txBody>
      </p:sp>
      <p:pic>
        <p:nvPicPr>
          <p:cNvPr id="4098" name="Picture 2" descr="C:\Users\HP\Desktop\MB90002455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642918"/>
            <a:ext cx="2024078" cy="202407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28596" y="3500438"/>
            <a:ext cx="573208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ODBOR SOCIÁLNÍCH VĚCÍ A ZDRAVOTNICTVÍ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4286256"/>
            <a:ext cx="693266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SOCIÁLNÍ PRACOVNICE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OCHRANA PRÁV DĚTÍ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KURÁTOŘI PRO DĚTI A MLÁDEŽ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ŘEŠENÍ PROBLÉMOVÉHO CHOVÁNÍ DĚTÍ A MLÁDEŽE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ZDRAVOTNICTVÍ – NEMOCNICE, POLIKLINIKY</a:t>
            </a:r>
            <a:endParaRPr lang="cs-CZ" sz="2400" dirty="0"/>
          </a:p>
        </p:txBody>
      </p:sp>
      <p:pic>
        <p:nvPicPr>
          <p:cNvPr id="4099" name="Picture 3" descr="C:\Users\HP\Desktop\MB90033172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3500438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564359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ODBOR STAVEBNÍ A ŽIVOTNÍHO PROSTŘEDÍ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142984"/>
            <a:ext cx="77672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STAVBY  A OPRAVY  DOMŮ  A BYTŮ – STAVEBNÍ  POVOLENÍ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STAVBY SILNIC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PÉČE O PAMÁTKY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OCHRANA PŘÍRODY, KRAJINY, OBZDUŠÍ, VODY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ODVOZ  ODPADKŮ</a:t>
            </a:r>
            <a:endParaRPr lang="cs-CZ" sz="2400" dirty="0"/>
          </a:p>
        </p:txBody>
      </p:sp>
      <p:pic>
        <p:nvPicPr>
          <p:cNvPr id="5122" name="Picture 2" descr="C:\Users\HP\Desktop\MB90022899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714488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5123" name="Picture 3" descr="C:\Users\HP\Desktop\MB90021519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2857496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5124" name="Picture 4" descr="C:\Users\HP\Desktop\MH9000302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3429000"/>
            <a:ext cx="2252648" cy="22526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14290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643042" y="571480"/>
            <a:ext cx="300133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ODPOVĚZ NA OTÁZKY: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714488"/>
            <a:ext cx="7078028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KDE SE NACHÁZÍ  V NAŠEM  MĚSTĚ  MĚSTSKÝ ÚŘAD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428868"/>
            <a:ext cx="6230183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 SE JMENUJE STAROSTA NAŠEHO MĚSTA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357562"/>
            <a:ext cx="8578199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NA JAKÝ  ODBOR  PŮJDE  PODNIKATEL ,  KTERÝ SI CHCE OTEVŘÍT</a:t>
            </a:r>
          </a:p>
          <a:p>
            <a:r>
              <a:rPr lang="cs-CZ" sz="2400" dirty="0" smtClean="0"/>
              <a:t>    OPRAVNU AUT ?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4572008"/>
            <a:ext cx="2678755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ODBOR SOCIÁLNÍCH VĚCÍ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678" y="4572008"/>
            <a:ext cx="2401619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ODBOR ŽIVNOSTENSKÝ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4572008"/>
            <a:ext cx="1884683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ODBOR STAVEBNÍ </a:t>
            </a:r>
            <a:endParaRPr lang="cs-CZ" dirty="0"/>
          </a:p>
        </p:txBody>
      </p:sp>
      <p:pic>
        <p:nvPicPr>
          <p:cNvPr id="6148" name="Picture 4" descr="C:\Users\HP\Desktop\MH9004404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5072074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8546763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KDE VYDAJÍ RODNÝ LIST TVÉMU BRATŘÍČKOVI NEBO SESTŘIČCE 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285860"/>
            <a:ext cx="141538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 MATRICE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7422" y="1285860"/>
            <a:ext cx="3071834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NA ODBORU EKONOMICKÉM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57884" y="1285860"/>
            <a:ext cx="3089820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NA ODBORU SOCIÁLNÍCH VĚCÍ</a:t>
            </a:r>
            <a:endParaRPr lang="cs-CZ" dirty="0"/>
          </a:p>
        </p:txBody>
      </p:sp>
      <p:pic>
        <p:nvPicPr>
          <p:cNvPr id="7170" name="Picture 2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85926"/>
            <a:ext cx="1000132" cy="10001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57158" y="3786190"/>
            <a:ext cx="7605552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KAM PŮJDEŠ ZAPLATIT POKUTU ZA ŠPATNÉ PARKOVÁNÍ 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4572008"/>
            <a:ext cx="2272610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  STAVEBNÍ ODBOR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28926" y="4572008"/>
            <a:ext cx="2786082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ŽIVNOSTENSKÝ ODBOR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4572008"/>
            <a:ext cx="2555764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EKONOMICKÝ ODBOR</a:t>
            </a:r>
            <a:endParaRPr lang="cs-CZ" dirty="0"/>
          </a:p>
        </p:txBody>
      </p:sp>
      <p:pic>
        <p:nvPicPr>
          <p:cNvPr id="7171" name="Picture 3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5143512"/>
            <a:ext cx="1000132" cy="10001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428736"/>
            <a:ext cx="585654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Kliparty – dostupné na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Fotografie MÚ Louny – vlastní dílo </a:t>
            </a:r>
          </a:p>
          <a:p>
            <a:r>
              <a:rPr lang="cs-CZ" sz="2000" dirty="0" smtClean="0"/>
              <a:t> 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Vše  citováno </a:t>
            </a:r>
            <a:r>
              <a:rPr lang="cs-CZ" sz="2000" smtClean="0"/>
              <a:t>[</a:t>
            </a:r>
            <a:r>
              <a:rPr lang="cs-CZ" sz="2000" smtClean="0"/>
              <a:t>2013-03-13</a:t>
            </a:r>
            <a:r>
              <a:rPr lang="cs-CZ" sz="2000" dirty="0" smtClean="0"/>
              <a:t>] </a:t>
            </a:r>
            <a:endParaRPr lang="cs-CZ" sz="20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7">
      <a:dk1>
        <a:sysClr val="windowText" lastClr="000000"/>
      </a:dk1>
      <a:lt1>
        <a:srgbClr val="93E2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415</Words>
  <Application>Microsoft Office PowerPoint</Application>
  <PresentationFormat>Předvádění na obrazovce (4:3)</PresentationFormat>
  <Paragraphs>80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SPECIÁLNÍ ZÁKLADNÍ ŠKOLA LOUNY,                           PODĚBRADOVA 640, PŘÍSPĚVKOVÁ ORGNIZACE  AUTOR:  MGR.JANA ZELINKOVÁ  NÁZEV MATERIÁLU: VY_32_INOVACE_19_MĚSTSKÝ ÚŘAD  TÉMA:             MĚSTSKÝ ÚŘAD NÁZEV SADY: III.SPOLEČNOST – HŠ ČÍSLO PROJEKTU: CZ.1.07/1.4.00/21.3407  </vt:lpstr>
      <vt:lpstr>ANOTACE</vt:lpstr>
      <vt:lpstr>MĚSTSKÝ ÚŘAD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                          PODĚBRADOVA 640, PŘÍSPĚVKOVÁ ORGNIZACE  AUTOR:  MGR.JANA ZELINKOVÁ  NÁZEV MATERIÁLU: VY_32_INOVACE_00_MĚSTSKÝ ÚŘAD  TÉMA: MĚSTSKÝ ÚŘAD NÁZEV SADY: SPOLEČNOST – HŠ ČÍSLO PROJEKTU: CZ.1.07/1.4.00/21.3407</dc:title>
  <dc:creator>HP</dc:creator>
  <cp:lastModifiedBy>HP</cp:lastModifiedBy>
  <cp:revision>17</cp:revision>
  <dcterms:created xsi:type="dcterms:W3CDTF">2013-02-13T12:45:39Z</dcterms:created>
  <dcterms:modified xsi:type="dcterms:W3CDTF">2013-03-26T16:26:53Z</dcterms:modified>
</cp:coreProperties>
</file>