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63" r:id="rId5"/>
    <p:sldId id="264" r:id="rId6"/>
    <p:sldId id="265" r:id="rId7"/>
    <p:sldId id="266" r:id="rId8"/>
    <p:sldId id="267" r:id="rId9"/>
    <p:sldId id="269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86671-2CE2-4BE1-A99F-1E9613AF9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9850D-2CB0-4454-9109-3B7DCAAC8B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bomb.wav" builtIn="1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86671-2CE2-4BE1-A99F-1E9613AF9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9850D-2CB0-4454-9109-3B7DCAAC8B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bomb.wav" builtIn="1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86671-2CE2-4BE1-A99F-1E9613AF9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9850D-2CB0-4454-9109-3B7DCAAC8B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bomb.wav" builtIn="1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86671-2CE2-4BE1-A99F-1E9613AF9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9850D-2CB0-4454-9109-3B7DCAAC8B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bomb.wav" builtIn="1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86671-2CE2-4BE1-A99F-1E9613AF9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9850D-2CB0-4454-9109-3B7DCAAC8B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bomb.wav" builtIn="1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86671-2CE2-4BE1-A99F-1E9613AF9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9850D-2CB0-4454-9109-3B7DCAAC8B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bomb.wav" builtIn="1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86671-2CE2-4BE1-A99F-1E9613AF9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9850D-2CB0-4454-9109-3B7DCAAC8B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bomb.wav" builtIn="1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86671-2CE2-4BE1-A99F-1E9613AF9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9850D-2CB0-4454-9109-3B7DCAAC8B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bomb.wav" builtIn="1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86671-2CE2-4BE1-A99F-1E9613AF9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9850D-2CB0-4454-9109-3B7DCAAC8B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bomb.wav" builtIn="1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86671-2CE2-4BE1-A99F-1E9613AF9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9850D-2CB0-4454-9109-3B7DCAAC8B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bomb.wav" builtIn="1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C86671-2CE2-4BE1-A99F-1E9613AF9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99850D-2CB0-4454-9109-3B7DCAAC8B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  <p:sndAc>
      <p:stSnd>
        <p:snd r:embed="rId1" name="bomb.wav" builtIn="1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C86671-2CE2-4BE1-A99F-1E9613AF9948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99850D-2CB0-4454-9109-3B7DCAAC8B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>
    <p:dissolve/>
    <p:sndAc>
      <p:stSnd>
        <p:snd r:embed="rId13" name="bomb.wav" builtIn="1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jpe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restn%C3%BD_%C4%8Din" TargetMode="External"/><Relationship Id="rId7" Type="http://schemas.openxmlformats.org/officeDocument/2006/relationships/hyperlink" Target="http://office.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Mladistv%C3%BD" TargetMode="External"/><Relationship Id="rId5" Type="http://schemas.openxmlformats.org/officeDocument/2006/relationships/hyperlink" Target="http://cs.wikipedia.org/wiki/Trestn%C3%AD_pr%C3%A1vo" TargetMode="External"/><Relationship Id="rId4" Type="http://schemas.openxmlformats.org/officeDocument/2006/relationships/hyperlink" Target="http://cs.wikipedia.org/wiki/Pr%C3%A1vo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214290"/>
            <a:ext cx="8243918" cy="4214841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NÁZEV ŠKOLY: SPECIÁLNÍ ZÁKLADNÍ ŠKOLA, LOUNY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         PODĚBRADOVA 640, PŘÍSPĚVKOVÁ ORGANIZACE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AUTOR:     MGR. JANA ZELINKOVÁ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NÁZEV MATERIÁLU: </a:t>
            </a:r>
            <a:r>
              <a:rPr lang="cs-CZ" sz="2400" dirty="0" smtClean="0"/>
              <a:t>VY_32_INOVACE_20_TRESTNÝ </a:t>
            </a:r>
            <a:r>
              <a:rPr lang="cs-CZ" sz="2400" dirty="0" smtClean="0"/>
              <a:t>ČIN A JEHO</a:t>
            </a:r>
            <a:br>
              <a:rPr lang="cs-CZ" sz="2400" dirty="0" smtClean="0"/>
            </a:br>
            <a:r>
              <a:rPr lang="cs-CZ" sz="2400" dirty="0"/>
              <a:t> </a:t>
            </a:r>
            <a:r>
              <a:rPr lang="cs-CZ" sz="2400" dirty="0" smtClean="0"/>
              <a:t>                                    </a:t>
            </a:r>
            <a:r>
              <a:rPr lang="cs-CZ" sz="2400" dirty="0" smtClean="0"/>
              <a:t>DŮSLEDKY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TÉMA:                         TRESTNÝ ČIN A JEHO DŮSLEDKY</a:t>
            </a:r>
            <a:br>
              <a:rPr lang="cs-CZ" sz="2400" dirty="0" smtClean="0"/>
            </a:br>
            <a:r>
              <a:rPr lang="cs-CZ" sz="2400" dirty="0" smtClean="0"/>
              <a:t>NÁZEV SADY:            </a:t>
            </a:r>
            <a:r>
              <a:rPr lang="cs-CZ" sz="2400" dirty="0" smtClean="0"/>
              <a:t>  </a:t>
            </a:r>
            <a:r>
              <a:rPr lang="cs-CZ" sz="2400" dirty="0" smtClean="0"/>
              <a:t>III. </a:t>
            </a:r>
            <a:r>
              <a:rPr lang="cs-CZ" sz="2400" dirty="0" smtClean="0"/>
              <a:t>SPOLEČNOST </a:t>
            </a:r>
            <a:r>
              <a:rPr lang="cs-CZ" sz="2400" dirty="0" smtClean="0"/>
              <a:t>– HŠ</a:t>
            </a:r>
            <a:br>
              <a:rPr lang="cs-CZ" sz="2400" dirty="0" smtClean="0"/>
            </a:br>
            <a:r>
              <a:rPr lang="cs-CZ" sz="2400" dirty="0" smtClean="0"/>
              <a:t>ČÍSLO PROJEKTU:      </a:t>
            </a:r>
            <a:r>
              <a:rPr lang="cs-CZ" sz="2400" dirty="0" smtClean="0">
                <a:solidFill>
                  <a:schemeClr val="tx1"/>
                </a:solidFill>
              </a:rPr>
              <a:t>CZ.1.07/1.4.00/21.3407 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857760"/>
            <a:ext cx="6400800" cy="78104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1142976" y="4786322"/>
            <a:ext cx="7041297" cy="1363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  <p:sndAc>
      <p:stSnd>
        <p:snd r:embed="rId2" name="bomb.wav" builtIn="1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Prezentace je určena k výkladu a opakování učiva v předmětu společnost na </a:t>
            </a:r>
            <a:r>
              <a:rPr lang="cs-CZ" dirty="0" err="1" smtClean="0"/>
              <a:t>II.stupni</a:t>
            </a:r>
            <a:r>
              <a:rPr lang="cs-CZ" dirty="0" smtClean="0"/>
              <a:t> speciální školy.</a:t>
            </a:r>
          </a:p>
          <a:p>
            <a:r>
              <a:rPr lang="cs-CZ" dirty="0" smtClean="0"/>
              <a:t>Žáci pracují s pojmem trestný čin, seznamují se s důsledky trestného činu a trestní odpovědností mládeže.</a:t>
            </a:r>
          </a:p>
          <a:p>
            <a:r>
              <a:rPr lang="cs-CZ" dirty="0" smtClean="0"/>
              <a:t>Inovace: interaktivní způsob učení.</a:t>
            </a:r>
          </a:p>
          <a:p>
            <a:r>
              <a:rPr lang="cs-CZ" dirty="0" smtClean="0"/>
              <a:t>Pomůcky: pero</a:t>
            </a:r>
          </a:p>
          <a:p>
            <a:r>
              <a:rPr lang="cs-CZ" dirty="0" smtClean="0"/>
              <a:t>Prezentace na interaktivní tabuli.</a:t>
            </a:r>
          </a:p>
          <a:p>
            <a:r>
              <a:rPr lang="cs-CZ" dirty="0" smtClean="0"/>
              <a:t>Žáci pracují společně s učitelem. Poslední dva listy slouží k opakování a procvičování učiva.</a:t>
            </a:r>
            <a:endParaRPr lang="cs-CZ" dirty="0"/>
          </a:p>
        </p:txBody>
      </p:sp>
    </p:spTree>
  </p:cSld>
  <p:clrMapOvr>
    <a:masterClrMapping/>
  </p:clrMapOvr>
  <p:transition>
    <p:dissolve/>
    <p:sndAc>
      <p:stSnd>
        <p:snd r:embed="rId2" name="bomb.wav" builtIn="1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28596" y="642918"/>
            <a:ext cx="7358114" cy="2308324"/>
          </a:xfrm>
          <a:prstGeom prst="rect">
            <a:avLst/>
          </a:prstGeom>
          <a:ln>
            <a:solidFill>
              <a:schemeClr val="accent6">
                <a:lumMod val="75000"/>
              </a:schemeClr>
            </a:solidFill>
          </a:ln>
          <a:scene3d>
            <a:camera prst="perspectiveContrastingRightFacing"/>
            <a:lightRig rig="threePt" dir="t"/>
          </a:scene3d>
          <a:sp3d>
            <a:bevelT w="114300" prst="hardEdge"/>
          </a:sp3d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7200" dirty="0" smtClean="0"/>
              <a:t>TRESTNÝ ČIN  A </a:t>
            </a:r>
          </a:p>
          <a:p>
            <a:pPr algn="ctr"/>
            <a:r>
              <a:rPr lang="cs-CZ" sz="7200" dirty="0" smtClean="0"/>
              <a:t>JEHO DŮSLEDKY </a:t>
            </a:r>
            <a:endParaRPr lang="cs-CZ" sz="7200" dirty="0"/>
          </a:p>
        </p:txBody>
      </p:sp>
      <p:pic>
        <p:nvPicPr>
          <p:cNvPr id="1026" name="Picture 2" descr="C:\Users\HP\Desktop\MB900290865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714876" y="2670174"/>
            <a:ext cx="3571900" cy="357190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chemeClr val="accent6">
                <a:lumMod val="75000"/>
              </a:schemeClr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</p:spTree>
  </p:cSld>
  <p:clrMapOvr>
    <a:masterClrMapping/>
  </p:clrMapOvr>
  <p:transition>
    <p:dissolve/>
    <p:sndAc>
      <p:stSnd>
        <p:snd r:embed="rId2" name="bomb.wav" builtIn="1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HP\Desktop\MB90019653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214290"/>
            <a:ext cx="928694" cy="928694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1428728" y="428604"/>
            <a:ext cx="3786214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CO JE TO TRESTNÝ ČIN 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1357298"/>
            <a:ext cx="8001056" cy="193899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/>
              <a:t> </a:t>
            </a:r>
            <a:r>
              <a:rPr lang="cs-CZ" sz="2400" dirty="0" smtClean="0"/>
              <a:t>JE TO PROTIPRÁVNÍ JEDNÁNÍ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/>
              <a:t> </a:t>
            </a:r>
            <a:r>
              <a:rPr lang="cs-CZ" sz="2400" dirty="0" smtClean="0"/>
              <a:t>POZOR ! JE TO I POKUS A PŘÍPRAVA 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/>
              <a:t> </a:t>
            </a:r>
            <a:r>
              <a:rPr lang="cs-CZ" sz="2400" dirty="0" smtClean="0"/>
              <a:t>POŠKOZUJE ŽIVOT, ZDRAVÍ A MAJETEK OSTATNÍCH LIDÍ NEBO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INSTITUCÍ A FIREM 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/>
              <a:t> </a:t>
            </a:r>
            <a:r>
              <a:rPr lang="cs-CZ" sz="2400" dirty="0" smtClean="0"/>
              <a:t>CO JE TRESTNÝ ČIN, ŘÍKÁ  TRESTNÍ PRÁVO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14282" y="3929066"/>
            <a:ext cx="3000396" cy="52322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CO JE TO PRÁVO ? 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4282" y="4786322"/>
            <a:ext cx="7952433" cy="156966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 JSOU TO PRAVIDLA CHOVÁNÍ, KTERÝMI SE LIDÉ ŘÍDÍ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/>
              <a:t> </a:t>
            </a:r>
            <a:r>
              <a:rPr lang="cs-CZ" sz="2400" dirty="0" smtClean="0"/>
              <a:t>MOHOU TO BÝT ZÁKAZY, PŘÍKAZY NEBO DOVOLENÍ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STANOVENÉ STÁTEM 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/>
              <a:t> </a:t>
            </a:r>
            <a:r>
              <a:rPr lang="cs-CZ" sz="2400" dirty="0" smtClean="0"/>
              <a:t>KDYŽ JE NĚKDO PORUŠÍ, STÁT = SOUD HO POTRESTÁ</a:t>
            </a:r>
            <a:endParaRPr lang="cs-CZ" sz="2400" dirty="0"/>
          </a:p>
        </p:txBody>
      </p:sp>
      <p:pic>
        <p:nvPicPr>
          <p:cNvPr id="4101" name="Picture 5" descr="C:\Users\HP\Desktop\MH900287439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72198" y="2500306"/>
            <a:ext cx="2143140" cy="2143140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</p:spTree>
  </p:cSld>
  <p:clrMapOvr>
    <a:masterClrMapping/>
  </p:clrMapOvr>
  <p:transition>
    <p:dissolve/>
    <p:sndAc>
      <p:stSnd>
        <p:snd r:embed="rId2" name="bomb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HP\Desktop\MB90028750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1643050"/>
            <a:ext cx="3357586" cy="3357586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  <p:pic>
        <p:nvPicPr>
          <p:cNvPr id="5123" name="Picture 3" descr="C:\Users\HP\Desktop\MB90019653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14282" y="142852"/>
            <a:ext cx="1000133" cy="1000132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1500166" y="571480"/>
            <a:ext cx="338246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JE KRÁDEŽ TRESTNÝ ČIN?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597" y="2000240"/>
            <a:ext cx="4214842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PACHATEL</a:t>
            </a:r>
          </a:p>
          <a:p>
            <a:pPr algn="ctr"/>
            <a:r>
              <a:rPr lang="cs-CZ" sz="2000" dirty="0" smtClean="0"/>
              <a:t>(OSOBA, KTERÁ TRESTNÝ ČIN SPÁCHÁ)  </a:t>
            </a:r>
            <a:endParaRPr lang="cs-CZ" sz="2000" dirty="0"/>
          </a:p>
        </p:txBody>
      </p:sp>
      <p:cxnSp>
        <p:nvCxnSpPr>
          <p:cNvPr id="9" name="Přímá spojovací šipka 8"/>
          <p:cNvCxnSpPr>
            <a:stCxn id="7" idx="3"/>
          </p:cNvCxnSpPr>
          <p:nvPr/>
        </p:nvCxnSpPr>
        <p:spPr>
          <a:xfrm>
            <a:off x="4643439" y="2415739"/>
            <a:ext cx="1643073" cy="94182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28596" y="3286124"/>
            <a:ext cx="4681025" cy="70788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VEZME NĚCO, CO MU NEPATŘÍ A POŠKODÍ </a:t>
            </a:r>
          </a:p>
          <a:p>
            <a:r>
              <a:rPr lang="cs-CZ" sz="2000" dirty="0" smtClean="0"/>
              <a:t>TAK JINÉHO ČLOVĚKA NEBO NAPŘ.BANKU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8596" y="4643446"/>
            <a:ext cx="3254737" cy="40011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POLICIE PACHATELE VYPÁTRÁ 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8596" y="5715016"/>
            <a:ext cx="3960571" cy="40011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SOUDCE ROZHODNE O VÝŠI TRESTU </a:t>
            </a:r>
            <a:endParaRPr lang="cs-CZ" sz="2000" dirty="0"/>
          </a:p>
        </p:txBody>
      </p:sp>
      <p:pic>
        <p:nvPicPr>
          <p:cNvPr id="5124" name="Picture 4" descr="C:\Users\HP\Desktop\MB900434879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929190" y="5214950"/>
            <a:ext cx="1357322" cy="1357322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  <p:pic>
        <p:nvPicPr>
          <p:cNvPr id="5126" name="Picture 6" descr="C:\Users\HP\Desktop\MB900283791.GIF"/>
          <p:cNvPicPr>
            <a:picLocks noChangeAspect="1" noChangeArrowheads="1" noCrop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786182" y="4143380"/>
            <a:ext cx="1471625" cy="1471625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</p:spTree>
  </p:cSld>
  <p:clrMapOvr>
    <a:masterClrMapping/>
  </p:clrMapOvr>
  <p:transition>
    <p:dissolve/>
    <p:sndAc>
      <p:stSnd>
        <p:snd r:embed="rId2" name="bomb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HP\Desktop\MB90019653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214290"/>
            <a:ext cx="1071570" cy="1071571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1500166" y="428604"/>
            <a:ext cx="5544531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PROČ A JAKÉ TRESTY MŮŽE SOUD UDĚLIT 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4282" y="1571612"/>
            <a:ext cx="5640647" cy="70788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sz="2000" dirty="0" smtClean="0"/>
              <a:t>TREST MÁ ZA ÚKOL CHRÁNIT SPOLEČNOST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/>
              <a:t> </a:t>
            </a:r>
            <a:r>
              <a:rPr lang="cs-CZ" sz="2000" dirty="0" smtClean="0"/>
              <a:t>ZABRÁNIT PACHATELI V DALŠÍ TRESTNÉ ČINNOSTI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4282" y="2571744"/>
            <a:ext cx="5591274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JAKÉ TRESTY MOHOU PACHATELE POTKAT 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4282" y="3143248"/>
            <a:ext cx="5143536" cy="255454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000" dirty="0" smtClean="0"/>
              <a:t>PODLE ZÁVAŽNOSTI SPÁCHANÉHO ČINU</a:t>
            </a:r>
          </a:p>
          <a:p>
            <a:pPr>
              <a:buFont typeface="Wingdings" pitchFamily="2" charset="2"/>
              <a:buChar char="q"/>
            </a:pPr>
            <a:endParaRPr lang="cs-CZ" sz="2000" dirty="0"/>
          </a:p>
          <a:p>
            <a:pPr>
              <a:buFont typeface="Wingdings" pitchFamily="2" charset="2"/>
              <a:buChar char="q"/>
            </a:pPr>
            <a:r>
              <a:rPr lang="cs-CZ" sz="2000" dirty="0" smtClean="0"/>
              <a:t> ODNĚTÍ SVOBODY (VĚZENÍ)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/>
              <a:t> </a:t>
            </a:r>
            <a:r>
              <a:rPr lang="cs-CZ" sz="2000" dirty="0" smtClean="0"/>
              <a:t>DOMÁCÍ VĚZENÍ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/>
              <a:t> </a:t>
            </a:r>
            <a:r>
              <a:rPr lang="cs-CZ" sz="2000" dirty="0" smtClean="0"/>
              <a:t>PENĚŽITÝ TREST 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/>
              <a:t> </a:t>
            </a:r>
            <a:r>
              <a:rPr lang="cs-CZ" sz="2000" dirty="0" smtClean="0"/>
              <a:t>ZÁKAZ ČINNOSTI (ZÁKAZ ŘÍZENÍ AUTA)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/>
              <a:t> </a:t>
            </a:r>
            <a:r>
              <a:rPr lang="cs-CZ" sz="2000" dirty="0" smtClean="0"/>
              <a:t>ZÁKAZ POBYTU (U CIZINCŮ)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/>
              <a:t> </a:t>
            </a:r>
            <a:r>
              <a:rPr lang="cs-CZ" sz="2000" dirty="0" smtClean="0"/>
              <a:t>A DALŠÍ TRESTY</a:t>
            </a:r>
          </a:p>
        </p:txBody>
      </p:sp>
      <p:pic>
        <p:nvPicPr>
          <p:cNvPr id="6147" name="Picture 3" descr="C:\Users\HP\Desktop\MB900287178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43504" y="3370260"/>
            <a:ext cx="2786082" cy="2786082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</p:spTree>
  </p:cSld>
  <p:clrMapOvr>
    <a:masterClrMapping/>
  </p:clrMapOvr>
  <p:transition>
    <p:dissolve/>
    <p:sndAc>
      <p:stSnd>
        <p:snd r:embed="rId2" name="bomb.wav" builtIn="1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71604" y="500042"/>
            <a:ext cx="4894930" cy="46166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MŮŽOU BÝT ODSOUZENÉ TAKÉ DĚTI ?</a:t>
            </a:r>
            <a:endParaRPr lang="cs-CZ" sz="2400" dirty="0"/>
          </a:p>
        </p:txBody>
      </p:sp>
      <p:pic>
        <p:nvPicPr>
          <p:cNvPr id="7170" name="Picture 2" descr="C:\Users\HP\Desktop\MB90019653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3" y="214291"/>
            <a:ext cx="1214446" cy="1214446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  <p:sp>
        <p:nvSpPr>
          <p:cNvPr id="4" name="TextovéPole 3"/>
          <p:cNvSpPr txBox="1"/>
          <p:nvPr/>
        </p:nvSpPr>
        <p:spPr>
          <a:xfrm>
            <a:off x="214282" y="1571612"/>
            <a:ext cx="7858180" cy="1015663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000" dirty="0"/>
              <a:t> </a:t>
            </a:r>
            <a:r>
              <a:rPr lang="cs-CZ" sz="2000" dirty="0" smtClean="0"/>
              <a:t>OSOBA DO 15 LET NENÍ TRESTNĚ ODPOVĚDNÁ 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 smtClean="0"/>
              <a:t> ZODPOVÍDAJÍ ZA NI RODIČE 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/>
              <a:t> </a:t>
            </a:r>
            <a:r>
              <a:rPr lang="cs-CZ" sz="2000" dirty="0" smtClean="0"/>
              <a:t>NAŘIZUJE SE DOHLED, OCHRANNÁ VÝCHOVA (VÝCHOVNÝ ÚSTAV)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14282" y="2857497"/>
            <a:ext cx="5715040" cy="163121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000" dirty="0" smtClean="0"/>
              <a:t> OD 15 DO 18 LET – MLADISTVÝ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/>
              <a:t> </a:t>
            </a:r>
            <a:r>
              <a:rPr lang="cs-CZ" sz="2000" dirty="0" smtClean="0"/>
              <a:t>TRESTNÝ ČIN SE NAZÝVÁ – PROVINĚNÍ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/>
              <a:t> </a:t>
            </a:r>
            <a:r>
              <a:rPr lang="cs-CZ" sz="2000" dirty="0" smtClean="0"/>
              <a:t>JEDNÁ SE O RELATIVNÍ TRESTNÍ ODPOVĚDNOST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 smtClean="0"/>
              <a:t> TREST BÝVÁ MÍRNĚJŠÍ 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/>
              <a:t> </a:t>
            </a:r>
            <a:r>
              <a:rPr lang="cs-CZ" sz="2000" dirty="0" smtClean="0"/>
              <a:t>MŮŽE JIŽ BÝT NAŘÍZENO TRESTNÍ OPATŘENÍ 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14282" y="4786322"/>
            <a:ext cx="7414466" cy="40011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000" dirty="0" smtClean="0"/>
              <a:t> 18 LET  - PLNÁ TRESTNÍ ODPOVĚDNOST PODLE PLATNÝCH ZÁKONŮ 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4282" y="5572140"/>
            <a:ext cx="5356979" cy="70788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000" dirty="0"/>
              <a:t> </a:t>
            </a:r>
            <a:r>
              <a:rPr lang="cs-CZ" sz="2000" dirty="0" smtClean="0"/>
              <a:t>18 – 20 LET  - VĚK BLÍZKÝ VĚKU MLADISTVÉMU 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/>
              <a:t> </a:t>
            </a:r>
            <a:r>
              <a:rPr lang="cs-CZ" sz="2000" dirty="0" smtClean="0"/>
              <a:t>JE TO POLEHČUJÍCÍ OKOLNOST </a:t>
            </a:r>
            <a:endParaRPr lang="cs-CZ" sz="2000" dirty="0"/>
          </a:p>
        </p:txBody>
      </p:sp>
      <p:pic>
        <p:nvPicPr>
          <p:cNvPr id="7171" name="Picture 3" descr="C:\Users\HP\Desktop\MB900287628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572264" y="2643182"/>
            <a:ext cx="2071702" cy="2071702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</p:spTree>
  </p:cSld>
  <p:clrMapOvr>
    <a:masterClrMapping/>
  </p:clrMapOvr>
  <p:transition>
    <p:dissolve/>
    <p:sndAc>
      <p:stSnd>
        <p:snd r:embed="rId2" name="bomb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C:\Users\HP\Desktop\MB90019653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285728"/>
            <a:ext cx="1071570" cy="1071570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1714480" y="571480"/>
            <a:ext cx="4572032" cy="46166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ROZHODNI, CO JE TRESTNÝ ČIN ?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1714488"/>
            <a:ext cx="2575770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ŠIKANOVÁNÍ SPOLUŽÁKA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2357430"/>
            <a:ext cx="1522276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KRÁDEŽ KOLA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596" y="3000372"/>
            <a:ext cx="1890774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BODNUTÍ NOŽEM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596" y="3643314"/>
            <a:ext cx="2758063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ROZBITÍ OKNA PŘI FOTBALE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596" y="4214818"/>
            <a:ext cx="3936912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PŘEPADENÍ A OKRADENÍ STARÉ BABIČKY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596" y="4857760"/>
            <a:ext cx="1855316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KRÁDEŽ MOBILU 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8596" y="5572140"/>
            <a:ext cx="2653803" cy="36933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PRODÁVÁNÍ MARIHUANY 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72264" y="1714488"/>
            <a:ext cx="671979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ANO 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72264" y="2357430"/>
            <a:ext cx="671979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ANO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72264" y="3000372"/>
            <a:ext cx="671979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ANO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572264" y="3571876"/>
            <a:ext cx="671979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ANO 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72264" y="4143380"/>
            <a:ext cx="671979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ANO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72264" y="4786322"/>
            <a:ext cx="671979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ANO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72264" y="5429264"/>
            <a:ext cx="671979" cy="36933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ANO 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358082" y="1714488"/>
            <a:ext cx="498855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NE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358082" y="2357430"/>
            <a:ext cx="498855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NE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358082" y="3000372"/>
            <a:ext cx="498855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NE 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358082" y="3571876"/>
            <a:ext cx="498855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NE 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358082" y="4143380"/>
            <a:ext cx="498855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NE 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358082" y="4786322"/>
            <a:ext cx="498855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NE 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358082" y="5429264"/>
            <a:ext cx="498855" cy="36933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NE </a:t>
            </a:r>
            <a:endParaRPr lang="cs-CZ" dirty="0"/>
          </a:p>
        </p:txBody>
      </p:sp>
    </p:spTree>
  </p:cSld>
  <p:clrMapOvr>
    <a:masterClrMapping/>
  </p:clrMapOvr>
  <p:transition>
    <p:dissolve/>
    <p:sndAc>
      <p:stSnd>
        <p:snd r:embed="rId2" name="bomb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271 0.00254 L -0.37344 0.00254 " pathEditMode="relative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271 0.00347 L -0.37344 0.00347 " pathEditMode="relative" ptsTypes="AA">
                                      <p:cBhvr>
                                        <p:cTn id="1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069 0.00416 L -0.37344 0.00416 " pathEditMode="relative" ptsTypes="AA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1.50786E-6 L -0.45 0.01527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5" y="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271 -0.00509 L -0.23177 0.01596 " pathEditMode="relative" ptsTypes="AA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128 0.02706 L -0.32621 0.02706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7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271 0.0074 L -0.37344 0.0074 " pathEditMode="relative" ptsTypes="AA">
                                      <p:cBhvr>
                                        <p:cTn id="3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6" grpId="0" animBg="1"/>
      <p:bldP spid="17" grpId="0" animBg="1"/>
      <p:bldP spid="19" grpId="0" animBg="1"/>
      <p:bldP spid="2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500042"/>
            <a:ext cx="6035844" cy="46166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OZNAČ SPRÁVNOU ODPOVĚĎ (POUŽIJ PERO): 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4282" y="1214422"/>
            <a:ext cx="7737720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OSOBA, KTERÁ UKRADNE AUTOMOBIL JE :   PACHATEL              PACIENT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4282" y="2143116"/>
            <a:ext cx="7019679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 VINĚ A  TRESTU ROZHODNE :     DOMOVNICE                SOUDCE  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4282" y="2928934"/>
            <a:ext cx="8629670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OSOBA DO 15 LET :      JE TRESTNĚ ODPOVĚDNÁ         NENÍ TRESTNĚ ODPOVĚDNÁ 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282" y="3643314"/>
            <a:ext cx="6249147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PACHATELE VYPÁTRÁ :           POLICIE                   SOUSEDKA  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282" y="4357694"/>
            <a:ext cx="8643998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ZÁKAZ POBYTU V ČR  MŮŽE SOUD NAŘÍDIT :  OBČANU ČR                     VIETNAMCI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4282" y="5214950"/>
            <a:ext cx="8715436" cy="40011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TREST ODNĚTÍ SVOBODY ZNAMENÁ : ŽE OSOBA SE MUSÍ OŽENIT     JDE DO VĚZENÍ </a:t>
            </a:r>
            <a:endParaRPr lang="cs-CZ" sz="2000" dirty="0"/>
          </a:p>
        </p:txBody>
      </p:sp>
    </p:spTree>
  </p:cSld>
  <p:clrMapOvr>
    <a:masterClrMapping/>
  </p:clrMapOvr>
  <p:transition>
    <p:dissolve/>
    <p:sndAc>
      <p:stSnd>
        <p:snd r:embed="rId2" name="bomb.wav" builtIn="1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3" y="428604"/>
            <a:ext cx="8786873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Použité zdroje : </a:t>
            </a:r>
          </a:p>
          <a:p>
            <a:endParaRPr lang="cs-CZ" dirty="0"/>
          </a:p>
          <a:p>
            <a:r>
              <a:rPr lang="cs-CZ" dirty="0" smtClean="0"/>
              <a:t>Trestný čin (text) – dostupné na </a:t>
            </a:r>
            <a:r>
              <a:rPr lang="cs-CZ" dirty="0" smtClean="0">
                <a:hlinkClick r:id="rId3"/>
              </a:rPr>
              <a:t>http://cs.wikipedia.org/wiki/Trestn%C3%BD_%C4%8Din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Právo (text) – dostupné na </a:t>
            </a:r>
            <a:r>
              <a:rPr lang="cs-CZ" dirty="0" smtClean="0">
                <a:hlinkClick r:id="rId4"/>
              </a:rPr>
              <a:t>http://cs.wikipedia.org/wiki/Pr%C3%A1vo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Trestní právo (text) – dostupné na </a:t>
            </a:r>
            <a:r>
              <a:rPr lang="cs-CZ" dirty="0" smtClean="0">
                <a:hlinkClick r:id="rId5"/>
              </a:rPr>
              <a:t>http://cs.wikipedia.org/wiki/Trestn%C3%AD_pr%C3%A1vo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Trestní odpovědnost mládeže (text) – dostupné na </a:t>
            </a:r>
            <a:r>
              <a:rPr lang="cs-CZ" dirty="0" smtClean="0">
                <a:hlinkClick r:id="rId6"/>
              </a:rPr>
              <a:t>http://cs.wikipedia.org/wiki/Mladistv%C3%BD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Kliparty – dostupné na </a:t>
            </a:r>
            <a:r>
              <a:rPr lang="cs-CZ" dirty="0" smtClean="0">
                <a:hlinkClick r:id="rId7"/>
              </a:rPr>
              <a:t>http://office.</a:t>
            </a:r>
            <a:r>
              <a:rPr lang="cs-CZ" dirty="0" err="1" smtClean="0">
                <a:hlinkClick r:id="rId7"/>
              </a:rPr>
              <a:t>microsoft.com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Vše citováno [2013-03-04].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dissolve/>
    <p:sndAc>
      <p:stSnd>
        <p:snd r:embed="rId2" name="bomb.wav" builtIn="1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15">
      <a:dk1>
        <a:sysClr val="windowText" lastClr="000000"/>
      </a:dk1>
      <a:lt1>
        <a:srgbClr val="FFFF99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188</TotalTime>
  <Words>511</Words>
  <Application>Microsoft Office PowerPoint</Application>
  <PresentationFormat>Předvádění na obrazovce (4:3)</PresentationFormat>
  <Paragraphs>98</Paragraphs>
  <Slides>10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NÁZEV ŠKOLY: SPECIÁLNÍ ZÁKLADNÍ ŠKOLA, LOUNY                           PODĚBRADOVA 640, PŘÍSPĚVKOVÁ ORGANIZACE  AUTOR:     MGR. JANA ZELINKOVÁ  NÁZEV MATERIÁLU: VY_32_INOVACE_20_TRESTNÝ ČIN A JEHO                                      DŮSLEDKY  TÉMA:                         TRESTNÝ ČIN A JEHO DŮSLEDKY NÁZEV SADY:              III. SPOLEČNOST – HŠ ČÍSLO PROJEKTU:      CZ.1.07/1.4.00/21.3407 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HP</cp:lastModifiedBy>
  <cp:revision>20</cp:revision>
  <dcterms:created xsi:type="dcterms:W3CDTF">2013-03-25T16:29:09Z</dcterms:created>
  <dcterms:modified xsi:type="dcterms:W3CDTF">2013-03-26T16:27:58Z</dcterms:modified>
</cp:coreProperties>
</file>