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0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90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B1D2FB-A33A-4ACF-AB76-68866EBDF8D6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49254A-1F8D-470E-8C03-C0CB41EDFB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idelny.cz/show.aspx?id=433" TargetMode="External"/><Relationship Id="rId3" Type="http://schemas.openxmlformats.org/officeDocument/2006/relationships/hyperlink" Target="http://www.lexel.cz/cs/packaging/racio" TargetMode="External"/><Relationship Id="rId7" Type="http://schemas.openxmlformats.org/officeDocument/2006/relationships/hyperlink" Target="http://t1.gstatic.com/images?q=tbn:ANd9GcTPL0K2xfBm3-0lcd2Wi3QuqNyILPcF7_b2NemV-6KJPKCqS04P" TargetMode="External"/><Relationship Id="rId12" Type="http://schemas.openxmlformats.org/officeDocument/2006/relationships/image" Target="../media/image14.png"/><Relationship Id="rId2" Type="http://schemas.openxmlformats.org/officeDocument/2006/relationships/hyperlink" Target="http://www.zdravavyzivahronov.com/produk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odko.cz/?p=portfolio&amp;action=show&amp;id=38" TargetMode="External"/><Relationship Id="rId11" Type="http://schemas.openxmlformats.org/officeDocument/2006/relationships/image" Target="../media/image13.png"/><Relationship Id="rId5" Type="http://schemas.openxmlformats.org/officeDocument/2006/relationships/hyperlink" Target="http://www.hiwtc.com/products/nestle-cornflakes-cini-minis-nesquik-and-others-8462-43327.htm" TargetMode="External"/><Relationship Id="rId10" Type="http://schemas.openxmlformats.org/officeDocument/2006/relationships/hyperlink" Target="http://www.eko-produkty.cz/bonavita-pufovany-chlebicek-ryzovy-v-karamelu-70-g-p21620/" TargetMode="External"/><Relationship Id="rId4" Type="http://schemas.openxmlformats.org/officeDocument/2006/relationships/hyperlink" Target="http://www.akcniceny.cz/detail/arasidove-krupky-canto-731885/" TargetMode="External"/><Relationship Id="rId9" Type="http://schemas.openxmlformats.org/officeDocument/2006/relationships/hyperlink" Target="http://www.eko-produkty.cz/bonavita-pufovany-chlebicek-ryzovy-v-jogurtu-75-g-p21621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143000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r>
              <a:rPr lang="cs-CZ" sz="1600" dirty="0">
                <a:solidFill>
                  <a:srgbClr val="575F6D"/>
                </a:solidFill>
              </a:rPr>
              <a:t/>
            </a:r>
            <a:br>
              <a:rPr lang="cs-CZ" sz="1600" dirty="0">
                <a:solidFill>
                  <a:srgbClr val="575F6D"/>
                </a:solidFill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27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cap="small" dirty="0" smtClean="0">
                <a:solidFill>
                  <a:srgbClr val="575F6D"/>
                </a:solidFill>
                <a:ea typeface="+mj-ea"/>
                <a:cs typeface="+mj-cs"/>
              </a:rPr>
              <a:t>              DIGITÁLNÍ </a:t>
            </a:r>
            <a:r>
              <a:rPr lang="cs-CZ" sz="2800" cap="small" dirty="0">
                <a:solidFill>
                  <a:srgbClr val="575F6D"/>
                </a:solidFill>
                <a:ea typeface="+mj-ea"/>
                <a:cs typeface="+mj-cs"/>
              </a:rPr>
              <a:t>UČEBNÍ MATERIÁL</a:t>
            </a: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921896"/>
            <a:ext cx="3822954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8040216"/>
              </p:ext>
            </p:extLst>
          </p:nvPr>
        </p:nvGraphicFramePr>
        <p:xfrm>
          <a:off x="467544" y="1763979"/>
          <a:ext cx="7920880" cy="4113289"/>
        </p:xfrm>
        <a:graphic>
          <a:graphicData uri="http://schemas.openxmlformats.org/drawingml/2006/table">
            <a:tbl>
              <a:tblPr/>
              <a:tblGrid>
                <a:gridCol w="2140454"/>
                <a:gridCol w="5780426"/>
              </a:tblGrid>
              <a:tr h="30552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3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smtClean="0"/>
                        <a:t>_INOVACE_ZBO11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552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18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552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Potravinářské zboží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552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PUFOVANÉ A EXTRUDEROVANÉ VÝROBKY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18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552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18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20.1.2013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234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fontAlgn="base">
                        <a:spcBef>
                          <a:spcPts val="290"/>
                        </a:spcBef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výrobou a druhy v prodeji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pufovaných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extruderovaných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výrobků.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 Materiál je určen pro žáky 1.ročníku obor prodavačské práce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, prodavač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do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předmětu „Zbožíznalství“.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02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575F6D"/>
                </a:solidFill>
              </a:rPr>
              <a:t>PUFOVANÉ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67744" y="1916832"/>
            <a:ext cx="6876256" cy="4752528"/>
          </a:xfrm>
        </p:spPr>
        <p:txBody>
          <a:bodyPr>
            <a:noAutofit/>
          </a:bodyPr>
          <a:lstStyle/>
          <a:p>
            <a:r>
              <a:rPr lang="cs-CZ" sz="4800" dirty="0" smtClean="0"/>
              <a:t>PUFOVANÉ </a:t>
            </a:r>
          </a:p>
          <a:p>
            <a:r>
              <a:rPr lang="cs-CZ" sz="4800" dirty="0" smtClean="0"/>
              <a:t>A EXTRUDEROVANÉ VÝROBKY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9336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908720"/>
            <a:ext cx="6172200" cy="3096344"/>
          </a:xfrm>
        </p:spPr>
        <p:txBody>
          <a:bodyPr>
            <a:normAutofit/>
          </a:bodyPr>
          <a:lstStyle/>
          <a:p>
            <a:r>
              <a:rPr lang="cs-CZ" sz="8000" dirty="0" err="1">
                <a:solidFill>
                  <a:srgbClr val="575F6D"/>
                </a:solidFill>
              </a:rPr>
              <a:t>Pufované</a:t>
            </a:r>
            <a:r>
              <a:rPr lang="cs-CZ" sz="8000" dirty="0">
                <a:solidFill>
                  <a:srgbClr val="575F6D"/>
                </a:solidFill>
              </a:rPr>
              <a:t> výrobky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80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575F6D"/>
                </a:solidFill>
              </a:rPr>
              <a:t>Výroba: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>
                <a:solidFill>
                  <a:prstClr val="black"/>
                </a:solidFill>
              </a:rPr>
              <a:t>z loupané </a:t>
            </a:r>
            <a:r>
              <a:rPr lang="cs-CZ" sz="2800" u="sng" dirty="0">
                <a:solidFill>
                  <a:prstClr val="black"/>
                </a:solidFill>
              </a:rPr>
              <a:t>rýže, kukuřice, pšenice </a:t>
            </a:r>
            <a:r>
              <a:rPr lang="cs-CZ" sz="2800" dirty="0">
                <a:solidFill>
                  <a:prstClr val="black"/>
                </a:solidFill>
              </a:rPr>
              <a:t>obilovina se uzavře v tlakové nádobě /PUFOVACÍ  DĚLO/, kde se </a:t>
            </a:r>
            <a:r>
              <a:rPr lang="cs-CZ" sz="2800" dirty="0" smtClean="0">
                <a:solidFill>
                  <a:prstClr val="black"/>
                </a:solidFill>
              </a:rPr>
              <a:t>ohřívá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endParaRPr lang="cs-CZ" sz="2800" dirty="0">
              <a:solidFill>
                <a:prstClr val="black"/>
              </a:solidFill>
            </a:endParaRP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voda </a:t>
            </a:r>
            <a:r>
              <a:rPr lang="cs-CZ" sz="2800" dirty="0">
                <a:solidFill>
                  <a:prstClr val="black"/>
                </a:solidFill>
              </a:rPr>
              <a:t>v obilce se mění v páru a rychlým snížením tlaku se vodní pára v obilce rozepne, tím se zvětší povrch obilky a zvýší se její pórovitost</a:t>
            </a:r>
          </a:p>
        </p:txBody>
      </p:sp>
    </p:spTree>
    <p:extLst>
      <p:ext uri="{BB962C8B-B14F-4D97-AF65-F5344CB8AC3E}">
        <p14:creationId xmlns:p14="http://schemas.microsoft.com/office/powerpoint/2010/main" val="99728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575F6D"/>
                </a:solidFill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Burisony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 err="1">
                <a:solidFill>
                  <a:prstClr val="black"/>
                </a:solidFill>
              </a:rPr>
              <a:t>Arizonky</a:t>
            </a:r>
            <a:r>
              <a:rPr lang="cs-CZ" sz="2800" dirty="0">
                <a:solidFill>
                  <a:prstClr val="black"/>
                </a:solidFill>
              </a:rPr>
              <a:t> (ochucená loupaná rýže)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 err="1">
                <a:solidFill>
                  <a:prstClr val="black"/>
                </a:solidFill>
              </a:rPr>
              <a:t>Racio</a:t>
            </a:r>
            <a:r>
              <a:rPr lang="cs-CZ" sz="2800" dirty="0">
                <a:solidFill>
                  <a:prstClr val="black"/>
                </a:solidFill>
              </a:rPr>
              <a:t>- celozrnné chlebíčky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193" y="2420888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331" y="620688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94" y="3717032"/>
            <a:ext cx="7056566" cy="2949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511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276872"/>
            <a:ext cx="6172200" cy="2741690"/>
          </a:xfrm>
        </p:spPr>
        <p:txBody>
          <a:bodyPr/>
          <a:lstStyle/>
          <a:p>
            <a:r>
              <a:rPr lang="cs-CZ" sz="4400" cap="none" dirty="0">
                <a:solidFill>
                  <a:srgbClr val="575F6D"/>
                </a:solidFill>
              </a:rPr>
              <a:t>EXTRUDEROVANÉ VÝROBKY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52043"/>
            <a:ext cx="5688632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0757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sz="4000" dirty="0">
                <a:solidFill>
                  <a:srgbClr val="575F6D"/>
                </a:solidFill>
              </a:rPr>
              <a:t>Výroba: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91264" cy="5205192"/>
          </a:xfrm>
        </p:spPr>
        <p:txBody>
          <a:bodyPr>
            <a:normAutofit fontScale="92500" lnSpcReduction="20000"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s</a:t>
            </a:r>
            <a:r>
              <a:rPr lang="cs-CZ" sz="2800" dirty="0" smtClean="0">
                <a:solidFill>
                  <a:prstClr val="black"/>
                </a:solidFill>
              </a:rPr>
              <a:t>míchá se směs semletých obilovin s dalšími suroviny podle druh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v</a:t>
            </a:r>
            <a:r>
              <a:rPr lang="cs-CZ" sz="2800" dirty="0" smtClean="0">
                <a:solidFill>
                  <a:prstClr val="black"/>
                </a:solidFill>
              </a:rPr>
              <a:t>znikne kaše, která se vhání do extrudéru, kde dochází za pomoci vysokého tlaku ke zvětšení objemu a k pórovitosti výrobku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u="sng" dirty="0" smtClean="0">
                <a:solidFill>
                  <a:prstClr val="black"/>
                </a:solidFill>
              </a:rPr>
              <a:t>POSTUP: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míchání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drcení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vlhčení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extruze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chlazení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E8637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balení 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1048"/>
            <a:ext cx="234315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6959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575F6D"/>
                </a:solidFill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3816922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křupky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křehký chléb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pochoutky s vlákninou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</a:rPr>
              <a:t>pražené </a:t>
            </a:r>
            <a:r>
              <a:rPr lang="cs-CZ" sz="2800" dirty="0" err="1">
                <a:solidFill>
                  <a:prstClr val="black"/>
                </a:solidFill>
              </a:rPr>
              <a:t>extruderované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vločky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(</a:t>
            </a:r>
            <a:r>
              <a:rPr lang="cs-CZ" sz="2800" dirty="0" err="1">
                <a:solidFill>
                  <a:prstClr val="black"/>
                </a:solidFill>
              </a:rPr>
              <a:t>Corn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flakes</a:t>
            </a:r>
            <a:r>
              <a:rPr lang="cs-CZ" sz="2800" dirty="0">
                <a:solidFill>
                  <a:prstClr val="black"/>
                </a:solidFill>
              </a:rPr>
              <a:t>-kukuřičné, </a:t>
            </a:r>
            <a:r>
              <a:rPr lang="cs-CZ" sz="2800" dirty="0" err="1">
                <a:solidFill>
                  <a:prstClr val="black"/>
                </a:solidFill>
              </a:rPr>
              <a:t>Rye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flakes</a:t>
            </a:r>
            <a:r>
              <a:rPr lang="cs-CZ" sz="2800" dirty="0">
                <a:solidFill>
                  <a:prstClr val="black"/>
                </a:solidFill>
              </a:rPr>
              <a:t>-žitné, Bran </a:t>
            </a:r>
            <a:r>
              <a:rPr lang="cs-CZ" sz="2800" dirty="0" err="1">
                <a:solidFill>
                  <a:prstClr val="black"/>
                </a:solidFill>
              </a:rPr>
              <a:t>flakes</a:t>
            </a:r>
            <a:r>
              <a:rPr lang="cs-CZ" sz="2800" dirty="0">
                <a:solidFill>
                  <a:prstClr val="black"/>
                </a:solidFill>
              </a:rPr>
              <a:t>-pšeničné, Barely </a:t>
            </a:r>
            <a:r>
              <a:rPr lang="cs-CZ" sz="2800" dirty="0" err="1">
                <a:solidFill>
                  <a:prstClr val="black"/>
                </a:solidFill>
              </a:rPr>
              <a:t>flakes</a:t>
            </a:r>
            <a:r>
              <a:rPr lang="cs-CZ" sz="2800" dirty="0">
                <a:solidFill>
                  <a:prstClr val="black"/>
                </a:solidFill>
              </a:rPr>
              <a:t>-ječné</a:t>
            </a:r>
            <a:r>
              <a:rPr lang="cs-CZ" dirty="0">
                <a:solidFill>
                  <a:prstClr val="black"/>
                </a:solidFill>
              </a:rPr>
              <a:t>)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57192"/>
            <a:ext cx="2376264" cy="1612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918" y="499483"/>
            <a:ext cx="276490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201455"/>
            <a:ext cx="13239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970" y="5157192"/>
            <a:ext cx="12954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499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/>
          <a:lstStyle/>
          <a:p>
            <a:r>
              <a:rPr lang="cs-CZ" sz="1200" dirty="0">
                <a:hlinkClick r:id="rId2"/>
              </a:rPr>
              <a:t>http://www.zdravavyzivahronov.com/produkty</a:t>
            </a:r>
            <a:r>
              <a:rPr lang="cs-CZ" sz="1200" dirty="0" smtClean="0">
                <a:hlinkClick r:id="rId2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www.lexel.cz/cs/packaging/racio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http://www.akcniceny.cz/detail/arasidove-krupky-canto-731885</a:t>
            </a:r>
            <a:r>
              <a:rPr lang="cs-CZ" sz="1200" dirty="0" smtClean="0">
                <a:hlinkClick r:id="rId4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www.hiwtc.com/products/nestle-cornflakes-cini-minis-nesquik-and-others-8462-43327.htm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http://www.sodko.cz/?</a:t>
            </a:r>
            <a:r>
              <a:rPr lang="cs-CZ" sz="1200" dirty="0" smtClean="0">
                <a:hlinkClick r:id="rId6"/>
              </a:rPr>
              <a:t>p=portfolio&amp;action=show&amp;id=38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t1.gstatic.com/images?q=tbn:ANd9GcTPL0K2xfBm3-0lcd2Wi3QuqNyILPcF7_b2NemV-6KJPKCqS04P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www.jidelny.cz/show.aspx?id=433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://www.eko-produkty.cz/bonavita-pufovany-chlebicek-ryzovy-v-jogurtu-75-g-p21621</a:t>
            </a:r>
            <a:r>
              <a:rPr lang="cs-CZ" sz="1200" dirty="0" smtClean="0">
                <a:hlinkClick r:id="rId9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http://www.eko-produkty.cz/bonavita-pufovany-chlebicek-ryzovy-v-karamelu-70-g-p21620</a:t>
            </a:r>
            <a:r>
              <a:rPr lang="cs-CZ" sz="1200" dirty="0" smtClean="0">
                <a:hlinkClick r:id="rId10"/>
              </a:rPr>
              <a:t>/</a:t>
            </a:r>
            <a:endParaRPr lang="cs-CZ" sz="1200" dirty="0" smtClean="0"/>
          </a:p>
          <a:p>
            <a:endParaRPr lang="cs-CZ" sz="1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701" y="4966253"/>
            <a:ext cx="20002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966253"/>
            <a:ext cx="20002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674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341372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KONEC</a:t>
            </a: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66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25" y="4766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714" y="22768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24" y="22768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2348880"/>
            <a:ext cx="11334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786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</TotalTime>
  <Words>257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Střední průmyslová škola a Střední odborná škola gastronomie a služeb, Most, příspěvková organizace </vt:lpstr>
      <vt:lpstr>PUFOVANÉ</vt:lpstr>
      <vt:lpstr>Pufované výrobky</vt:lpstr>
      <vt:lpstr>Výroba:</vt:lpstr>
      <vt:lpstr>Druhy v prodeji:</vt:lpstr>
      <vt:lpstr>EXTRUDEROVANÉ VÝROBKY</vt:lpstr>
      <vt:lpstr>Výroba:</vt:lpstr>
      <vt:lpstr>Druhy v prodeji:</vt:lpstr>
      <vt:lpstr>OBRÁZKY: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PUFOVANÉ</dc:title>
  <dc:creator>Pepe</dc:creator>
  <cp:lastModifiedBy>Pepe</cp:lastModifiedBy>
  <cp:revision>9</cp:revision>
  <dcterms:created xsi:type="dcterms:W3CDTF">2012-11-17T20:46:47Z</dcterms:created>
  <dcterms:modified xsi:type="dcterms:W3CDTF">2013-04-02T18:07:15Z</dcterms:modified>
</cp:coreProperties>
</file>