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6" r:id="rId3"/>
    <p:sldId id="262" r:id="rId4"/>
    <p:sldId id="260" r:id="rId5"/>
    <p:sldId id="264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FFFF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849" autoAdjust="0"/>
  </p:normalViewPr>
  <p:slideViewPr>
    <p:cSldViewPr>
      <p:cViewPr>
        <p:scale>
          <a:sx n="120" d="100"/>
          <a:sy n="120" d="100"/>
        </p:scale>
        <p:origin x="-1266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4KrIMZpwCY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-Verbrennungsmotoren1.png" TargetMode="External"/><Relationship Id="rId13" Type="http://schemas.openxmlformats.org/officeDocument/2006/relationships/hyperlink" Target="http://www.auto.cz/ford-t-plechove-lizince-je-100-let-1787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spstr.pilsedu.cz/osobnistranky/josef_gruber/clanky/lenoir.pdf" TargetMode="External"/><Relationship Id="rId12" Type="http://schemas.openxmlformats.org/officeDocument/2006/relationships/hyperlink" Target="https://www.google.cz/search?q=Voiturreta&amp;ie=utf-8&amp;oe=utf-8&amp;aq=t&amp;rls=org.mozilla:cs:official&amp;client=firefox-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imysli.cz/ilearning/disertacka/history/history.html" TargetMode="External"/><Relationship Id="rId11" Type="http://schemas.openxmlformats.org/officeDocument/2006/relationships/hyperlink" Target="http://cs.wikipedia.org/wiki/Soubor:PresidentFirstCar.jpg" TargetMode="External"/><Relationship Id="rId5" Type="http://schemas.openxmlformats.org/officeDocument/2006/relationships/hyperlink" Target="http://www.historieweb.cz/sites/default/files/styles/obrazek_v_textu_600/public/obrazky/2012/04/16/bozkuv-parovuz2.jpg" TargetMode="External"/><Relationship Id="rId10" Type="http://schemas.openxmlformats.org/officeDocument/2006/relationships/hyperlink" Target="http://dieselveg.com/rudolf_diesel.htm" TargetMode="External"/><Relationship Id="rId4" Type="http://schemas.openxmlformats.org/officeDocument/2006/relationships/hyperlink" Target="http://en.wikipedia.org/wiki/File:FardierdeCugnot20050111.jpg" TargetMode="External"/><Relationship Id="rId9" Type="http://schemas.openxmlformats.org/officeDocument/2006/relationships/hyperlink" Target="http://cs.wikipedia.org/wiki/Soubor:Benz_Patent_Motorwagen_1886_(Replica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765827"/>
              </p:ext>
            </p:extLst>
          </p:nvPr>
        </p:nvGraphicFramePr>
        <p:xfrm>
          <a:off x="750311" y="2060848"/>
          <a:ext cx="7560000" cy="3888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Historie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Kolo, automobil, povoz, motor, palivo.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Obor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Mechanik opravář </a:t>
                      </a:r>
                      <a:r>
                        <a:rPr lang="cs-CZ" sz="120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motorových vozidel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83568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Historie motorových vozidel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VY_32_INOVACE_13_245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r>
              <a:rPr lang="cs-CZ" sz="3600" dirty="0" smtClean="0">
                <a:latin typeface="Castellar" pitchFamily="18" charset="0"/>
              </a:rPr>
              <a:t/>
            </a:r>
            <a:br>
              <a:rPr lang="cs-CZ" sz="3600" dirty="0" smtClean="0">
                <a:latin typeface="Castellar" pitchFamily="18" charset="0"/>
              </a:rPr>
            </a:br>
            <a:r>
              <a:rPr lang="cs-CZ" sz="3600" dirty="0">
                <a:latin typeface="Castellar" pitchFamily="18" charset="0"/>
              </a:rPr>
              <a:t/>
            </a:r>
            <a:br>
              <a:rPr lang="cs-CZ" sz="3600" dirty="0">
                <a:latin typeface="Castellar" pitchFamily="18" charset="0"/>
              </a:rPr>
            </a:br>
            <a:r>
              <a:rPr lang="cs-CZ" sz="3600" dirty="0" smtClean="0">
                <a:latin typeface="Castellar" pitchFamily="18" charset="0"/>
              </a:rPr>
              <a:t>HISTORIE  </a:t>
            </a:r>
            <a:r>
              <a:rPr lang="cs-CZ" sz="3600" dirty="0">
                <a:latin typeface="Castellar" pitchFamily="18" charset="0"/>
              </a:rPr>
              <a:t>MOTOROVÝCH</a:t>
            </a:r>
            <a:br>
              <a:rPr lang="cs-CZ" sz="3600" dirty="0">
                <a:latin typeface="Castellar" pitchFamily="18" charset="0"/>
              </a:rPr>
            </a:br>
            <a:r>
              <a:rPr lang="cs-CZ" sz="3600" dirty="0">
                <a:latin typeface="Castellar" pitchFamily="18" charset="0"/>
              </a:rPr>
              <a:t>VOZIDEL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916832"/>
            <a:ext cx="5976664" cy="4716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9701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48680"/>
            <a:ext cx="7848872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solidFill>
                  <a:srgbClr val="FF0000"/>
                </a:solidFill>
              </a:rPr>
              <a:t>Motto „Na počátku všeho bylo kolo“</a:t>
            </a:r>
          </a:p>
          <a:p>
            <a:endParaRPr lang="cs-CZ" sz="1600" dirty="0" smtClean="0"/>
          </a:p>
          <a:p>
            <a:r>
              <a:rPr lang="cs-CZ" sz="2400" dirty="0" smtClean="0"/>
              <a:t>Jedním z největších objevů nebo vynálezů lidstva bylo kolo.</a:t>
            </a:r>
          </a:p>
          <a:p>
            <a:r>
              <a:rPr lang="cs-CZ" sz="1600" dirty="0" smtClean="0"/>
              <a:t> </a:t>
            </a:r>
          </a:p>
          <a:p>
            <a:r>
              <a:rPr lang="cs-CZ" sz="2000" dirty="0" smtClean="0"/>
              <a:t>Existují dva různé výklady: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první teze je, že kolo bylo vynalezeno (5 000 let p. n. l.) v </a:t>
            </a:r>
            <a:r>
              <a:rPr lang="cs-CZ" sz="1600" dirty="0" err="1" smtClean="0"/>
              <a:t>Mezopotánii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druhá teze je, že kolo vynalezli Inkové</a:t>
            </a:r>
          </a:p>
          <a:p>
            <a:endParaRPr lang="cs-CZ" sz="1600" dirty="0" smtClean="0"/>
          </a:p>
          <a:p>
            <a:r>
              <a:rPr lang="cs-CZ" sz="1600" dirty="0"/>
              <a:t>Principem - otáčející kružnice kolem středu uloženém v rámu vozu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Smýkání po zemi je nahrazeno </a:t>
            </a:r>
            <a:r>
              <a:rPr lang="cs-CZ" sz="1600" dirty="0" smtClean="0"/>
              <a:t>otáčením kola tzn., že velký </a:t>
            </a:r>
            <a:r>
              <a:rPr lang="cs-CZ" sz="1600" dirty="0"/>
              <a:t>třecí odpor je nahrazen (</a:t>
            </a:r>
            <a:r>
              <a:rPr lang="cs-CZ" sz="1600" dirty="0" smtClean="0"/>
              <a:t>10 – 20)x </a:t>
            </a:r>
            <a:r>
              <a:rPr lang="cs-CZ" sz="1600" dirty="0"/>
              <a:t>menším valivým </a:t>
            </a:r>
            <a:r>
              <a:rPr lang="cs-CZ" sz="1600" dirty="0" smtClean="0"/>
              <a:t>odporem.</a:t>
            </a:r>
          </a:p>
          <a:p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dirty="0" smtClean="0"/>
              <a:t>G = hmotnost</a:t>
            </a:r>
          </a:p>
          <a:p>
            <a:r>
              <a:rPr lang="cs-CZ" sz="1600" dirty="0" smtClean="0"/>
              <a:t>ῳ = úhlová rychlost</a:t>
            </a:r>
          </a:p>
          <a:p>
            <a:r>
              <a:rPr lang="cs-CZ" sz="1600" dirty="0" smtClean="0"/>
              <a:t>R = poloměr kola</a:t>
            </a:r>
          </a:p>
          <a:p>
            <a:r>
              <a:rPr lang="cs-CZ" sz="1600" dirty="0" smtClean="0"/>
              <a:t>F = síla</a:t>
            </a:r>
          </a:p>
          <a:p>
            <a:r>
              <a:rPr lang="cs-CZ" sz="1600" dirty="0" smtClean="0"/>
              <a:t>f´= valivý odpor kola</a:t>
            </a:r>
          </a:p>
          <a:p>
            <a:r>
              <a:rPr lang="cs-CZ" sz="1600" dirty="0" smtClean="0"/>
              <a:t>f = třecí odpor</a:t>
            </a:r>
          </a:p>
          <a:p>
            <a:r>
              <a:rPr lang="cs-CZ" sz="1600" dirty="0" smtClean="0"/>
              <a:t>v = rychlost</a:t>
            </a:r>
          </a:p>
          <a:p>
            <a:r>
              <a:rPr lang="cs-CZ" sz="1600" dirty="0" smtClean="0"/>
              <a:t>				</a:t>
            </a:r>
            <a:endParaRPr lang="cs-CZ" sz="1600" dirty="0"/>
          </a:p>
          <a:p>
            <a:r>
              <a:rPr lang="cs-CZ" sz="1600" dirty="0" err="1" smtClean="0"/>
              <a:t>Autos</a:t>
            </a:r>
            <a:r>
              <a:rPr lang="cs-CZ" sz="1600" dirty="0" smtClean="0"/>
              <a:t> – sám</a:t>
            </a:r>
          </a:p>
          <a:p>
            <a:r>
              <a:rPr lang="cs-CZ" sz="1600" dirty="0" err="1" smtClean="0"/>
              <a:t>Mobilis</a:t>
            </a:r>
            <a:r>
              <a:rPr lang="cs-CZ" sz="1600" dirty="0" smtClean="0"/>
              <a:t> - pohyblivý</a:t>
            </a:r>
            <a:endParaRPr lang="cs-CZ" sz="1600" dirty="0"/>
          </a:p>
        </p:txBody>
      </p:sp>
      <p:pic>
        <p:nvPicPr>
          <p:cNvPr id="1031" name="Picture 7" descr="C:\Users\LH\Documents\DUM\IMG_46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000" y="3708000"/>
            <a:ext cx="3810761" cy="2304000"/>
          </a:xfrm>
          <a:prstGeom prst="rect">
            <a:avLst/>
          </a:prstGeom>
          <a:noFill/>
          <a:ln>
            <a:solidFill>
              <a:srgbClr val="0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548680"/>
            <a:ext cx="792088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vynalezením kola úzce souviselo:</a:t>
            </a: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domestikace zvířat – koně, osli, voli atd.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symbol slunce a jeho uctívání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abstrakce myšlení – proces poznání</a:t>
            </a:r>
          </a:p>
          <a:p>
            <a:endParaRPr lang="cs-CZ" sz="2000" dirty="0" smtClean="0"/>
          </a:p>
          <a:p>
            <a:r>
              <a:rPr lang="cs-CZ" sz="2000" dirty="0" smtClean="0"/>
              <a:t>Doprava tehdy, byla převážně - různé povozy tažené lidmi, posléze zvířaty, tento způsob přetrval až do začátku 20. století, přestože už v 18. století začali již první pokusy s vývojem povozů, kočárů (automobilů) poháněných vlastní strojovou silou (motorem).</a:t>
            </a:r>
          </a:p>
          <a:p>
            <a:endParaRPr lang="cs-CZ" sz="2000" dirty="0"/>
          </a:p>
          <a:p>
            <a:r>
              <a:rPr lang="cs-CZ" sz="2000" dirty="0" smtClean="0"/>
              <a:t>Zrod novodobého dopravního prostředku souvisí: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s vynálezem parního stroje – James Watt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zdokonalení parního stroje – samotný vynálezce však nedoporučil parní stroj jako pohon dopravních prostředků</a:t>
            </a:r>
          </a:p>
          <a:p>
            <a:endParaRPr lang="cs-CZ" sz="2000" dirty="0" smtClean="0"/>
          </a:p>
          <a:p>
            <a:r>
              <a:rPr lang="cs-CZ" sz="2000" dirty="0" smtClean="0"/>
              <a:t>Po neúspěchu pohonu se parní stroj nejvíce prosadil na železnici a jako transmisní pohon v továrnách. 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6612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Historie novodobých dopravních prostředků v datech: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1769 - </a:t>
            </a:r>
            <a:r>
              <a:rPr lang="cs-CZ" sz="2000" dirty="0" smtClean="0"/>
              <a:t>	první </a:t>
            </a:r>
            <a:r>
              <a:rPr lang="cs-CZ" sz="2000" dirty="0"/>
              <a:t>vozidlo na páru </a:t>
            </a:r>
            <a:r>
              <a:rPr lang="cs-CZ" sz="2000" dirty="0" smtClean="0"/>
              <a:t>francouzský </a:t>
            </a:r>
            <a:r>
              <a:rPr lang="cs-CZ" sz="2000" dirty="0"/>
              <a:t>vynálezce COUGNOT</a:t>
            </a:r>
            <a:r>
              <a:rPr lang="cs-CZ" sz="2000" dirty="0" smtClean="0"/>
              <a:t>, tříkolka 	poháněné </a:t>
            </a:r>
            <a:r>
              <a:rPr lang="cs-CZ" sz="2000" dirty="0"/>
              <a:t>parou</a:t>
            </a:r>
            <a:r>
              <a:rPr lang="cs-CZ" sz="2000" dirty="0" smtClean="0"/>
              <a:t>, rychlost </a:t>
            </a:r>
            <a:r>
              <a:rPr lang="cs-CZ" sz="2000" dirty="0"/>
              <a:t>cca</a:t>
            </a:r>
            <a:r>
              <a:rPr lang="cs-CZ" sz="2000" dirty="0" smtClean="0"/>
              <a:t>. 4km/hod. První </a:t>
            </a:r>
            <a:r>
              <a:rPr lang="cs-CZ" sz="2000" dirty="0"/>
              <a:t>datovaná </a:t>
            </a:r>
            <a:r>
              <a:rPr lang="cs-CZ" sz="2000" dirty="0" smtClean="0"/>
              <a:t>dopravní 	nehoda, další </a:t>
            </a:r>
            <a:r>
              <a:rPr lang="cs-CZ" sz="2000" dirty="0"/>
              <a:t>pokusy byly zakázány.(Povalená zeď</a:t>
            </a:r>
            <a:r>
              <a:rPr lang="cs-CZ" sz="2000" dirty="0" smtClean="0"/>
              <a:t>). Ukázalo se, že vůz 	je schopen jezdit pouze rovně, průjezdy zatáčkou byly obtížné.	Povozy 	tažené koňmi dosahovaly průměrné rychlosti cca. 6 km/hod.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44819"/>
            <a:ext cx="5640288" cy="34644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96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1561" y="620688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1815 - 	Josef Božek - první automobil na páru v Čechách.</a:t>
            </a:r>
            <a:r>
              <a:rPr lang="cs-CZ" sz="2000" dirty="0"/>
              <a:t> Parní vůz se </a:t>
            </a:r>
            <a:r>
              <a:rPr lang="cs-CZ" sz="2000" dirty="0" smtClean="0"/>
              <a:t>	podobal </a:t>
            </a:r>
            <a:r>
              <a:rPr lang="cs-CZ" sz="2000" dirty="0"/>
              <a:t>kočáru s </a:t>
            </a:r>
            <a:r>
              <a:rPr lang="cs-CZ" sz="2000" dirty="0" smtClean="0"/>
              <a:t>vypolštářovanou dřevěnou </a:t>
            </a:r>
            <a:r>
              <a:rPr lang="cs-CZ" sz="2000" dirty="0"/>
              <a:t>korbou, zavěšenou </a:t>
            </a:r>
            <a:r>
              <a:rPr lang="cs-CZ" sz="2000" dirty="0" smtClean="0"/>
              <a:t>	vpředu </a:t>
            </a:r>
            <a:r>
              <a:rPr lang="cs-CZ" sz="2000" dirty="0"/>
              <a:t>i vzadu péry na rám s nápravami. Mezi předními koly</a:t>
            </a:r>
          </a:p>
          <a:p>
            <a:r>
              <a:rPr lang="cs-CZ" sz="2000" dirty="0" smtClean="0"/>
              <a:t>	dole </a:t>
            </a:r>
            <a:r>
              <a:rPr lang="cs-CZ" sz="2000" dirty="0"/>
              <a:t>pod </a:t>
            </a:r>
            <a:r>
              <a:rPr lang="cs-CZ" sz="2000" dirty="0" smtClean="0"/>
              <a:t>korbou, </a:t>
            </a:r>
            <a:r>
              <a:rPr lang="cs-CZ" sz="2000" dirty="0"/>
              <a:t>byl umístěn měděný kotel a </a:t>
            </a:r>
            <a:r>
              <a:rPr lang="cs-CZ" sz="2000" dirty="0" smtClean="0"/>
              <a:t>válce</a:t>
            </a:r>
            <a:r>
              <a:rPr lang="cs-CZ" sz="2000" dirty="0"/>
              <a:t>. Vůz se </a:t>
            </a:r>
            <a:r>
              <a:rPr lang="cs-CZ" sz="2000" dirty="0" smtClean="0"/>
              <a:t>	ovládal </a:t>
            </a:r>
            <a:r>
              <a:rPr lang="cs-CZ" sz="2000" dirty="0"/>
              <a:t>řídítky</a:t>
            </a:r>
            <a:r>
              <a:rPr lang="cs-CZ" sz="2000" dirty="0" smtClean="0"/>
              <a:t>. Mrtvé polohy parního stroje v úvratích vyřešil 	dvěma válci, jejichž písty působily na dvě kliky, které poháněla 	kola.</a:t>
            </a:r>
            <a:endParaRPr lang="cs-CZ" sz="2000" dirty="0"/>
          </a:p>
          <a:p>
            <a:r>
              <a:rPr lang="cs-CZ" sz="2000" dirty="0" smtClean="0"/>
              <a:t>	</a:t>
            </a:r>
          </a:p>
          <a:p>
            <a:endParaRPr lang="cs-CZ" sz="2000" dirty="0" smtClean="0"/>
          </a:p>
          <a:p>
            <a:r>
              <a:rPr lang="cs-CZ" dirty="0" smtClean="0"/>
              <a:t>					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4" t="3064" r="2034" b="2420"/>
          <a:stretch/>
        </p:blipFill>
        <p:spPr bwMode="auto">
          <a:xfrm>
            <a:off x="2186609" y="2996952"/>
            <a:ext cx="4604550" cy="337930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917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792088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1859 - </a:t>
            </a:r>
            <a:r>
              <a:rPr lang="cs-CZ" sz="2000" dirty="0" smtClean="0"/>
              <a:t> 	patentován </a:t>
            </a:r>
            <a:r>
              <a:rPr lang="cs-CZ" sz="2000" dirty="0"/>
              <a:t>plynový motor </a:t>
            </a:r>
            <a:r>
              <a:rPr lang="cs-CZ" sz="2000" dirty="0" err="1" smtClean="0"/>
              <a:t>francouz</a:t>
            </a:r>
            <a:r>
              <a:rPr lang="cs-CZ" sz="2000" dirty="0" smtClean="0"/>
              <a:t> </a:t>
            </a:r>
            <a:r>
              <a:rPr lang="cs-CZ" sz="2000" dirty="0" err="1" smtClean="0"/>
              <a:t>Lenoir</a:t>
            </a:r>
            <a:r>
              <a:rPr lang="cs-CZ" sz="2000" dirty="0"/>
              <a:t>. </a:t>
            </a:r>
            <a:r>
              <a:rPr lang="cs-CZ" sz="2000" dirty="0" smtClean="0"/>
              <a:t>Jednoválcový plynový 	spalovací motor, který </a:t>
            </a:r>
            <a:r>
              <a:rPr lang="cs-CZ" sz="2000" dirty="0"/>
              <a:t>se </a:t>
            </a:r>
            <a:r>
              <a:rPr lang="cs-CZ" sz="2000" dirty="0" smtClean="0"/>
              <a:t>zapaloval </a:t>
            </a:r>
            <a:r>
              <a:rPr lang="cs-CZ" sz="2000" dirty="0"/>
              <a:t>elektricky po smíchání se </a:t>
            </a:r>
            <a:r>
              <a:rPr lang="cs-CZ" sz="2000" dirty="0" smtClean="0"/>
              <a:t>	vzduchem. Do </a:t>
            </a:r>
            <a:r>
              <a:rPr lang="cs-CZ" sz="2000" dirty="0"/>
              <a:t>poloviny </a:t>
            </a:r>
            <a:r>
              <a:rPr lang="cs-CZ" sz="2000" dirty="0" smtClean="0"/>
              <a:t>zdvihu </a:t>
            </a:r>
            <a:r>
              <a:rPr lang="cs-CZ" sz="2000" dirty="0"/>
              <a:t>nasával píst směs </a:t>
            </a:r>
            <a:r>
              <a:rPr lang="cs-CZ" sz="2000" dirty="0" smtClean="0"/>
              <a:t>svítiplynu </a:t>
            </a:r>
            <a:r>
              <a:rPr lang="cs-CZ" sz="2000" dirty="0"/>
              <a:t>se </a:t>
            </a:r>
            <a:r>
              <a:rPr lang="cs-CZ" sz="2000" dirty="0" smtClean="0"/>
              <a:t>	vzduchem</a:t>
            </a:r>
            <a:r>
              <a:rPr lang="cs-CZ" sz="2000" dirty="0"/>
              <a:t>. Stlačená směs se </a:t>
            </a:r>
            <a:r>
              <a:rPr lang="cs-CZ" sz="2000" dirty="0" smtClean="0"/>
              <a:t>zapálila </a:t>
            </a:r>
            <a:r>
              <a:rPr lang="cs-CZ" sz="2000" dirty="0"/>
              <a:t>jiskrou a </a:t>
            </a:r>
            <a:r>
              <a:rPr lang="cs-CZ" sz="2000" dirty="0" smtClean="0"/>
              <a:t>expanze popohnala 	píst </a:t>
            </a:r>
            <a:r>
              <a:rPr lang="cs-CZ" sz="2000" dirty="0"/>
              <a:t>do jedné z </a:t>
            </a:r>
            <a:r>
              <a:rPr lang="cs-CZ" sz="2000" dirty="0" smtClean="0"/>
              <a:t>úvratí. Při </a:t>
            </a:r>
            <a:r>
              <a:rPr lang="cs-CZ" sz="2000" dirty="0"/>
              <a:t>vratném pohybu pístu </a:t>
            </a:r>
            <a:r>
              <a:rPr lang="cs-CZ" sz="2000" dirty="0" smtClean="0"/>
              <a:t>nastala expanze	z </a:t>
            </a:r>
            <a:r>
              <a:rPr lang="cs-CZ" sz="2000" dirty="0"/>
              <a:t>druhé </a:t>
            </a:r>
            <a:r>
              <a:rPr lang="cs-CZ" sz="2000" dirty="0" smtClean="0"/>
              <a:t>strany válce. </a:t>
            </a:r>
          </a:p>
          <a:p>
            <a:endParaRPr lang="cs-CZ" sz="2000" dirty="0"/>
          </a:p>
          <a:p>
            <a:r>
              <a:rPr lang="cs-CZ" dirty="0"/>
              <a:t>					</a:t>
            </a:r>
          </a:p>
          <a:p>
            <a:r>
              <a:rPr lang="cs-CZ" dirty="0"/>
              <a:t>					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0" t="6426" r="1933" b="6418"/>
          <a:stretch/>
        </p:blipFill>
        <p:spPr bwMode="auto">
          <a:xfrm>
            <a:off x="2285999" y="2608028"/>
            <a:ext cx="4572001" cy="36292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8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7992888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000" dirty="0"/>
              <a:t>1863 - </a:t>
            </a:r>
            <a:r>
              <a:rPr lang="cs-CZ" sz="2000" dirty="0" smtClean="0"/>
              <a:t>	</a:t>
            </a:r>
            <a:r>
              <a:rPr lang="pt-BR" sz="2000" dirty="0" smtClean="0"/>
              <a:t>vozidlo </a:t>
            </a:r>
            <a:r>
              <a:rPr lang="pt-BR" sz="2000" dirty="0"/>
              <a:t>s plynovým motorem </a:t>
            </a:r>
            <a:r>
              <a:rPr lang="cs-CZ" sz="2000" dirty="0" smtClean="0"/>
              <a:t>F</a:t>
            </a:r>
            <a:r>
              <a:rPr lang="pt-BR" sz="2000" dirty="0" smtClean="0"/>
              <a:t>rancouz Lenoir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	- palivo – vodík, posléze upravený na svítiplyn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pracoval jako dvoudobý motor bez komprese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výkon cca 1,1Kw, při velké spotřebě paliva - problém s palivem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konstrukce kočárového uspořádání, bez brzd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vylepšený motor měl menší rozměry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pt-BR" dirty="0"/>
              <a:t>					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068960"/>
            <a:ext cx="5094674" cy="33123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51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052736"/>
            <a:ext cx="799288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1876 - </a:t>
            </a:r>
            <a:r>
              <a:rPr lang="cs-CZ" sz="2000" dirty="0" smtClean="0"/>
              <a:t>	podle </a:t>
            </a:r>
            <a:r>
              <a:rPr lang="cs-CZ" sz="2000" dirty="0"/>
              <a:t>plynového motoru </a:t>
            </a:r>
            <a:r>
              <a:rPr lang="cs-CZ" sz="2000" dirty="0" err="1"/>
              <a:t>Lenoira</a:t>
            </a:r>
            <a:r>
              <a:rPr lang="cs-CZ" sz="2000" dirty="0"/>
              <a:t> experimentovali </a:t>
            </a:r>
            <a:r>
              <a:rPr lang="cs-CZ" sz="2000" dirty="0" err="1" smtClean="0"/>
              <a:t>Nicolaus</a:t>
            </a:r>
            <a:r>
              <a:rPr lang="cs-CZ" sz="2000" dirty="0" smtClean="0"/>
              <a:t> Otto </a:t>
            </a:r>
            <a:r>
              <a:rPr lang="cs-CZ" sz="2000" dirty="0"/>
              <a:t>a </a:t>
            </a:r>
            <a:r>
              <a:rPr lang="cs-CZ" sz="2000" dirty="0" smtClean="0"/>
              <a:t>	ing. Langer na </a:t>
            </a:r>
            <a:r>
              <a:rPr lang="cs-CZ" sz="2000" dirty="0"/>
              <a:t>vývoji nového typu </a:t>
            </a:r>
            <a:r>
              <a:rPr lang="cs-CZ" sz="2000" dirty="0" smtClean="0"/>
              <a:t>motoru, na který </a:t>
            </a:r>
            <a:r>
              <a:rPr lang="cs-CZ" sz="2000" dirty="0"/>
              <a:t>dostali patent</a:t>
            </a:r>
            <a:r>
              <a:rPr lang="cs-CZ" sz="2000" dirty="0" smtClean="0"/>
              <a:t>. 	Tento </a:t>
            </a:r>
            <a:r>
              <a:rPr lang="cs-CZ" sz="2000" dirty="0"/>
              <a:t>motor </a:t>
            </a:r>
            <a:r>
              <a:rPr lang="cs-CZ" sz="2000" dirty="0" smtClean="0"/>
              <a:t>je výchozím </a:t>
            </a:r>
            <a:r>
              <a:rPr lang="cs-CZ" sz="2000" dirty="0"/>
              <a:t>základem dnešních moderních </a:t>
            </a:r>
            <a:r>
              <a:rPr lang="cs-CZ" sz="2000" dirty="0" smtClean="0"/>
              <a:t>	čtyřdobých </a:t>
            </a:r>
            <a:r>
              <a:rPr lang="cs-CZ" sz="2000" dirty="0"/>
              <a:t>spalovacích - </a:t>
            </a:r>
            <a:r>
              <a:rPr lang="cs-CZ" sz="2000" dirty="0" smtClean="0"/>
              <a:t>benzinových </a:t>
            </a:r>
            <a:r>
              <a:rPr lang="cs-CZ" sz="2000" dirty="0"/>
              <a:t>motorů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dirty="0"/>
              <a:t>						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43954"/>
            <a:ext cx="5381473" cy="370938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26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7920880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1883 - </a:t>
            </a:r>
            <a:r>
              <a:rPr lang="cs-CZ" sz="2000" dirty="0" smtClean="0"/>
              <a:t>	Carl </a:t>
            </a:r>
            <a:r>
              <a:rPr lang="cs-CZ" sz="2000" dirty="0" err="1" smtClean="0"/>
              <a:t>Benz</a:t>
            </a:r>
            <a:r>
              <a:rPr lang="cs-CZ" sz="2000" dirty="0" smtClean="0"/>
              <a:t> , patent - čtyřdobý </a:t>
            </a:r>
            <a:r>
              <a:rPr lang="cs-CZ" sz="2000" dirty="0"/>
              <a:t>spalovací motor na benzín</a:t>
            </a:r>
            <a:r>
              <a:rPr lang="cs-CZ" sz="2000" dirty="0" smtClean="0"/>
              <a:t>.</a:t>
            </a:r>
          </a:p>
          <a:p>
            <a:r>
              <a:rPr lang="cs-CZ" dirty="0" smtClean="0"/>
              <a:t>	</a:t>
            </a:r>
            <a:r>
              <a:rPr lang="cs-CZ" sz="2000" dirty="0" smtClean="0"/>
              <a:t>- čtyřdobý motor – vylepšená verze </a:t>
            </a:r>
            <a:r>
              <a:rPr lang="cs-CZ" sz="2000" dirty="0"/>
              <a:t>Ottova motoru (958 cm³)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- motor byl použit v jeho automobilu </a:t>
            </a:r>
            <a:r>
              <a:rPr lang="cs-CZ" sz="2000" dirty="0" err="1" smtClean="0"/>
              <a:t>Benz</a:t>
            </a:r>
            <a:r>
              <a:rPr lang="cs-CZ" sz="2000" dirty="0" smtClean="0"/>
              <a:t> </a:t>
            </a:r>
            <a:r>
              <a:rPr lang="cs-CZ" sz="2000" dirty="0" err="1" smtClean="0"/>
              <a:t>Velo</a:t>
            </a:r>
            <a:endParaRPr lang="cs-CZ" sz="2000" dirty="0" smtClean="0"/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							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350972"/>
            <a:ext cx="5011594" cy="367031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50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1" y="476672"/>
            <a:ext cx="792088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1886 - 	</a:t>
            </a:r>
            <a:r>
              <a:rPr lang="cs-CZ" sz="2000" dirty="0" err="1" smtClean="0"/>
              <a:t>Benz</a:t>
            </a:r>
            <a:r>
              <a:rPr lang="cs-CZ" sz="2000" dirty="0" smtClean="0"/>
              <a:t> </a:t>
            </a:r>
            <a:r>
              <a:rPr lang="cs-CZ" sz="2000" dirty="0" err="1" smtClean="0"/>
              <a:t>Velo</a:t>
            </a:r>
            <a:r>
              <a:rPr lang="cs-CZ" sz="2000" dirty="0" smtClean="0"/>
              <a:t> – tříkolka osazená vylepšeným </a:t>
            </a:r>
            <a:r>
              <a:rPr lang="cs-CZ" sz="2000" dirty="0" err="1" smtClean="0"/>
              <a:t>Benzovým</a:t>
            </a:r>
            <a:r>
              <a:rPr lang="cs-CZ" sz="2000" dirty="0" smtClean="0"/>
              <a:t> motorem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motor měl již elektrické zapalování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vodní chlazení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diferenciál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spolehlivost prokázala jeho manželka, která se vydala na 	  	  propagační jízdu dlouhou 100 Km.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39039"/>
            <a:ext cx="4205829" cy="39789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04664"/>
            <a:ext cx="792088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1897 - </a:t>
            </a:r>
            <a:r>
              <a:rPr lang="cs-CZ" sz="2000" dirty="0" smtClean="0"/>
              <a:t>	Rudolf </a:t>
            </a:r>
            <a:r>
              <a:rPr lang="cs-CZ" sz="2000" dirty="0"/>
              <a:t>Diesel - základy - princip -  vznětového motoru.		</a:t>
            </a:r>
            <a:r>
              <a:rPr lang="pl-PL" sz="2000" i="1" dirty="0" smtClean="0">
                <a:solidFill>
                  <a:srgbClr val="FF0000"/>
                </a:solidFill>
              </a:rPr>
              <a:t>“</a:t>
            </a:r>
            <a:r>
              <a:rPr lang="pl-PL" sz="2000" i="1" dirty="0">
                <a:solidFill>
                  <a:srgbClr val="FF0000"/>
                </a:solidFill>
              </a:rPr>
              <a:t>Pracuji na něčem, co jednou proslaví jméno Diesel na celém </a:t>
            </a:r>
            <a:r>
              <a:rPr lang="pl-PL" sz="2000" i="1" dirty="0" smtClean="0">
                <a:solidFill>
                  <a:srgbClr val="FF0000"/>
                </a:solidFill>
              </a:rPr>
              <a:t>	světě....”</a:t>
            </a:r>
            <a:r>
              <a:rPr lang="pl-PL" sz="2000" dirty="0" smtClean="0"/>
              <a:t>	</a:t>
            </a:r>
          </a:p>
          <a:p>
            <a:r>
              <a:rPr lang="pl-PL" sz="2000" dirty="0"/>
              <a:t>	</a:t>
            </a:r>
            <a:r>
              <a:rPr lang="pl-PL" sz="2000" dirty="0" smtClean="0"/>
              <a:t>- </a:t>
            </a:r>
            <a:r>
              <a:rPr lang="pl-PL" sz="2000" smtClean="0"/>
              <a:t>základy vznětového </a:t>
            </a:r>
            <a:r>
              <a:rPr lang="pl-PL" sz="2000" dirty="0" smtClean="0"/>
              <a:t>motoru</a:t>
            </a:r>
          </a:p>
          <a:p>
            <a:r>
              <a:rPr lang="pl-PL" sz="2000" dirty="0"/>
              <a:t>	- vysokotlaký spalovací pístový motor se samočinným zážehem, </a:t>
            </a:r>
            <a:r>
              <a:rPr lang="pl-PL" sz="2000" dirty="0" smtClean="0"/>
              <a:t>	  vyvolaným </a:t>
            </a:r>
            <a:r>
              <a:rPr lang="pl-PL" sz="2000" dirty="0"/>
              <a:t>stlačením vzduchu do 3,5 </a:t>
            </a:r>
            <a:r>
              <a:rPr lang="pl-PL" sz="2000" dirty="0" smtClean="0"/>
              <a:t>Mpa a vstříknutím dávky 	  paliva</a:t>
            </a:r>
          </a:p>
          <a:p>
            <a:endParaRPr lang="pl-PL" dirty="0"/>
          </a:p>
          <a:p>
            <a:r>
              <a:rPr lang="cs-CZ" dirty="0"/>
              <a:t>			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04" t="-2763" r="3704" b="2763"/>
          <a:stretch/>
        </p:blipFill>
        <p:spPr bwMode="auto">
          <a:xfrm>
            <a:off x="2987824" y="2492896"/>
            <a:ext cx="3035806" cy="390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721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7296" y="1124744"/>
            <a:ext cx="7863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			</a:t>
            </a:r>
          </a:p>
          <a:p>
            <a:r>
              <a:rPr lang="cs-CZ" sz="2000" dirty="0"/>
              <a:t>	</a:t>
            </a:r>
            <a:r>
              <a:rPr lang="cs-CZ" dirty="0"/>
              <a:t>						</a:t>
            </a:r>
          </a:p>
        </p:txBody>
      </p:sp>
      <p:pic>
        <p:nvPicPr>
          <p:cNvPr id="4" name="Obrázek 3" descr="http://upload.wikimedia.org/wikipedia/commons/1/10/PresidentFirstCar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08920"/>
            <a:ext cx="4968553" cy="3744417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597297" y="476672"/>
            <a:ext cx="79351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1897 -  	TATRA  PRÄSIDENT použit </a:t>
            </a:r>
            <a:r>
              <a:rPr lang="cs-CZ" dirty="0" err="1"/>
              <a:t>Benzův</a:t>
            </a:r>
            <a:r>
              <a:rPr lang="cs-CZ" dirty="0"/>
              <a:t> plochý dvouválec, obsah 2,7l a 	výkonu </a:t>
            </a:r>
            <a:r>
              <a:rPr lang="cs-CZ" dirty="0" smtClean="0"/>
              <a:t>cca </a:t>
            </a:r>
            <a:r>
              <a:rPr lang="cs-CZ" dirty="0"/>
              <a:t>5kW (6,6Ps) při </a:t>
            </a:r>
            <a:r>
              <a:rPr lang="cs-CZ" dirty="0" smtClean="0"/>
              <a:t>600 </a:t>
            </a:r>
            <a:r>
              <a:rPr lang="cs-CZ" dirty="0" err="1" smtClean="0"/>
              <a:t>ot</a:t>
            </a:r>
            <a:r>
              <a:rPr lang="cs-CZ" dirty="0" smtClean="0"/>
              <a:t>/minˉ</a:t>
            </a:r>
            <a:r>
              <a:rPr lang="cs-CZ" dirty="0"/>
              <a:t>¹</a:t>
            </a:r>
          </a:p>
          <a:p>
            <a:r>
              <a:rPr lang="cs-CZ" dirty="0"/>
              <a:t>	- kočárového provedení, palivová nádrž o obsahu 23 l byla pod </a:t>
            </a:r>
            <a:r>
              <a:rPr lang="cs-CZ" dirty="0" smtClean="0"/>
              <a:t>předními 	  sedadly</a:t>
            </a:r>
            <a:r>
              <a:rPr lang="cs-CZ" dirty="0"/>
              <a:t>, standardně vybaven předními blatníky</a:t>
            </a:r>
          </a:p>
          <a:p>
            <a:r>
              <a:rPr lang="cs-CZ" dirty="0"/>
              <a:t>	- </a:t>
            </a:r>
            <a:r>
              <a:rPr lang="cs-CZ" dirty="0" err="1"/>
              <a:t>magneto</a:t>
            </a:r>
            <a:r>
              <a:rPr lang="cs-CZ" dirty="0"/>
              <a:t> zapalování, ztrátové mazání, chlazení vodou ztrátové,	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dvoustupňová  transmisní převodovka – naklápění </a:t>
            </a:r>
            <a:r>
              <a:rPr lang="cs-CZ" dirty="0" err="1"/>
              <a:t>řidítek</a:t>
            </a:r>
            <a:r>
              <a:rPr lang="cs-CZ" dirty="0"/>
              <a:t>	</a:t>
            </a:r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dva brzdové systémy a diferenciál</a:t>
            </a:r>
          </a:p>
        </p:txBody>
      </p:sp>
    </p:spTree>
    <p:extLst>
      <p:ext uri="{BB962C8B-B14F-4D97-AF65-F5344CB8AC3E}">
        <p14:creationId xmlns:p14="http://schemas.microsoft.com/office/powerpoint/2010/main" val="2723780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97296" y="764704"/>
            <a:ext cx="792088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1905 - </a:t>
            </a:r>
            <a:r>
              <a:rPr lang="cs-CZ" sz="2000" dirty="0" smtClean="0"/>
              <a:t>	</a:t>
            </a:r>
            <a:r>
              <a:rPr lang="cs-CZ" sz="2000" dirty="0" err="1" smtClean="0"/>
              <a:t>Laurin</a:t>
            </a:r>
            <a:r>
              <a:rPr lang="cs-CZ" sz="2000" dirty="0" smtClean="0"/>
              <a:t> </a:t>
            </a:r>
            <a:r>
              <a:rPr lang="cs-CZ" sz="2000" dirty="0"/>
              <a:t>a Klement - </a:t>
            </a:r>
            <a:r>
              <a:rPr lang="cs-CZ" sz="2000" dirty="0" err="1"/>
              <a:t>Voituretta</a:t>
            </a:r>
            <a:r>
              <a:rPr lang="cs-CZ" sz="2000" dirty="0"/>
              <a:t> - ve své době </a:t>
            </a:r>
            <a:r>
              <a:rPr lang="cs-CZ" sz="2000" dirty="0" err="1"/>
              <a:t>tech</a:t>
            </a:r>
            <a:r>
              <a:rPr lang="cs-CZ" sz="2000" dirty="0" smtClean="0"/>
              <a:t>. nejvyspělejší 	vozidlo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-motor </a:t>
            </a:r>
            <a:r>
              <a:rPr lang="cs-CZ" sz="2000" dirty="0"/>
              <a:t>- jednoduchý vidlicový dvouválec</a:t>
            </a:r>
            <a:r>
              <a:rPr lang="cs-CZ" sz="2000" dirty="0" smtClean="0"/>
              <a:t>, třístupňová </a:t>
            </a:r>
            <a:r>
              <a:rPr lang="cs-CZ" sz="2000" dirty="0"/>
              <a:t>převodovka	</a:t>
            </a:r>
            <a:r>
              <a:rPr lang="cs-CZ" sz="2000" dirty="0" smtClean="0"/>
              <a:t> </a:t>
            </a:r>
            <a:r>
              <a:rPr lang="cs-CZ" sz="2000" dirty="0"/>
              <a:t>se zpátečkou</a:t>
            </a:r>
            <a:r>
              <a:rPr lang="cs-CZ" sz="2000" dirty="0" smtClean="0"/>
              <a:t>, přenos </a:t>
            </a:r>
            <a:r>
              <a:rPr lang="cs-CZ" sz="2000" dirty="0"/>
              <a:t>kroutícího momentu - řetězem nebo </a:t>
            </a:r>
            <a:r>
              <a:rPr lang="cs-CZ" sz="2000" dirty="0" smtClean="0"/>
              <a:t>	  	 spojovací kloubovou hřídelí, vozidlo </a:t>
            </a:r>
            <a:r>
              <a:rPr lang="cs-CZ" sz="2000" dirty="0"/>
              <a:t>vybavené </a:t>
            </a:r>
            <a:r>
              <a:rPr lang="cs-CZ" sz="2000" dirty="0" smtClean="0"/>
              <a:t>diferenciálem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- objem motoru 1005 ccm, výkon 7 </a:t>
            </a:r>
            <a:r>
              <a:rPr lang="cs-CZ" sz="2000" dirty="0" err="1" smtClean="0"/>
              <a:t>Ps</a:t>
            </a:r>
            <a:endParaRPr lang="cs-CZ" sz="2000" dirty="0" smtClean="0"/>
          </a:p>
          <a:p>
            <a:endParaRPr lang="cs-CZ" sz="2000" dirty="0"/>
          </a:p>
          <a:p>
            <a:r>
              <a:rPr lang="cs-CZ" dirty="0"/>
              <a:t>							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487" y="3310798"/>
            <a:ext cx="6000750" cy="2857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409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844824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12976"/>
            <a:ext cx="5286375" cy="3295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7297" y="383849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1913 </a:t>
            </a:r>
            <a:r>
              <a:rPr lang="cs-CZ" sz="2000" dirty="0"/>
              <a:t>-  	první sériová - pásová výroba Ford "T".</a:t>
            </a:r>
          </a:p>
          <a:p>
            <a:r>
              <a:rPr lang="cs-CZ" sz="2000" dirty="0"/>
              <a:t>	</a:t>
            </a:r>
            <a:r>
              <a:rPr lang="cs-CZ" sz="2000" i="1" dirty="0">
                <a:solidFill>
                  <a:srgbClr val="FF0000"/>
                </a:solidFill>
              </a:rPr>
              <a:t>„Postavím Ameriku na kola“ </a:t>
            </a:r>
            <a:r>
              <a:rPr lang="cs-CZ" sz="2000" dirty="0"/>
              <a:t>prohlásil Henry Ford, když zahájil 		výrobu modelu </a:t>
            </a:r>
            <a:r>
              <a:rPr lang="cs-CZ" sz="2000" dirty="0" smtClean="0"/>
              <a:t>T</a:t>
            </a:r>
          </a:p>
          <a:p>
            <a:r>
              <a:rPr lang="cs-CZ" sz="2000" dirty="0" smtClean="0"/>
              <a:t>	-zdvihový </a:t>
            </a:r>
            <a:r>
              <a:rPr lang="cs-CZ" sz="2000" dirty="0"/>
              <a:t>objem 2895 </a:t>
            </a:r>
            <a:r>
              <a:rPr lang="cs-CZ" sz="2000" dirty="0" smtClean="0"/>
              <a:t>cm³, </a:t>
            </a:r>
            <a:r>
              <a:rPr lang="cs-CZ" sz="2000" dirty="0"/>
              <a:t>výkon 15 </a:t>
            </a:r>
            <a:r>
              <a:rPr lang="cs-CZ" sz="2000" dirty="0" smtClean="0"/>
              <a:t>kW (20 </a:t>
            </a:r>
            <a:r>
              <a:rPr lang="cs-CZ" sz="2000" dirty="0" err="1" smtClean="0"/>
              <a:t>Ps</a:t>
            </a:r>
            <a:r>
              <a:rPr lang="cs-CZ" sz="2000" dirty="0" smtClean="0"/>
              <a:t>) </a:t>
            </a:r>
            <a:r>
              <a:rPr lang="cs-CZ" sz="2000" dirty="0"/>
              <a:t>při 1800 </a:t>
            </a:r>
            <a:r>
              <a:rPr lang="cs-CZ" sz="2000" dirty="0" err="1" smtClean="0"/>
              <a:t>ot</a:t>
            </a:r>
            <a:r>
              <a:rPr lang="cs-CZ" sz="2000" dirty="0" smtClean="0"/>
              <a:t>/minˉ¹ 	-převodovka </a:t>
            </a:r>
            <a:r>
              <a:rPr lang="cs-CZ" sz="2000" dirty="0"/>
              <a:t>byla dvoustupňová planetová s nožním </a:t>
            </a:r>
            <a:r>
              <a:rPr lang="cs-CZ" sz="2000" dirty="0" smtClean="0"/>
              <a:t>řazením 	  	 jedním </a:t>
            </a:r>
            <a:r>
              <a:rPr lang="cs-CZ" sz="2000" dirty="0"/>
              <a:t>pedálem se řadil </a:t>
            </a:r>
            <a:r>
              <a:rPr lang="cs-CZ" sz="2000" dirty="0" smtClean="0"/>
              <a:t>I. </a:t>
            </a:r>
            <a:r>
              <a:rPr lang="cs-CZ" sz="2000" dirty="0"/>
              <a:t>a </a:t>
            </a:r>
            <a:r>
              <a:rPr lang="cs-CZ" sz="2000" dirty="0" smtClean="0"/>
              <a:t>II. </a:t>
            </a:r>
            <a:r>
              <a:rPr lang="cs-CZ" sz="2000" dirty="0"/>
              <a:t>rychlostní stupeň, druhým </a:t>
            </a:r>
            <a:r>
              <a:rPr lang="cs-CZ" sz="2000" dirty="0" smtClean="0"/>
              <a:t>	  	 zpátečka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- spojka </a:t>
            </a:r>
            <a:r>
              <a:rPr lang="cs-CZ" sz="2000" dirty="0"/>
              <a:t>a převodovka byly v jednom bloku s </a:t>
            </a:r>
            <a:r>
              <a:rPr lang="cs-CZ" sz="2000" dirty="0" smtClean="0"/>
              <a:t>motorem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62206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pouze některé historické milníky automobilů. Není možné prezentovat historii automobilů jako celek. Historie automobilů je tak obsáhlá, že by na uvedení všech dat nestačilo několik knižních publikací.</a:t>
            </a:r>
          </a:p>
          <a:p>
            <a:endParaRPr lang="cs-CZ" sz="2000" dirty="0"/>
          </a:p>
          <a:p>
            <a:r>
              <a:rPr lang="cs-CZ" sz="2000" dirty="0" smtClean="0"/>
              <a:t>Pro zajímavost – dobový film výroby Ford T</a:t>
            </a:r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www.youtube.com/watch?v=S4KrIMZpwCY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Domácí práce:</a:t>
            </a:r>
          </a:p>
          <a:p>
            <a:endParaRPr lang="cs-CZ" sz="2000" dirty="0" smtClean="0"/>
          </a:p>
          <a:p>
            <a:r>
              <a:rPr lang="cs-CZ" sz="2000" dirty="0" smtClean="0"/>
              <a:t>Historie značky automobilu v datech. Výběr libovolné značky automobilu a její historické milníky od vzniku až po současnost.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</a:t>
            </a:r>
            <a:r>
              <a:rPr lang="cs-CZ" sz="1600" dirty="0" err="1" smtClean="0">
                <a:solidFill>
                  <a:prstClr val="black"/>
                </a:solidFill>
              </a:rPr>
              <a:t>Pilárik</a:t>
            </a:r>
            <a:r>
              <a:rPr lang="cs-CZ" sz="1600" dirty="0" smtClean="0">
                <a:solidFill>
                  <a:prstClr val="black"/>
                </a:solidFill>
              </a:rPr>
              <a:t>, J. </a:t>
            </a:r>
            <a:r>
              <a:rPr lang="cs-CZ" sz="1600" dirty="0" err="1" smtClean="0">
                <a:solidFill>
                  <a:prstClr val="black"/>
                </a:solidFill>
              </a:rPr>
              <a:t>Pabst</a:t>
            </a:r>
            <a:r>
              <a:rPr lang="cs-CZ" sz="1600" dirty="0" smtClean="0">
                <a:solidFill>
                  <a:prstClr val="black"/>
                </a:solidFill>
              </a:rPr>
              <a:t>  -  Automobily </a:t>
            </a:r>
            <a:r>
              <a:rPr lang="cs-CZ" sz="1600" dirty="0">
                <a:solidFill>
                  <a:prstClr val="black"/>
                </a:solidFill>
              </a:rPr>
              <a:t>I. </a:t>
            </a:r>
            <a:r>
              <a:rPr lang="cs-CZ" sz="1600" dirty="0" smtClean="0">
                <a:solidFill>
                  <a:prstClr val="black"/>
                </a:solidFill>
              </a:rPr>
              <a:t>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</a:t>
            </a:r>
            <a:r>
              <a:rPr lang="cs-CZ" sz="1600" dirty="0" err="1" smtClean="0">
                <a:solidFill>
                  <a:prstClr val="black"/>
                </a:solidFill>
              </a:rPr>
              <a:t>Gscheidle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- Příručka </a:t>
            </a:r>
            <a:r>
              <a:rPr lang="cs-CZ" sz="1600" dirty="0" smtClean="0">
                <a:solidFill>
                  <a:prstClr val="black"/>
                </a:solidFill>
              </a:rPr>
              <a:t>pro automechanika. </a:t>
            </a:r>
            <a:r>
              <a:rPr lang="cs-CZ" sz="1600" dirty="0" err="1" smtClean="0">
                <a:solidFill>
                  <a:prstClr val="black"/>
                </a:solidFill>
              </a:rPr>
              <a:t>Sabotáles</a:t>
            </a:r>
            <a:endParaRPr lang="cs-CZ" sz="1600" dirty="0" smtClean="0">
              <a:solidFill>
                <a:prstClr val="black"/>
              </a:solidFill>
            </a:endParaRP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 a schémata, vyjma fotografií z volně dostupných zdrojů:</a:t>
            </a:r>
          </a:p>
          <a:p>
            <a:endParaRPr lang="cs-CZ" sz="1400" u="sng" dirty="0" smtClean="0">
              <a:hlinkClick r:id="rId4"/>
            </a:endParaRPr>
          </a:p>
          <a:p>
            <a:r>
              <a:rPr lang="cs-CZ" sz="1400" u="sng" dirty="0" smtClean="0">
                <a:hlinkClick r:id="rId4"/>
              </a:rPr>
              <a:t>http</a:t>
            </a:r>
            <a:r>
              <a:rPr lang="cs-CZ" sz="1400" u="sng" dirty="0">
                <a:hlinkClick r:id="rId4"/>
              </a:rPr>
              <a:t>://en.wikipedia.org/wiki/File:FardierdeCugnot20050111.jpg</a:t>
            </a:r>
            <a:endParaRPr lang="cs-CZ" sz="1400" dirty="0"/>
          </a:p>
          <a:p>
            <a:r>
              <a:rPr lang="cs-CZ" sz="1400" u="sng" dirty="0">
                <a:hlinkClick r:id="rId5"/>
              </a:rPr>
              <a:t>http://www.historieweb.cz/sites/default/files/styles/obrazek_v_textu_600/public/obrazky/2012/04/16/bozkuv-parovuz2.jpg</a:t>
            </a:r>
            <a:endParaRPr lang="cs-CZ" sz="1400" dirty="0"/>
          </a:p>
          <a:p>
            <a:r>
              <a:rPr lang="cs-CZ" sz="1400" u="sng" dirty="0">
                <a:hlinkClick r:id="rId6"/>
              </a:rPr>
              <a:t>www.imysli.cz/ilearning/disertacka/history/history.html</a:t>
            </a:r>
            <a:endParaRPr lang="cs-CZ" sz="1400" dirty="0"/>
          </a:p>
          <a:p>
            <a:r>
              <a:rPr lang="cs-CZ" sz="1400" u="sng" dirty="0">
                <a:hlinkClick r:id="rId7"/>
              </a:rPr>
              <a:t>www.spstr.pilsedu.cz/osobnistranky/josef_gruber/clanky/lenoir.pdf</a:t>
            </a:r>
            <a:endParaRPr lang="cs-CZ" sz="1400" dirty="0"/>
          </a:p>
          <a:p>
            <a:r>
              <a:rPr lang="cs-CZ" sz="1400" u="sng" dirty="0">
                <a:hlinkClick r:id="rId8"/>
              </a:rPr>
              <a:t>http://cs.wikipedia.org/wiki/Soubor:L-Verbrennungsmotoren1.png</a:t>
            </a:r>
            <a:endParaRPr lang="cs-CZ" sz="1400" dirty="0"/>
          </a:p>
          <a:p>
            <a:r>
              <a:rPr lang="cs-CZ" sz="1400" u="sng" dirty="0">
                <a:hlinkClick r:id="rId9"/>
              </a:rPr>
              <a:t>http://cs.wikipedia.org/wiki/Soubor:Benz_Patent_Motorwagen_1886_%28Replica%29.jpg</a:t>
            </a:r>
            <a:endParaRPr lang="cs-CZ" sz="1400" dirty="0"/>
          </a:p>
          <a:p>
            <a:r>
              <a:rPr lang="cs-CZ" sz="1400" u="sng" dirty="0">
                <a:hlinkClick r:id="rId10"/>
              </a:rPr>
              <a:t>http://dieselveg.com/rudolf_diesel.htm</a:t>
            </a:r>
            <a:endParaRPr lang="cs-CZ" sz="1400" dirty="0"/>
          </a:p>
          <a:p>
            <a:r>
              <a:rPr lang="cs-CZ" sz="1400" u="sng" dirty="0">
                <a:hlinkClick r:id="rId11"/>
              </a:rPr>
              <a:t>http://cs.wikipedia.org/wiki/Soubor:PresidentFirstCar.jpg</a:t>
            </a:r>
            <a:endParaRPr lang="cs-CZ" sz="1400" dirty="0"/>
          </a:p>
          <a:p>
            <a:r>
              <a:rPr lang="cs-CZ" sz="1400" u="sng" dirty="0">
                <a:hlinkClick r:id="rId12"/>
              </a:rPr>
              <a:t>https://www.google.cz/search?q=Voiturreta&amp;ie=utf-8&amp;oe=utf-8&amp;aq=t&amp;rls=org.mozilla:cs:official&amp;client=firefox-a</a:t>
            </a:r>
            <a:endParaRPr lang="cs-CZ" sz="1400" dirty="0"/>
          </a:p>
          <a:p>
            <a:r>
              <a:rPr lang="cs-CZ" sz="1400" u="sng" dirty="0">
                <a:hlinkClick r:id="rId13"/>
              </a:rPr>
              <a:t>http://www.auto.cz/ford-t-plechove-lizince-je-100-let-1787</a:t>
            </a:r>
            <a:endParaRPr lang="cs-CZ" sz="1400" dirty="0"/>
          </a:p>
          <a:p>
            <a:endParaRPr lang="cs-CZ" sz="14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1300</TotalTime>
  <Words>523</Words>
  <Application>Microsoft Office PowerPoint</Application>
  <PresentationFormat>Předvádění na obrazovce (4:3)</PresentationFormat>
  <Paragraphs>184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HISTORIE  MOTOROVÝCH VOZIDEL </vt:lpstr>
      <vt:lpstr>Prezentace aplikace PowerPoint</vt:lpstr>
      <vt:lpstr>Prezentace aplikace PowerPoint</vt:lpstr>
      <vt:lpstr>Historie novodobých dopravních prostředků v datech: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96</cp:revision>
  <dcterms:created xsi:type="dcterms:W3CDTF">2010-11-01T23:40:31Z</dcterms:created>
  <dcterms:modified xsi:type="dcterms:W3CDTF">2013-05-09T17:50:01Z</dcterms:modified>
</cp:coreProperties>
</file>