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56" r:id="rId2"/>
    <p:sldId id="257" r:id="rId3"/>
    <p:sldId id="260" r:id="rId4"/>
    <p:sldId id="262" r:id="rId5"/>
    <p:sldId id="263" r:id="rId6"/>
    <p:sldId id="264" r:id="rId7"/>
    <p:sldId id="265" r:id="rId8"/>
    <p:sldId id="266" r:id="rId9"/>
    <p:sldId id="267" r:id="rId10"/>
    <p:sldId id="269" r:id="rId11"/>
    <p:sldId id="270" r:id="rId12"/>
    <p:sldId id="268" r:id="rId13"/>
    <p:sldId id="271" r:id="rId14"/>
    <p:sldId id="272" r:id="rId15"/>
    <p:sldId id="273" r:id="rId16"/>
    <p:sldId id="276" r:id="rId17"/>
    <p:sldId id="274" r:id="rId18"/>
    <p:sldId id="275" r:id="rId19"/>
    <p:sldId id="258" r:id="rId2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9900"/>
    <a:srgbClr val="00CC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8556" autoAdjust="0"/>
    <p:restoredTop sz="94712" autoAdjust="0"/>
  </p:normalViewPr>
  <p:slideViewPr>
    <p:cSldViewPr>
      <p:cViewPr>
        <p:scale>
          <a:sx n="100" d="100"/>
          <a:sy n="100" d="100"/>
        </p:scale>
        <p:origin x="-2214" y="-26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A6AFE91B-5313-45C7-B1C3-63AEADFE7839}" type="datetimeFigureOut">
              <a:rPr lang="cs-CZ"/>
              <a:pPr>
                <a:defRPr/>
              </a:pPr>
              <a:t>9.5.2013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A9517091-435C-428A-9FD2-DBDC8DD7AE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545498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538AC3-18B9-4A28-B543-C82A4F88A939}" type="datetime1">
              <a:rPr lang="cs-CZ"/>
              <a:pPr>
                <a:defRPr/>
              </a:pPr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AFBB50-5D58-46EB-99FA-9C7B184130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C2A59B-B159-4F38-AD2D-B03ED673141B}" type="datetime1">
              <a:rPr lang="cs-CZ"/>
              <a:pPr>
                <a:defRPr/>
              </a:pPr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075E3D-4E04-4A64-A045-13CB956451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9C006B-9E82-4861-8CF2-3BB4C911CC81}" type="datetime1">
              <a:rPr lang="cs-CZ"/>
              <a:pPr>
                <a:defRPr/>
              </a:pPr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B127FF-85EF-4580-A6F7-AD80E99B79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20FEC1-9F60-4DE8-B9B6-C84992CAB8F7}" type="datetime1">
              <a:rPr lang="cs-CZ"/>
              <a:pPr>
                <a:defRPr/>
              </a:pPr>
              <a:t>9.5.2013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39C54E-01FD-49E2-AA7E-8CB9AB75BB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1246C0-F4EF-4DCA-82ED-AC9EB213CF3B}" type="datetime1">
              <a:rPr lang="cs-CZ"/>
              <a:pPr>
                <a:defRPr/>
              </a:pPr>
              <a:t>9.5.2013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591711-C923-48BB-A9E2-61606CB263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F61737-5699-4D4B-81EE-A3393F0D0E21}" type="datetime1">
              <a:rPr lang="cs-CZ"/>
              <a:pPr>
                <a:defRPr/>
              </a:pPr>
              <a:t>9.5.2013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78B017-2857-4C14-BA0D-B3A9CF9C7E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443472-7E35-4AF7-AC78-77B581980F7A}" type="datetime1">
              <a:rPr lang="cs-CZ"/>
              <a:pPr>
                <a:defRPr/>
              </a:pPr>
              <a:t>9.5.2013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96F91B-A68C-4F75-BE25-5A9E066001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C116FA-EC93-4465-B474-24DCD9E1F92A}" type="datetime1">
              <a:rPr lang="cs-CZ"/>
              <a:pPr>
                <a:defRPr/>
              </a:pPr>
              <a:t>9.5.2013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78F59C-C53C-4712-93B1-9040AEBCE3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3EBB8A-38AB-4D5B-B9D1-86AF6109C69F}" type="datetime1">
              <a:rPr lang="cs-CZ"/>
              <a:pPr>
                <a:defRPr/>
              </a:pPr>
              <a:t>9.5.2013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E62F7F-F17E-4740-9802-743BEA796E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DA67CA-AD71-4B3F-AF17-2283CEFFBBD5}" type="datetime1">
              <a:rPr lang="cs-CZ"/>
              <a:pPr>
                <a:defRPr/>
              </a:pPr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E398E2-BF01-42A1-91EF-8B04DC1641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5FC3BD-CD2B-4166-9E91-E9E6428EB14A}" type="datetime1">
              <a:rPr lang="cs-CZ"/>
              <a:pPr>
                <a:defRPr/>
              </a:pPr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FDA80-17A3-474D-80A9-698AE1BC56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1EE0BF5-9D1A-4E5D-A764-B9A0BD47407D}" type="datetime1">
              <a:rPr lang="cs-CZ"/>
              <a:pPr>
                <a:defRPr/>
              </a:pPr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05AD1B6-4F31-4C3D-B931-A5FCACD915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hyperlink" Target="http://www.exvalos.cz/linearni-vedeni/linearni-vedeni-s-profilovou-tyci/" TargetMode="External"/><Relationship Id="rId7" Type="http://schemas.openxmlformats.org/officeDocument/2006/relationships/image" Target="../media/image1.png"/><Relationship Id="rId2" Type="http://schemas.openxmlformats.org/officeDocument/2006/relationships/hyperlink" Target="http://www.exvalos.cz/linearni-vedeni/linearni-vedeni-s-profilovou-tyci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ostravajih.cz/modules/news/article.php?storyid=27" TargetMode="External"/><Relationship Id="rId5" Type="http://schemas.openxmlformats.org/officeDocument/2006/relationships/hyperlink" Target="http://www.troma.cz/detailaktualita.aspx?IDAktualita=80" TargetMode="External"/><Relationship Id="rId4" Type="http://schemas.openxmlformats.org/officeDocument/2006/relationships/hyperlink" Target="http://www.igus.cz/wpck/default.aspx?Pagename=iglidur_intro&amp;C=CZ&amp;L=cs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mspektrum.com/" TargetMode="External"/><Relationship Id="rId2" Type="http://schemas.openxmlformats.org/officeDocument/2006/relationships/hyperlink" Target="http://www.igus.cz/default.asp?PAGE=IGUBAL" TargetMode="Externa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jpeg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4402" name="Group 6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95801083"/>
              </p:ext>
            </p:extLst>
          </p:nvPr>
        </p:nvGraphicFramePr>
        <p:xfrm>
          <a:off x="750888" y="2060575"/>
          <a:ext cx="7559675" cy="3886200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21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Kluzná ložiska, lineární vedení – význam, druhy a použití, mazání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ložiska, lineární vedení, axiální, radiální, hydrostatická, hydrodynamická, pouzdro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Strojnictví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Obor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Strojní mechanik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Křížová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1. ročník, žáci 16 – 17 let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Zdroje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Seznam viz poslední strana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95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 dirty="0"/>
              <a:t>Kluzná ložiska</a:t>
            </a:r>
            <a:endParaRPr lang="cs-CZ" sz="2400" b="1" dirty="0">
              <a:latin typeface="Calibri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AED0C69A-C001-42C3-AED2-EB44D412E205}" type="slidenum">
              <a:rPr lang="cs-CZ"/>
              <a:pPr>
                <a:defRPr/>
              </a:pPr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4398" name="TextovéPole 12"/>
          <p:cNvSpPr txBox="1">
            <a:spLocks noChangeArrowheads="1"/>
          </p:cNvSpPr>
          <p:nvPr/>
        </p:nvSpPr>
        <p:spPr bwMode="auto">
          <a:xfrm>
            <a:off x="787400" y="1454150"/>
            <a:ext cx="75612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 dirty="0" smtClean="0"/>
              <a:t>VY_32_INOVACE_21_406</a:t>
            </a:r>
            <a:endParaRPr lang="cs-CZ" sz="2400" b="1" dirty="0"/>
          </a:p>
        </p:txBody>
      </p:sp>
      <p:pic>
        <p:nvPicPr>
          <p:cNvPr id="1439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40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BCA88659-1B15-463B-ADFB-A6870EB31215}" type="slidenum">
              <a:rPr lang="cs-CZ"/>
              <a:pPr>
                <a:defRPr/>
              </a:pPr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95288" y="0"/>
            <a:ext cx="8229600" cy="1143000"/>
          </a:xfrm>
        </p:spPr>
        <p:txBody>
          <a:bodyPr tIns="0" rtlCol="0">
            <a:normAutofit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365" name="Rectangle 12"/>
          <p:cNvSpPr>
            <a:spLocks noGrp="1"/>
          </p:cNvSpPr>
          <p:nvPr>
            <p:ph type="body" idx="4294967295"/>
          </p:nvPr>
        </p:nvSpPr>
        <p:spPr>
          <a:xfrm>
            <a:off x="323850" y="1989138"/>
            <a:ext cx="8301038" cy="3816350"/>
          </a:xfrm>
        </p:spPr>
        <p:txBody>
          <a:bodyPr/>
          <a:lstStyle/>
          <a:p>
            <a:pPr>
              <a:lnSpc>
                <a:spcPct val="80000"/>
              </a:lnSpc>
              <a:buFont typeface="Arial" charset="0"/>
              <a:buNone/>
            </a:pPr>
            <a:endParaRPr lang="cs-CZ" sz="900" smtClean="0">
              <a:latin typeface="Arial" charset="0"/>
            </a:endParaRP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rgbClr val="00CC00"/>
                </a:solidFill>
              </a:rPr>
              <a:t>LOŽISKA</a:t>
            </a:r>
            <a:r>
              <a:rPr lang="cs-CZ" sz="2000" smtClean="0"/>
              <a:t> - strojní součásti umožňující otáčivý pohyb hřídelů –     	         	  hřídelových čepů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000" smtClean="0"/>
              <a:t>                 - přenášejí zatížení hřídele na ostatní části stroje     	      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000" smtClean="0"/>
              <a:t>                 - ve styčné ploše vzniká tření</a:t>
            </a:r>
            <a:r>
              <a:rPr lang="cs-CZ" sz="2000" smtClean="0">
                <a:latin typeface="Arial" charset="0"/>
              </a:rPr>
              <a:t> 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2000" smtClean="0">
              <a:latin typeface="Arial" charset="0"/>
            </a:endParaRP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tx2"/>
                </a:solidFill>
                <a:latin typeface="Arial" charset="0"/>
              </a:rPr>
              <a:t>                                                           </a:t>
            </a:r>
            <a:r>
              <a:rPr lang="cs-CZ" sz="2000" smtClean="0"/>
              <a:t>obr.1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2000" smtClean="0">
              <a:solidFill>
                <a:schemeClr val="tx2"/>
              </a:solidFill>
              <a:latin typeface="Arial" charset="0"/>
            </a:endParaRP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rgbClr val="00CC00"/>
                </a:solidFill>
              </a:rPr>
              <a:t>LINEÁRNÍ VEDENÍ</a:t>
            </a:r>
            <a:r>
              <a:rPr lang="cs-CZ" sz="2000" smtClean="0"/>
              <a:t> – strojní části umožňující posuvný přímočarý pohyb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2000" smtClean="0">
              <a:latin typeface="Arial" charset="0"/>
            </a:endParaRP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600" smtClean="0">
                <a:latin typeface="Arial" charset="0"/>
              </a:rPr>
              <a:t>    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600" smtClean="0">
                <a:latin typeface="Arial" charset="0"/>
              </a:rPr>
              <a:t>                        </a:t>
            </a:r>
            <a:r>
              <a:rPr lang="cs-CZ" sz="2000" smtClean="0"/>
              <a:t>obr.2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1600" smtClean="0">
              <a:latin typeface="Arial" charset="0"/>
            </a:endParaRP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800" smtClean="0">
              <a:solidFill>
                <a:schemeClr val="accent1"/>
              </a:solidFill>
              <a:latin typeface="Arial" charset="0"/>
            </a:endParaRP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800" smtClean="0">
              <a:solidFill>
                <a:schemeClr val="accent1"/>
              </a:solidFill>
              <a:latin typeface="Arial" charset="0"/>
            </a:endParaRP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smtClean="0">
                <a:solidFill>
                  <a:schemeClr val="accent1"/>
                </a:solidFill>
                <a:latin typeface="Arial" charset="0"/>
              </a:rPr>
              <a:t> </a:t>
            </a:r>
          </a:p>
        </p:txBody>
      </p:sp>
      <p:pic>
        <p:nvPicPr>
          <p:cNvPr id="15366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7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8" name="Line 18"/>
          <p:cNvSpPr>
            <a:spLocks noChangeShapeType="1"/>
          </p:cNvSpPr>
          <p:nvPr/>
        </p:nvSpPr>
        <p:spPr bwMode="auto">
          <a:xfrm>
            <a:off x="3059113" y="3573463"/>
            <a:ext cx="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5369" name="Rectangle 46"/>
          <p:cNvSpPr>
            <a:spLocks noChangeArrowheads="1"/>
          </p:cNvSpPr>
          <p:nvPr/>
        </p:nvSpPr>
        <p:spPr bwMode="auto">
          <a:xfrm>
            <a:off x="395288" y="1196975"/>
            <a:ext cx="763270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200" b="1">
                <a:latin typeface="Calibri" pitchFamily="34" charset="0"/>
              </a:rPr>
              <a:t>LOŽISKA A LINEÁRNÍ VEDENÍ</a:t>
            </a:r>
          </a:p>
        </p:txBody>
      </p:sp>
      <p:pic>
        <p:nvPicPr>
          <p:cNvPr id="15370" name="Picture 11" descr="trapezovy_sroub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411413" y="4797425"/>
            <a:ext cx="4033837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1" name="Picture 12" descr="FrameIDC_01_S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651500" y="2997200"/>
            <a:ext cx="2665413" cy="1223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4FA5593F-CE58-4F7C-BEBA-A3DA3DAC8E68}" type="slidenum">
              <a:rPr lang="cs-CZ"/>
              <a:pPr>
                <a:defRPr/>
              </a:pPr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457200" y="274638"/>
            <a:ext cx="8229600" cy="633412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6389" name="Rectangle 14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r>
              <a:rPr lang="cs-CZ" sz="2000" smtClean="0">
                <a:solidFill>
                  <a:srgbClr val="00CC00"/>
                </a:solidFill>
              </a:rPr>
              <a:t>Hřídelový čep</a:t>
            </a:r>
            <a:r>
              <a:rPr lang="cs-CZ" sz="2000" smtClean="0"/>
              <a:t> je v přímém styku s materiálem ložiska</a:t>
            </a:r>
          </a:p>
          <a:p>
            <a:pPr>
              <a:buFont typeface="Arial" charset="0"/>
              <a:buNone/>
            </a:pPr>
            <a:r>
              <a:rPr lang="cs-CZ" sz="2000" smtClean="0">
                <a:solidFill>
                  <a:srgbClr val="00CC00"/>
                </a:solidFill>
              </a:rPr>
              <a:t>Části</a:t>
            </a:r>
            <a:r>
              <a:rPr lang="cs-CZ" sz="2000" smtClean="0"/>
              <a:t> kluzného ložiska - </a:t>
            </a:r>
            <a:r>
              <a:rPr lang="cs-CZ" sz="2000" smtClean="0">
                <a:solidFill>
                  <a:srgbClr val="00CC00"/>
                </a:solidFill>
              </a:rPr>
              <a:t>vnitřní</a:t>
            </a:r>
            <a:r>
              <a:rPr lang="cs-CZ" sz="2000" smtClean="0"/>
              <a:t> - dělená pánev, pouzdro</a:t>
            </a:r>
          </a:p>
          <a:p>
            <a:pPr>
              <a:buFont typeface="Arial" charset="0"/>
              <a:buNone/>
            </a:pPr>
            <a:r>
              <a:rPr lang="cs-CZ" sz="2000" smtClean="0"/>
              <a:t>		                         - </a:t>
            </a:r>
            <a:r>
              <a:rPr lang="cs-CZ" sz="2000" smtClean="0">
                <a:solidFill>
                  <a:srgbClr val="00CC00"/>
                </a:solidFill>
              </a:rPr>
              <a:t>vnější</a:t>
            </a:r>
            <a:r>
              <a:rPr lang="cs-CZ" sz="2000" smtClean="0"/>
              <a:t> - ložiskové těleso</a:t>
            </a:r>
          </a:p>
          <a:p>
            <a:pPr>
              <a:buFont typeface="Arial" charset="0"/>
              <a:buNone/>
            </a:pPr>
            <a:endParaRPr lang="cs-CZ" sz="2000" smtClean="0"/>
          </a:p>
          <a:p>
            <a:pPr>
              <a:buFont typeface="Arial" charset="0"/>
              <a:buNone/>
            </a:pPr>
            <a:r>
              <a:rPr lang="cs-CZ" sz="2000" smtClean="0">
                <a:latin typeface="Arial" charset="0"/>
              </a:rPr>
              <a:t>	         </a:t>
            </a:r>
            <a:r>
              <a:rPr lang="cs-CZ" sz="2000" smtClean="0"/>
              <a:t>obr.3</a:t>
            </a:r>
          </a:p>
        </p:txBody>
      </p:sp>
      <p:pic>
        <p:nvPicPr>
          <p:cNvPr id="16390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1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9113" y="6092825"/>
            <a:ext cx="3035300" cy="649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92" name="Rectangle 8"/>
          <p:cNvSpPr>
            <a:spLocks noChangeArrowheads="1"/>
          </p:cNvSpPr>
          <p:nvPr/>
        </p:nvSpPr>
        <p:spPr bwMode="auto">
          <a:xfrm>
            <a:off x="3952875" y="3246438"/>
            <a:ext cx="184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solidFill>
                <a:schemeClr val="accent1"/>
              </a:solidFill>
            </a:endParaRPr>
          </a:p>
        </p:txBody>
      </p:sp>
      <p:sp>
        <p:nvSpPr>
          <p:cNvPr id="16393" name="Text Box 10"/>
          <p:cNvSpPr txBox="1">
            <a:spLocks noChangeArrowheads="1"/>
          </p:cNvSpPr>
          <p:nvPr/>
        </p:nvSpPr>
        <p:spPr bwMode="auto">
          <a:xfrm>
            <a:off x="323850" y="981075"/>
            <a:ext cx="8351838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16394" name="Text Box 11"/>
          <p:cNvSpPr txBox="1">
            <a:spLocks noChangeArrowheads="1"/>
          </p:cNvSpPr>
          <p:nvPr/>
        </p:nvSpPr>
        <p:spPr bwMode="auto">
          <a:xfrm>
            <a:off x="122238" y="1114425"/>
            <a:ext cx="884237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 sz="3200"/>
          </a:p>
        </p:txBody>
      </p:sp>
      <p:sp>
        <p:nvSpPr>
          <p:cNvPr id="16395" name="Text Box 12"/>
          <p:cNvSpPr txBox="1">
            <a:spLocks noChangeArrowheads="1"/>
          </p:cNvSpPr>
          <p:nvPr/>
        </p:nvSpPr>
        <p:spPr bwMode="auto">
          <a:xfrm>
            <a:off x="165100" y="1052513"/>
            <a:ext cx="8510588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3200" b="1">
                <a:latin typeface="Calibri" pitchFamily="34" charset="0"/>
              </a:rPr>
              <a:t>KLUZNÁ LOŽISKA</a:t>
            </a:r>
          </a:p>
        </p:txBody>
      </p:sp>
      <p:sp>
        <p:nvSpPr>
          <p:cNvPr id="16396" name="Text Box 13"/>
          <p:cNvSpPr txBox="1">
            <a:spLocks noChangeArrowheads="1"/>
          </p:cNvSpPr>
          <p:nvPr/>
        </p:nvSpPr>
        <p:spPr bwMode="auto">
          <a:xfrm>
            <a:off x="179388" y="1557338"/>
            <a:ext cx="82296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/>
          </a:p>
        </p:txBody>
      </p:sp>
      <p:pic>
        <p:nvPicPr>
          <p:cNvPr id="16397" name="Picture 14" descr="000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268538" y="2852738"/>
            <a:ext cx="4824412" cy="2736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98" name="AutoShape 15"/>
          <p:cNvSpPr>
            <a:spLocks noChangeArrowheads="1"/>
          </p:cNvSpPr>
          <p:nvPr/>
        </p:nvSpPr>
        <p:spPr bwMode="auto">
          <a:xfrm>
            <a:off x="7235825" y="4076700"/>
            <a:ext cx="1296988" cy="360363"/>
          </a:xfrm>
          <a:prstGeom prst="wedgeRectCallout">
            <a:avLst>
              <a:gd name="adj1" fmla="val -115361"/>
              <a:gd name="adj2" fmla="val -120046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>
                <a:latin typeface="Calibri" pitchFamily="34" charset="0"/>
              </a:rPr>
              <a:t>pouzdro</a:t>
            </a:r>
          </a:p>
        </p:txBody>
      </p:sp>
      <p:sp>
        <p:nvSpPr>
          <p:cNvPr id="16399" name="AutoShape 16"/>
          <p:cNvSpPr>
            <a:spLocks noChangeArrowheads="1"/>
          </p:cNvSpPr>
          <p:nvPr/>
        </p:nvSpPr>
        <p:spPr bwMode="auto">
          <a:xfrm>
            <a:off x="684213" y="4581525"/>
            <a:ext cx="1366837" cy="647700"/>
          </a:xfrm>
          <a:prstGeom prst="wedgeRectCallout">
            <a:avLst>
              <a:gd name="adj1" fmla="val 113648"/>
              <a:gd name="adj2" fmla="val -125245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>
                <a:latin typeface="Calibri" pitchFamily="34" charset="0"/>
              </a:rPr>
              <a:t>ložiskové těleso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4DA4E39D-A787-45D8-B8D1-3EC003094799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457200" y="274638"/>
            <a:ext cx="8229600" cy="633412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7413" name="Rectangle 8"/>
          <p:cNvSpPr>
            <a:spLocks noGrp="1"/>
          </p:cNvSpPr>
          <p:nvPr>
            <p:ph type="body" idx="4294967295"/>
          </p:nvPr>
        </p:nvSpPr>
        <p:spPr>
          <a:xfrm>
            <a:off x="457200" y="981075"/>
            <a:ext cx="8229600" cy="4968875"/>
          </a:xfrm>
        </p:spPr>
        <p:txBody>
          <a:bodyPr/>
          <a:lstStyle/>
          <a:p>
            <a:pPr marL="609600" indent="-609600">
              <a:buFont typeface="Arial" charset="0"/>
              <a:buNone/>
            </a:pPr>
            <a:r>
              <a:rPr lang="cs-CZ" sz="2000" smtClean="0"/>
              <a:t>Rozdělení podle:</a:t>
            </a:r>
          </a:p>
          <a:p>
            <a:pPr marL="609600" indent="-609600">
              <a:buFont typeface="Arial" charset="0"/>
              <a:buAutoNum type="alphaLcParenR"/>
            </a:pPr>
            <a:r>
              <a:rPr lang="cs-CZ" sz="2000" smtClean="0"/>
              <a:t>zatížení</a:t>
            </a:r>
          </a:p>
          <a:p>
            <a:pPr marL="609600" indent="-609600">
              <a:buFont typeface="Arial" charset="0"/>
              <a:buNone/>
            </a:pPr>
            <a:r>
              <a:rPr lang="cs-CZ" sz="2000" smtClean="0"/>
              <a:t>                  obr.4</a:t>
            </a:r>
          </a:p>
        </p:txBody>
      </p:sp>
      <p:pic>
        <p:nvPicPr>
          <p:cNvPr id="17414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5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6" name="Picture 9" descr="0001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555875" y="1484313"/>
            <a:ext cx="5189538" cy="3744912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</p:spPr>
      </p:pic>
      <p:sp>
        <p:nvSpPr>
          <p:cNvPr id="17417" name="Line 10"/>
          <p:cNvSpPr>
            <a:spLocks noChangeShapeType="1"/>
          </p:cNvSpPr>
          <p:nvPr/>
        </p:nvSpPr>
        <p:spPr bwMode="auto">
          <a:xfrm>
            <a:off x="3492500" y="1557338"/>
            <a:ext cx="0" cy="360362"/>
          </a:xfrm>
          <a:prstGeom prst="line">
            <a:avLst/>
          </a:prstGeom>
          <a:noFill/>
          <a:ln w="38100">
            <a:solidFill>
              <a:srgbClr val="00CC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7418" name="Line 13"/>
          <p:cNvSpPr>
            <a:spLocks noChangeShapeType="1"/>
          </p:cNvSpPr>
          <p:nvPr/>
        </p:nvSpPr>
        <p:spPr bwMode="auto">
          <a:xfrm>
            <a:off x="6372225" y="1557338"/>
            <a:ext cx="0" cy="358775"/>
          </a:xfrm>
          <a:prstGeom prst="line">
            <a:avLst/>
          </a:prstGeom>
          <a:noFill/>
          <a:ln w="28575">
            <a:solidFill>
              <a:srgbClr val="00CC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DA8681E6-FB24-49E8-905E-210F45476938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457200" y="274638"/>
            <a:ext cx="8229600" cy="633412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8437" name="Rectangle 8"/>
          <p:cNvSpPr>
            <a:spLocks noGrp="1"/>
          </p:cNvSpPr>
          <p:nvPr>
            <p:ph type="body" idx="1"/>
          </p:nvPr>
        </p:nvSpPr>
        <p:spPr>
          <a:xfrm>
            <a:off x="395288" y="981075"/>
            <a:ext cx="8229600" cy="4968875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000" smtClean="0"/>
              <a:t>b) konstrukce - celistvá</a:t>
            </a:r>
          </a:p>
          <a:p>
            <a:pPr>
              <a:buFont typeface="Arial" charset="0"/>
              <a:buNone/>
            </a:pPr>
            <a:r>
              <a:rPr lang="cs-CZ" sz="2000" smtClean="0"/>
              <a:t>                          - dělená                                  obr.5</a:t>
            </a:r>
          </a:p>
        </p:txBody>
      </p:sp>
      <p:pic>
        <p:nvPicPr>
          <p:cNvPr id="18438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9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0" name="rg_hi" descr="ANd9GcTmPBwoxxoH3Zx4cdYtqKxgkLKkWDYJ3dFOwPCIPbcL0AwayD2pVA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908175" y="1844675"/>
            <a:ext cx="3311525" cy="2160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1" name="Picture 10" descr="FrameIDC_01_S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643438" y="3429000"/>
            <a:ext cx="3025775" cy="201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5EB472BD-AB56-4394-9E67-5DFDA649E197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457200" y="274638"/>
            <a:ext cx="8229600" cy="633412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9461" name="Rectangle 8"/>
          <p:cNvSpPr>
            <a:spLocks noGrp="1"/>
          </p:cNvSpPr>
          <p:nvPr>
            <p:ph type="body" idx="1"/>
          </p:nvPr>
        </p:nvSpPr>
        <p:spPr>
          <a:xfrm>
            <a:off x="457200" y="981075"/>
            <a:ext cx="8229600" cy="4968875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000" smtClean="0"/>
              <a:t>c) podstaty funkce</a:t>
            </a:r>
          </a:p>
          <a:p>
            <a:pPr>
              <a:buFont typeface="Arial" charset="0"/>
              <a:buNone/>
            </a:pPr>
            <a:endParaRPr lang="cs-CZ" sz="2000" smtClean="0"/>
          </a:p>
          <a:p>
            <a:pPr>
              <a:buFont typeface="Arial" charset="0"/>
              <a:buNone/>
            </a:pPr>
            <a:r>
              <a:rPr lang="cs-CZ" sz="2000" smtClean="0"/>
              <a:t>  </a:t>
            </a:r>
            <a:r>
              <a:rPr lang="cs-CZ" sz="2400" smtClean="0">
                <a:solidFill>
                  <a:srgbClr val="00CC00"/>
                </a:solidFill>
              </a:rPr>
              <a:t>hydrodynamická</a:t>
            </a:r>
            <a:r>
              <a:rPr lang="cs-CZ" sz="2000" smtClean="0">
                <a:solidFill>
                  <a:srgbClr val="00CC00"/>
                </a:solidFill>
              </a:rPr>
              <a:t> </a:t>
            </a:r>
            <a:r>
              <a:rPr lang="cs-CZ" sz="2000" smtClean="0"/>
              <a:t>– tření mezi hřídelovým čepem a pouzdrem</a:t>
            </a:r>
          </a:p>
          <a:p>
            <a:pPr>
              <a:buFont typeface="Arial" charset="0"/>
              <a:buNone/>
            </a:pPr>
            <a:r>
              <a:rPr lang="cs-CZ" sz="2000" smtClean="0">
                <a:latin typeface="Arial" charset="0"/>
              </a:rPr>
              <a:t>                                         </a:t>
            </a:r>
            <a:endParaRPr lang="cs-CZ" sz="2000" smtClean="0">
              <a:solidFill>
                <a:srgbClr val="00CC00"/>
              </a:solidFill>
              <a:latin typeface="Arial" charset="0"/>
            </a:endParaRPr>
          </a:p>
        </p:txBody>
      </p:sp>
      <p:pic>
        <p:nvPicPr>
          <p:cNvPr id="19462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3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4" name="AutoShape 21"/>
          <p:cNvSpPr>
            <a:spLocks noChangeArrowheads="1"/>
          </p:cNvSpPr>
          <p:nvPr/>
        </p:nvSpPr>
        <p:spPr bwMode="auto">
          <a:xfrm rot="10809201" flipV="1">
            <a:off x="4787900" y="2781300"/>
            <a:ext cx="3816350" cy="503238"/>
          </a:xfrm>
          <a:prstGeom prst="wedgeRectCallout">
            <a:avLst>
              <a:gd name="adj1" fmla="val 90949"/>
              <a:gd name="adj2" fmla="val -193606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 sz="2400">
                <a:solidFill>
                  <a:srgbClr val="669900"/>
                </a:solidFill>
                <a:latin typeface="Calibri" pitchFamily="34" charset="0"/>
              </a:rPr>
              <a:t>kapalinné</a:t>
            </a:r>
            <a:r>
              <a:rPr lang="cs-CZ" sz="2000">
                <a:latin typeface="Calibri" pitchFamily="34" charset="0"/>
              </a:rPr>
              <a:t> – souvislý olejový film</a:t>
            </a:r>
          </a:p>
        </p:txBody>
      </p:sp>
      <p:sp>
        <p:nvSpPr>
          <p:cNvPr id="19465" name="AutoShape 22"/>
          <p:cNvSpPr>
            <a:spLocks noChangeArrowheads="1"/>
          </p:cNvSpPr>
          <p:nvPr/>
        </p:nvSpPr>
        <p:spPr bwMode="auto">
          <a:xfrm>
            <a:off x="4211638" y="4581525"/>
            <a:ext cx="3311525" cy="431800"/>
          </a:xfrm>
          <a:prstGeom prst="wedgeRectCallout">
            <a:avLst>
              <a:gd name="adj1" fmla="val -80056"/>
              <a:gd name="adj2" fmla="val -628310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 sz="2400">
                <a:solidFill>
                  <a:srgbClr val="669900"/>
                </a:solidFill>
                <a:latin typeface="Calibri" pitchFamily="34" charset="0"/>
              </a:rPr>
              <a:t>polosuché</a:t>
            </a:r>
            <a:r>
              <a:rPr lang="cs-CZ" sz="2000">
                <a:latin typeface="Calibri" pitchFamily="34" charset="0"/>
              </a:rPr>
              <a:t>- při rozběhu</a:t>
            </a:r>
          </a:p>
        </p:txBody>
      </p:sp>
      <p:sp>
        <p:nvSpPr>
          <p:cNvPr id="19466" name="AutoShape 23"/>
          <p:cNvSpPr>
            <a:spLocks noChangeArrowheads="1"/>
          </p:cNvSpPr>
          <p:nvPr/>
        </p:nvSpPr>
        <p:spPr bwMode="auto">
          <a:xfrm>
            <a:off x="971550" y="5229225"/>
            <a:ext cx="3455988" cy="504825"/>
          </a:xfrm>
          <a:prstGeom prst="wedgeRectCallout">
            <a:avLst>
              <a:gd name="adj1" fmla="val 13528"/>
              <a:gd name="adj2" fmla="val -678931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 sz="2400">
                <a:solidFill>
                  <a:srgbClr val="669900"/>
                </a:solidFill>
                <a:latin typeface="Calibri" pitchFamily="34" charset="0"/>
              </a:rPr>
              <a:t>suché</a:t>
            </a:r>
            <a:r>
              <a:rPr lang="cs-CZ" sz="2000">
                <a:solidFill>
                  <a:srgbClr val="669900"/>
                </a:solidFill>
                <a:latin typeface="Calibri" pitchFamily="34" charset="0"/>
              </a:rPr>
              <a:t> </a:t>
            </a:r>
            <a:r>
              <a:rPr lang="cs-CZ" sz="2000">
                <a:latin typeface="Calibri" pitchFamily="34" charset="0"/>
              </a:rPr>
              <a:t>- nebezpečí </a:t>
            </a:r>
            <a:r>
              <a:rPr lang="cs-CZ" sz="2000">
                <a:solidFill>
                  <a:schemeClr val="accent2"/>
                </a:solidFill>
                <a:latin typeface="Calibri" pitchFamily="34" charset="0"/>
              </a:rPr>
              <a:t>zadření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9FBB91D2-D198-430C-9E37-A4A7D23A1AF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7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457200" y="274638"/>
            <a:ext cx="8229600" cy="561975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048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6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7" name="Rectangle 12"/>
          <p:cNvSpPr>
            <a:spLocks noGrp="1"/>
          </p:cNvSpPr>
          <p:nvPr>
            <p:ph type="body" idx="1"/>
          </p:nvPr>
        </p:nvSpPr>
        <p:spPr>
          <a:xfrm>
            <a:off x="457200" y="981075"/>
            <a:ext cx="8229600" cy="5040313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000" smtClean="0"/>
              <a:t>- olejový film se vytváří v důsledku otáčení</a:t>
            </a:r>
          </a:p>
          <a:p>
            <a:pPr>
              <a:buFont typeface="Arial" charset="0"/>
              <a:buNone/>
            </a:pPr>
            <a:r>
              <a:rPr lang="cs-CZ" sz="2000" smtClean="0"/>
              <a:t>   zatíženého hřídelového čepu.</a:t>
            </a:r>
          </a:p>
          <a:p>
            <a:pPr>
              <a:buFontTx/>
              <a:buNone/>
            </a:pPr>
            <a:r>
              <a:rPr lang="cs-CZ" sz="2000" smtClean="0"/>
              <a:t>- při zatížení se čep posune ve směru</a:t>
            </a:r>
          </a:p>
          <a:p>
            <a:pPr>
              <a:buFontTx/>
              <a:buNone/>
            </a:pPr>
            <a:r>
              <a:rPr lang="cs-CZ" sz="2000" smtClean="0"/>
              <a:t>   působící síly, proti ní působí </a:t>
            </a:r>
          </a:p>
          <a:p>
            <a:pPr>
              <a:buFontTx/>
              <a:buNone/>
            </a:pPr>
            <a:r>
              <a:rPr lang="cs-CZ" sz="2000" smtClean="0"/>
              <a:t>   </a:t>
            </a:r>
            <a:r>
              <a:rPr lang="cs-CZ" sz="2000" smtClean="0">
                <a:solidFill>
                  <a:srgbClr val="00CC00"/>
                </a:solidFill>
              </a:rPr>
              <a:t>hydrodynamický</a:t>
            </a:r>
            <a:r>
              <a:rPr lang="cs-CZ" sz="2000" smtClean="0"/>
              <a:t> tlak maziva</a:t>
            </a:r>
          </a:p>
          <a:p>
            <a:pPr>
              <a:buFontTx/>
              <a:buNone/>
            </a:pPr>
            <a:endParaRPr lang="cs-CZ" sz="2000" smtClean="0"/>
          </a:p>
          <a:p>
            <a:pPr>
              <a:buFontTx/>
              <a:buNone/>
            </a:pPr>
            <a:r>
              <a:rPr lang="cs-CZ" sz="2000" smtClean="0"/>
              <a:t>                  </a:t>
            </a:r>
            <a:r>
              <a:rPr lang="cs-CZ" smtClean="0">
                <a:solidFill>
                  <a:srgbClr val="FF0000"/>
                </a:solidFill>
              </a:rPr>
              <a:t>Fz = Fh</a:t>
            </a:r>
          </a:p>
          <a:p>
            <a:pPr>
              <a:buFontTx/>
              <a:buNone/>
            </a:pPr>
            <a:endParaRPr lang="cs-CZ" sz="2800" smtClean="0">
              <a:solidFill>
                <a:srgbClr val="FF0000"/>
              </a:solidFill>
            </a:endParaRPr>
          </a:p>
          <a:p>
            <a:pPr>
              <a:buFontTx/>
              <a:buNone/>
            </a:pPr>
            <a:r>
              <a:rPr lang="cs-CZ" sz="2000" smtClean="0"/>
              <a:t>  Fh je tím větší, čím je větší kluzná rychlost</a:t>
            </a:r>
          </a:p>
          <a:p>
            <a:pPr>
              <a:buFontTx/>
              <a:buNone/>
            </a:pPr>
            <a:r>
              <a:rPr lang="cs-CZ" sz="2000" smtClean="0"/>
              <a:t>  Fz – zatěžující síla</a:t>
            </a:r>
          </a:p>
          <a:p>
            <a:pPr>
              <a:buFontTx/>
              <a:buNone/>
            </a:pPr>
            <a:r>
              <a:rPr lang="cs-CZ" sz="2000" smtClean="0"/>
              <a:t>  Fh – hydrodynamická síla</a:t>
            </a:r>
          </a:p>
          <a:p>
            <a:pPr>
              <a:buFont typeface="Arial" charset="0"/>
              <a:buNone/>
            </a:pPr>
            <a:r>
              <a:rPr lang="cs-CZ" sz="2000" smtClean="0"/>
              <a:t>                                                                            obr.6</a:t>
            </a:r>
          </a:p>
        </p:txBody>
      </p:sp>
      <p:pic>
        <p:nvPicPr>
          <p:cNvPr id="20488" name="Picture 13" descr="000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24525" y="2492375"/>
            <a:ext cx="2808288" cy="3024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41039D64-5AC1-4AF8-BD42-FBB7B3700B06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8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457200" y="274638"/>
            <a:ext cx="8229600" cy="561975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21509" name="Rectangle 8"/>
          <p:cNvSpPr>
            <a:spLocks noGrp="1"/>
          </p:cNvSpPr>
          <p:nvPr>
            <p:ph type="body" idx="1"/>
          </p:nvPr>
        </p:nvSpPr>
        <p:spPr>
          <a:xfrm>
            <a:off x="457200" y="1052513"/>
            <a:ext cx="8229600" cy="4897437"/>
          </a:xfrm>
        </p:spPr>
        <p:txBody>
          <a:bodyPr/>
          <a:lstStyle/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sz="2400" smtClean="0">
                <a:solidFill>
                  <a:srgbClr val="00CC00"/>
                </a:solidFill>
              </a:rPr>
              <a:t>hydrostatická</a:t>
            </a:r>
            <a:r>
              <a:rPr lang="cs-CZ" sz="2000" smtClean="0"/>
              <a:t> - kapalinné tření vzniká nezávisle na kluzné rychlosti                                         	              - vnější zdroj tlaku – zubové čerpadlo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endParaRPr lang="cs-CZ" sz="2000" smtClean="0"/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b="1" smtClean="0">
                <a:solidFill>
                  <a:schemeClr val="accent1"/>
                </a:solidFill>
              </a:rPr>
              <a:t>    	    </a:t>
            </a:r>
            <a:r>
              <a:rPr lang="cs-CZ" sz="4800" b="1" smtClean="0">
                <a:solidFill>
                  <a:schemeClr val="accent1"/>
                </a:solidFill>
              </a:rPr>
              <a:t> +</a:t>
            </a:r>
            <a:r>
              <a:rPr lang="cs-CZ" sz="2000" smtClean="0"/>
              <a:t> nulové opotřebení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sz="2000" smtClean="0"/>
              <a:t>                               tichý chod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sz="2000" smtClean="0"/>
              <a:t>                               častý rozběh a doběh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endParaRPr lang="cs-CZ" sz="2000" smtClean="0"/>
          </a:p>
          <a:p>
            <a:pPr>
              <a:lnSpc>
                <a:spcPct val="90000"/>
              </a:lnSpc>
              <a:buFont typeface="Arial" charset="0"/>
              <a:buNone/>
            </a:pPr>
            <a:endParaRPr lang="cs-CZ" sz="2000" smtClean="0"/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b="1" smtClean="0">
                <a:solidFill>
                  <a:schemeClr val="accent2"/>
                </a:solidFill>
              </a:rPr>
              <a:t>					</a:t>
            </a:r>
            <a:r>
              <a:rPr lang="cs-CZ" sz="4800" b="1" smtClean="0">
                <a:solidFill>
                  <a:schemeClr val="accent2"/>
                </a:solidFill>
              </a:rPr>
              <a:t>-</a:t>
            </a:r>
            <a:r>
              <a:rPr lang="cs-CZ" b="1" smtClean="0">
                <a:solidFill>
                  <a:schemeClr val="accent2"/>
                </a:solidFill>
              </a:rPr>
              <a:t> </a:t>
            </a:r>
            <a:r>
              <a:rPr lang="cs-CZ" sz="2400" b="1" smtClean="0">
                <a:solidFill>
                  <a:schemeClr val="accent2"/>
                </a:solidFill>
              </a:rPr>
              <a:t> </a:t>
            </a:r>
            <a:r>
              <a:rPr lang="cs-CZ" sz="2000" smtClean="0"/>
              <a:t>pořizovací náklady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sz="2400" b="1" smtClean="0">
                <a:solidFill>
                  <a:schemeClr val="accent2"/>
                </a:solidFill>
              </a:rPr>
              <a:t>                                                           </a:t>
            </a:r>
            <a:r>
              <a:rPr lang="cs-CZ" sz="2000" smtClean="0"/>
              <a:t>poruchovost</a:t>
            </a:r>
            <a:r>
              <a:rPr lang="cs-CZ" sz="2000" smtClean="0">
                <a:latin typeface="Arial" charset="0"/>
              </a:rPr>
              <a:t>   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sz="2000" smtClean="0">
                <a:latin typeface="Arial" charset="0"/>
              </a:rPr>
              <a:t>                                       </a:t>
            </a:r>
            <a:endParaRPr lang="cs-CZ" sz="2400" b="1" smtClean="0">
              <a:latin typeface="Arial" charset="0"/>
            </a:endParaRPr>
          </a:p>
        </p:txBody>
      </p:sp>
      <p:pic>
        <p:nvPicPr>
          <p:cNvPr id="21510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1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73033FDD-E3E2-4EFA-B148-C6FAB6EF2331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9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457200" y="274638"/>
            <a:ext cx="8229600" cy="561975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22533" name="Rectangle 6"/>
          <p:cNvSpPr>
            <a:spLocks noGrp="1"/>
          </p:cNvSpPr>
          <p:nvPr>
            <p:ph type="body" idx="1"/>
          </p:nvPr>
        </p:nvSpPr>
        <p:spPr>
          <a:xfrm>
            <a:off x="457200" y="1052513"/>
            <a:ext cx="8229600" cy="4897437"/>
          </a:xfrm>
        </p:spPr>
        <p:txBody>
          <a:bodyPr/>
          <a:lstStyle/>
          <a:p>
            <a:pPr>
              <a:buFont typeface="Arial" charset="0"/>
              <a:buNone/>
            </a:pPr>
            <a:endParaRPr lang="cs-CZ" sz="2000" smtClean="0">
              <a:latin typeface="Arial" charset="0"/>
            </a:endParaRPr>
          </a:p>
          <a:p>
            <a:pPr>
              <a:buFont typeface="Arial" charset="0"/>
              <a:buNone/>
            </a:pPr>
            <a:endParaRPr lang="cs-CZ" sz="2000" smtClean="0">
              <a:latin typeface="Arial" charset="0"/>
            </a:endParaRPr>
          </a:p>
          <a:p>
            <a:pPr>
              <a:buFont typeface="Arial" charset="0"/>
              <a:buNone/>
            </a:pPr>
            <a:endParaRPr lang="cs-CZ" sz="2000" smtClean="0">
              <a:latin typeface="Arial" charset="0"/>
            </a:endParaRPr>
          </a:p>
          <a:p>
            <a:pPr>
              <a:buFont typeface="Arial" charset="0"/>
              <a:buNone/>
            </a:pPr>
            <a:endParaRPr lang="cs-CZ" sz="2000" smtClean="0">
              <a:latin typeface="Arial" charset="0"/>
            </a:endParaRPr>
          </a:p>
          <a:p>
            <a:pPr>
              <a:buFont typeface="Arial" charset="0"/>
              <a:buNone/>
            </a:pPr>
            <a:endParaRPr lang="cs-CZ" sz="2000" smtClean="0">
              <a:latin typeface="Arial" charset="0"/>
            </a:endParaRPr>
          </a:p>
          <a:p>
            <a:pPr>
              <a:buFont typeface="Arial" charset="0"/>
              <a:buNone/>
            </a:pPr>
            <a:r>
              <a:rPr lang="cs-CZ" sz="2000" smtClean="0"/>
              <a:t>obr.7,8</a:t>
            </a:r>
          </a:p>
          <a:p>
            <a:pPr>
              <a:buFont typeface="Arial" charset="0"/>
              <a:buNone/>
            </a:pPr>
            <a:r>
              <a:rPr lang="cs-CZ" sz="2000" smtClean="0"/>
              <a:t>při konstrukci se dbá na - vysokou únosnost</a:t>
            </a:r>
          </a:p>
          <a:p>
            <a:pPr>
              <a:buFont typeface="Arial" charset="0"/>
              <a:buNone/>
            </a:pPr>
            <a:r>
              <a:rPr lang="cs-CZ" sz="2000" smtClean="0"/>
              <a:t>                                            - tuhost</a:t>
            </a:r>
          </a:p>
          <a:p>
            <a:pPr>
              <a:buFont typeface="Arial" charset="0"/>
              <a:buNone/>
            </a:pPr>
            <a:r>
              <a:rPr lang="cs-CZ" sz="2000" smtClean="0"/>
              <a:t>                                            - tlumení</a:t>
            </a:r>
          </a:p>
          <a:p>
            <a:pPr>
              <a:buFont typeface="Arial" charset="0"/>
              <a:buNone/>
            </a:pPr>
            <a:endParaRPr lang="cs-CZ" sz="2000" smtClean="0"/>
          </a:p>
          <a:p>
            <a:pPr>
              <a:buFont typeface="Arial" charset="0"/>
              <a:buNone/>
            </a:pPr>
            <a:r>
              <a:rPr lang="cs-CZ" sz="2000" b="1" smtClean="0"/>
              <a:t>použití</a:t>
            </a:r>
            <a:r>
              <a:rPr lang="cs-CZ" sz="2000" smtClean="0"/>
              <a:t> - turbínové stroje (tlumící schopnost)</a:t>
            </a:r>
          </a:p>
          <a:p>
            <a:pPr>
              <a:buFont typeface="Arial" charset="0"/>
              <a:buNone/>
            </a:pPr>
            <a:r>
              <a:rPr lang="cs-CZ" sz="2000" smtClean="0"/>
              <a:t>              - vysokorychlostní obráběcí stroje (n = 20 000ot./min.)</a:t>
            </a:r>
          </a:p>
          <a:p>
            <a:pPr>
              <a:buFont typeface="Arial" charset="0"/>
              <a:buNone/>
            </a:pPr>
            <a:r>
              <a:rPr lang="cs-CZ" sz="2000" smtClean="0"/>
              <a:t>              - astronomické přístroje ( min. rozběhový odpor)</a:t>
            </a:r>
          </a:p>
        </p:txBody>
      </p:sp>
      <p:pic>
        <p:nvPicPr>
          <p:cNvPr id="22534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5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6" name="Picture 9" descr="IMG_299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11188" y="1125538"/>
            <a:ext cx="3035300" cy="1798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7" name="Picture 10" descr="IMG_2993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003800" y="1052513"/>
            <a:ext cx="3251200" cy="1951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98EFED25-A89C-4D80-8C64-928AD9CF1B75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10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457200" y="274638"/>
            <a:ext cx="8229600" cy="561975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23557" name="Rectangle 6"/>
          <p:cNvSpPr>
            <a:spLocks noGrp="1"/>
          </p:cNvSpPr>
          <p:nvPr>
            <p:ph type="body" idx="4294967295"/>
          </p:nvPr>
        </p:nvSpPr>
        <p:spPr>
          <a:xfrm>
            <a:off x="457200" y="1052513"/>
            <a:ext cx="8229600" cy="4897437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000" smtClean="0"/>
              <a:t>kluzná ložiska</a:t>
            </a:r>
            <a:endParaRPr lang="cs-CZ" sz="2000" smtClean="0">
              <a:solidFill>
                <a:srgbClr val="EA851B"/>
              </a:solidFill>
            </a:endParaRPr>
          </a:p>
          <a:p>
            <a:pPr>
              <a:buFont typeface="Arial" charset="0"/>
              <a:buNone/>
            </a:pPr>
            <a:r>
              <a:rPr lang="cs-CZ" sz="2400" smtClean="0">
                <a:solidFill>
                  <a:srgbClr val="EA851B"/>
                </a:solidFill>
              </a:rPr>
              <a:t>trubková</a:t>
            </a:r>
            <a:r>
              <a:rPr lang="cs-CZ" sz="2000" smtClean="0">
                <a:solidFill>
                  <a:srgbClr val="EA851B"/>
                </a:solidFill>
              </a:rPr>
              <a:t> </a:t>
            </a:r>
            <a:r>
              <a:rPr lang="cs-CZ" sz="2000" smtClean="0"/>
              <a:t>- nedělená, konstrukčně nejjednodušší</a:t>
            </a:r>
          </a:p>
          <a:p>
            <a:pPr>
              <a:buFont typeface="Arial" charset="0"/>
              <a:buNone/>
            </a:pPr>
            <a:r>
              <a:rPr lang="cs-CZ" sz="2000" smtClean="0"/>
              <a:t>                    -  pro malé kluzné rychlosti</a:t>
            </a:r>
            <a:r>
              <a:rPr lang="cs-CZ" sz="2000" smtClean="0">
                <a:solidFill>
                  <a:srgbClr val="EA851B"/>
                </a:solidFill>
              </a:rPr>
              <a:t> </a:t>
            </a:r>
            <a:r>
              <a:rPr lang="cs-CZ" sz="2000" smtClean="0"/>
              <a:t>a malé zatížení</a:t>
            </a:r>
          </a:p>
          <a:p>
            <a:pPr>
              <a:buFont typeface="Arial" charset="0"/>
              <a:buNone/>
            </a:pPr>
            <a:endParaRPr lang="cs-CZ" sz="2000" smtClean="0"/>
          </a:p>
          <a:p>
            <a:pPr>
              <a:buFont typeface="Arial" charset="0"/>
              <a:buNone/>
            </a:pPr>
            <a:r>
              <a:rPr lang="cs-CZ" sz="2400" smtClean="0">
                <a:solidFill>
                  <a:srgbClr val="EA851B"/>
                </a:solidFill>
              </a:rPr>
              <a:t>segmentová</a:t>
            </a:r>
            <a:r>
              <a:rPr lang="cs-CZ" sz="2000" smtClean="0">
                <a:solidFill>
                  <a:srgbClr val="EA851B"/>
                </a:solidFill>
              </a:rPr>
              <a:t> </a:t>
            </a:r>
            <a:r>
              <a:rPr lang="cs-CZ" sz="2000" smtClean="0"/>
              <a:t>- kluzná plocha je tvořena segmenty</a:t>
            </a:r>
            <a:endParaRPr lang="cs-CZ" sz="2000" smtClean="0">
              <a:solidFill>
                <a:srgbClr val="EA851B"/>
              </a:solidFill>
            </a:endParaRPr>
          </a:p>
          <a:p>
            <a:pPr>
              <a:buFont typeface="Arial" charset="0"/>
              <a:buNone/>
            </a:pPr>
            <a:r>
              <a:rPr lang="cs-CZ" sz="2000" smtClean="0"/>
              <a:t>	                     - používají se při vysokých otáčkách</a:t>
            </a:r>
          </a:p>
          <a:p>
            <a:pPr>
              <a:buFont typeface="Arial" charset="0"/>
              <a:buNone/>
            </a:pPr>
            <a:r>
              <a:rPr lang="cs-CZ" sz="2000" smtClean="0">
                <a:latin typeface="Arial" charset="0"/>
              </a:rPr>
              <a:t>	                 </a:t>
            </a:r>
            <a:r>
              <a:rPr lang="cs-CZ" sz="2000" smtClean="0"/>
              <a:t>- klidný chod</a:t>
            </a:r>
            <a:r>
              <a:rPr lang="cs-CZ" sz="2000" smtClean="0">
                <a:latin typeface="Arial" charset="0"/>
              </a:rPr>
              <a:t>             </a:t>
            </a:r>
          </a:p>
          <a:p>
            <a:pPr>
              <a:buFont typeface="Arial" charset="0"/>
              <a:buNone/>
            </a:pPr>
            <a:r>
              <a:rPr lang="cs-CZ" sz="2000" smtClean="0">
                <a:latin typeface="Arial" charset="0"/>
              </a:rPr>
              <a:t>       </a:t>
            </a:r>
          </a:p>
          <a:p>
            <a:pPr>
              <a:buFont typeface="Arial" charset="0"/>
              <a:buNone/>
            </a:pPr>
            <a:endParaRPr lang="cs-CZ" sz="2000" smtClean="0">
              <a:latin typeface="Arial" charset="0"/>
            </a:endParaRPr>
          </a:p>
          <a:p>
            <a:pPr>
              <a:buFont typeface="Arial" charset="0"/>
              <a:buNone/>
            </a:pPr>
            <a:r>
              <a:rPr lang="cs-CZ" sz="2000" smtClean="0">
                <a:latin typeface="Arial" charset="0"/>
              </a:rPr>
              <a:t>                                                                </a:t>
            </a:r>
            <a:r>
              <a:rPr lang="cs-CZ" sz="2000" smtClean="0"/>
              <a:t>obr.9</a:t>
            </a:r>
          </a:p>
        </p:txBody>
      </p:sp>
      <p:pic>
        <p:nvPicPr>
          <p:cNvPr id="23558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9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60" name="Picture 9" descr="IMG_2986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95963" y="3573463"/>
            <a:ext cx="2232025" cy="2160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2D591C33-63D1-423E-A137-775D974FDFFB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457200" y="274638"/>
            <a:ext cx="8229600" cy="561975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24581" name="Rectangle 6"/>
          <p:cNvSpPr>
            <a:spLocks noGrp="1"/>
          </p:cNvSpPr>
          <p:nvPr>
            <p:ph type="body" idx="4294967295"/>
          </p:nvPr>
        </p:nvSpPr>
        <p:spPr>
          <a:xfrm>
            <a:off x="457200" y="1052513"/>
            <a:ext cx="8229600" cy="4897437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400" smtClean="0">
                <a:solidFill>
                  <a:srgbClr val="EA851B"/>
                </a:solidFill>
              </a:rPr>
              <a:t>kloubová</a:t>
            </a:r>
            <a:r>
              <a:rPr lang="cs-CZ" sz="2000" smtClean="0"/>
              <a:t> – naklápění pánve</a:t>
            </a:r>
          </a:p>
          <a:p>
            <a:pPr>
              <a:buFont typeface="Arial" charset="0"/>
              <a:buNone/>
            </a:pPr>
            <a:endParaRPr lang="cs-CZ" sz="2000" smtClean="0"/>
          </a:p>
          <a:p>
            <a:pPr>
              <a:buFont typeface="Arial" charset="0"/>
              <a:buNone/>
            </a:pPr>
            <a:r>
              <a:rPr lang="cs-CZ" sz="2400" smtClean="0">
                <a:solidFill>
                  <a:srgbClr val="EA851B"/>
                </a:solidFill>
              </a:rPr>
              <a:t>samomazná</a:t>
            </a:r>
            <a:r>
              <a:rPr lang="cs-CZ" sz="2000" smtClean="0">
                <a:solidFill>
                  <a:srgbClr val="EA851B"/>
                </a:solidFill>
              </a:rPr>
              <a:t> </a:t>
            </a:r>
            <a:r>
              <a:rPr lang="cs-CZ" sz="2000" smtClean="0"/>
              <a:t>- prášková metalurgie</a:t>
            </a:r>
          </a:p>
          <a:p>
            <a:pPr>
              <a:buFont typeface="Arial" charset="0"/>
              <a:buNone/>
            </a:pPr>
            <a:r>
              <a:rPr lang="cs-CZ" sz="2000" smtClean="0"/>
              <a:t>                           - spékaný bronz</a:t>
            </a:r>
          </a:p>
          <a:p>
            <a:pPr>
              <a:buFont typeface="Arial" charset="0"/>
              <a:buNone/>
            </a:pPr>
            <a:r>
              <a:rPr lang="cs-CZ" sz="2000" smtClean="0">
                <a:solidFill>
                  <a:srgbClr val="EA851B"/>
                </a:solidFill>
                <a:latin typeface="Arial" charset="0"/>
              </a:rPr>
              <a:t>                                                                                                  </a:t>
            </a:r>
            <a:r>
              <a:rPr lang="cs-CZ" sz="2000" smtClean="0"/>
              <a:t>obr.10</a:t>
            </a:r>
          </a:p>
          <a:p>
            <a:pPr>
              <a:buFont typeface="Arial" charset="0"/>
              <a:buNone/>
            </a:pPr>
            <a:endParaRPr lang="cs-CZ" sz="2000" smtClean="0">
              <a:solidFill>
                <a:srgbClr val="EA851B"/>
              </a:solidFill>
            </a:endParaRPr>
          </a:p>
          <a:p>
            <a:pPr>
              <a:buFont typeface="Arial" charset="0"/>
              <a:buNone/>
            </a:pPr>
            <a:r>
              <a:rPr lang="cs-CZ" sz="2400" smtClean="0">
                <a:solidFill>
                  <a:srgbClr val="EA851B"/>
                </a:solidFill>
              </a:rPr>
              <a:t>bimetalická</a:t>
            </a:r>
            <a:r>
              <a:rPr lang="cs-CZ" sz="2000" smtClean="0"/>
              <a:t> –</a:t>
            </a:r>
            <a:r>
              <a:rPr lang="cs-CZ" sz="2000" smtClean="0">
                <a:latin typeface="Arial" charset="0"/>
              </a:rPr>
              <a:t> </a:t>
            </a:r>
            <a:r>
              <a:rPr lang="cs-CZ" sz="2000" smtClean="0"/>
              <a:t>CuPb, AlSn</a:t>
            </a:r>
            <a:r>
              <a:rPr lang="cs-CZ" sz="2000" smtClean="0">
                <a:latin typeface="Arial" charset="0"/>
              </a:rPr>
              <a:t>                             </a:t>
            </a:r>
          </a:p>
          <a:p>
            <a:pPr>
              <a:buFont typeface="Arial" charset="0"/>
              <a:buNone/>
            </a:pPr>
            <a:r>
              <a:rPr lang="cs-CZ" sz="2000" smtClean="0">
                <a:latin typeface="Arial" charset="0"/>
              </a:rPr>
              <a:t>                </a:t>
            </a:r>
            <a:r>
              <a:rPr lang="cs-CZ" sz="2000" smtClean="0"/>
              <a:t> obr.12</a:t>
            </a:r>
            <a:r>
              <a:rPr lang="cs-CZ" sz="2000" smtClean="0">
                <a:latin typeface="Arial" charset="0"/>
              </a:rPr>
              <a:t>                                                                </a:t>
            </a:r>
            <a:r>
              <a:rPr lang="cs-CZ" sz="2000" smtClean="0"/>
              <a:t>obr.11</a:t>
            </a:r>
          </a:p>
        </p:txBody>
      </p:sp>
      <p:pic>
        <p:nvPicPr>
          <p:cNvPr id="24582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3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4" name="Picture 16" descr="igubal_gelenklager_1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443663" y="1125538"/>
            <a:ext cx="2016125" cy="1439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5" name="Picture 17" descr="pouzdro_bronz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771775" y="3933825"/>
            <a:ext cx="2592388" cy="1646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6" name="Picture 18" descr="kukxpouzdra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500563" y="2205038"/>
            <a:ext cx="2159000" cy="1871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6CCB6889-F641-43F3-A8F9-2D98B73228F4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457200" y="274638"/>
            <a:ext cx="8229600" cy="561975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25605" name="Rectangle 6"/>
          <p:cNvSpPr>
            <a:spLocks noGrp="1"/>
          </p:cNvSpPr>
          <p:nvPr>
            <p:ph type="body" idx="1"/>
          </p:nvPr>
        </p:nvSpPr>
        <p:spPr>
          <a:xfrm>
            <a:off x="457200" y="1052513"/>
            <a:ext cx="8229600" cy="4897437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400" smtClean="0">
                <a:solidFill>
                  <a:srgbClr val="EA851B"/>
                </a:solidFill>
              </a:rPr>
              <a:t>bezúdržbová</a:t>
            </a:r>
            <a:r>
              <a:rPr lang="cs-CZ" sz="2000" smtClean="0"/>
              <a:t> - s grafitovými hnízdy, iglidur</a:t>
            </a:r>
          </a:p>
          <a:p>
            <a:pPr>
              <a:buFont typeface="Arial" charset="0"/>
              <a:buNone/>
            </a:pPr>
            <a:r>
              <a:rPr lang="cs-CZ" sz="2000" smtClean="0"/>
              <a:t>                             - vysoké tlumení vibrací</a:t>
            </a:r>
          </a:p>
          <a:p>
            <a:pPr>
              <a:buFont typeface="Arial" charset="0"/>
              <a:buNone/>
            </a:pPr>
            <a:r>
              <a:rPr lang="cs-CZ" sz="2000" smtClean="0"/>
              <a:t>                             - odolnost proti korozi</a:t>
            </a:r>
          </a:p>
          <a:p>
            <a:pPr>
              <a:buFont typeface="Arial" charset="0"/>
              <a:buNone/>
            </a:pPr>
            <a:endParaRPr lang="cs-CZ" sz="2000" smtClean="0"/>
          </a:p>
          <a:p>
            <a:pPr>
              <a:buFont typeface="Arial" charset="0"/>
              <a:buNone/>
            </a:pPr>
            <a:endParaRPr lang="cs-CZ" sz="2000" smtClean="0"/>
          </a:p>
          <a:p>
            <a:pPr>
              <a:buFont typeface="Arial" charset="0"/>
              <a:buNone/>
            </a:pPr>
            <a:endParaRPr lang="cs-CZ" sz="2000" smtClean="0"/>
          </a:p>
          <a:p>
            <a:pPr>
              <a:buFont typeface="Arial" charset="0"/>
              <a:buNone/>
            </a:pPr>
            <a:endParaRPr lang="cs-CZ" sz="2000" smtClean="0"/>
          </a:p>
          <a:p>
            <a:pPr>
              <a:buFont typeface="Arial" charset="0"/>
              <a:buNone/>
            </a:pPr>
            <a:endParaRPr lang="cs-CZ" sz="2000" smtClean="0"/>
          </a:p>
          <a:p>
            <a:pPr>
              <a:buFont typeface="Arial" charset="0"/>
              <a:buNone/>
            </a:pPr>
            <a:r>
              <a:rPr lang="cs-CZ" sz="2000" smtClean="0"/>
              <a:t>                                                                            obr.13</a:t>
            </a:r>
          </a:p>
          <a:p>
            <a:pPr>
              <a:buFont typeface="Arial" charset="0"/>
              <a:buNone/>
            </a:pPr>
            <a:r>
              <a:rPr lang="cs-CZ" sz="2400" smtClean="0">
                <a:solidFill>
                  <a:srgbClr val="EA851B"/>
                </a:solidFill>
              </a:rPr>
              <a:t>nízkoúdržbová</a:t>
            </a:r>
          </a:p>
          <a:p>
            <a:pPr>
              <a:buFont typeface="Arial" charset="0"/>
              <a:buNone/>
            </a:pPr>
            <a:r>
              <a:rPr lang="cs-CZ" sz="2000" smtClean="0">
                <a:solidFill>
                  <a:srgbClr val="EA851B"/>
                </a:solidFill>
              </a:rPr>
              <a:t> </a:t>
            </a:r>
          </a:p>
          <a:p>
            <a:pPr>
              <a:buFont typeface="Arial" charset="0"/>
              <a:buNone/>
            </a:pPr>
            <a:r>
              <a:rPr lang="cs-CZ" sz="2000" smtClean="0"/>
              <a:t>               obr.14</a:t>
            </a:r>
          </a:p>
        </p:txBody>
      </p:sp>
      <p:pic>
        <p:nvPicPr>
          <p:cNvPr id="25606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7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8" name="Picture 10" descr="grafit-male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219700" y="1484313"/>
            <a:ext cx="2520950" cy="2520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9" name="Picture 11" descr="pouzdro_svinuty_bronz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484438" y="4149725"/>
            <a:ext cx="19431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854FA6ED-5D6D-4489-8563-85E0DBF8125E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457200" y="274638"/>
            <a:ext cx="8229600" cy="561975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26629" name="Rectangle 6"/>
          <p:cNvSpPr>
            <a:spLocks noGrp="1"/>
          </p:cNvSpPr>
          <p:nvPr>
            <p:ph type="body" idx="4294967295"/>
          </p:nvPr>
        </p:nvSpPr>
        <p:spPr>
          <a:xfrm>
            <a:off x="457200" y="1052513"/>
            <a:ext cx="8229600" cy="4897437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400" smtClean="0">
                <a:solidFill>
                  <a:srgbClr val="EA851B"/>
                </a:solidFill>
              </a:rPr>
              <a:t>kombinovaná</a:t>
            </a:r>
            <a:r>
              <a:rPr lang="cs-CZ" sz="2000" smtClean="0">
                <a:solidFill>
                  <a:srgbClr val="EA851B"/>
                </a:solidFill>
              </a:rPr>
              <a:t> </a:t>
            </a:r>
            <a:r>
              <a:rPr lang="cs-CZ" sz="2000" smtClean="0"/>
              <a:t>– nesouosost, průhyb hřídele</a:t>
            </a:r>
          </a:p>
          <a:p>
            <a:pPr>
              <a:buFont typeface="Arial" charset="0"/>
              <a:buNone/>
            </a:pPr>
            <a:endParaRPr lang="cs-CZ" sz="2000" smtClean="0"/>
          </a:p>
          <a:p>
            <a:pPr>
              <a:buFont typeface="Arial" charset="0"/>
              <a:buNone/>
            </a:pPr>
            <a:endParaRPr lang="cs-CZ" sz="2000" smtClean="0"/>
          </a:p>
          <a:p>
            <a:pPr>
              <a:buFont typeface="Arial" charset="0"/>
              <a:buNone/>
            </a:pPr>
            <a:endParaRPr lang="cs-CZ" sz="2000" smtClean="0"/>
          </a:p>
          <a:p>
            <a:pPr>
              <a:buFont typeface="Arial" charset="0"/>
              <a:buNone/>
            </a:pPr>
            <a:endParaRPr lang="cs-CZ" sz="2000" smtClean="0"/>
          </a:p>
          <a:p>
            <a:pPr>
              <a:buFont typeface="Arial" charset="0"/>
              <a:buNone/>
            </a:pPr>
            <a:r>
              <a:rPr lang="cs-CZ" sz="2000" smtClean="0"/>
              <a:t>další speciální ložisko ze svinutých vláken       obr.15</a:t>
            </a:r>
          </a:p>
          <a:p>
            <a:pPr>
              <a:buFont typeface="Arial" charset="0"/>
              <a:buNone/>
            </a:pPr>
            <a:r>
              <a:rPr lang="cs-CZ" sz="2000" smtClean="0"/>
              <a:t>obr.16</a:t>
            </a:r>
            <a:endParaRPr lang="cs-CZ" sz="2000" smtClean="0">
              <a:solidFill>
                <a:srgbClr val="EA851B"/>
              </a:solidFill>
            </a:endParaRPr>
          </a:p>
        </p:txBody>
      </p:sp>
      <p:pic>
        <p:nvPicPr>
          <p:cNvPr id="26630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31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32" name="Picture 9" descr="IMG_2991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011863" y="1125538"/>
            <a:ext cx="1728787" cy="1952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33" name="Picture 10" descr="pouzdra_vinuta_vlakna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331913" y="3429000"/>
            <a:ext cx="2303462" cy="1871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7FEEBE48-C91A-464D-88C2-6724F4F15293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457200" y="274638"/>
            <a:ext cx="8229600" cy="561975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27653" name="Rectangle 6"/>
          <p:cNvSpPr>
            <a:spLocks noGrp="1"/>
          </p:cNvSpPr>
          <p:nvPr>
            <p:ph type="body" idx="4294967295"/>
          </p:nvPr>
        </p:nvSpPr>
        <p:spPr>
          <a:xfrm>
            <a:off x="457200" y="1052513"/>
            <a:ext cx="8229600" cy="4897437"/>
          </a:xfrm>
        </p:spPr>
        <p:txBody>
          <a:bodyPr/>
          <a:lstStyle/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sz="2400" smtClean="0">
                <a:solidFill>
                  <a:srgbClr val="00CC00"/>
                </a:solidFill>
              </a:rPr>
              <a:t>Mazání ložisek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sz="2000" smtClean="0"/>
              <a:t>Mazivo snižuje tření a odvádí teplo z ložiska. Mazací soustavy dopravují mazivo do ložiska a dělíme je :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sz="2000" smtClean="0"/>
              <a:t>1- krátkodobé, dlouhodobé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sz="2000" smtClean="0"/>
              <a:t>2 - s kapalným nebo plastickým mazivem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sz="2000" smtClean="0"/>
              <a:t>3 - mazání jednotlivých míst, centrální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sz="2000" smtClean="0"/>
              <a:t>4 - beztlakové, tlakové 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sz="2000" smtClean="0"/>
              <a:t>5 - nepravidelné – maznice, oběhové 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sz="2000" smtClean="0">
                <a:solidFill>
                  <a:srgbClr val="EA851B"/>
                </a:solidFill>
              </a:rPr>
              <a:t>aerodynamická, aerostatická – </a:t>
            </a:r>
            <a:r>
              <a:rPr lang="cs-CZ" sz="2000" smtClean="0"/>
              <a:t>mazání plyny nebo stlačeným vzduchem 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sz="2000" smtClean="0">
                <a:solidFill>
                  <a:srgbClr val="EA851B"/>
                </a:solidFill>
              </a:rPr>
              <a:t>magnetická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endParaRPr lang="cs-CZ" sz="2000" smtClean="0"/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sz="2000" smtClean="0"/>
              <a:t> </a:t>
            </a:r>
            <a:r>
              <a:rPr lang="cs-CZ" sz="4800" b="1" smtClean="0">
                <a:solidFill>
                  <a:schemeClr val="accent1"/>
                </a:solidFill>
                <a:sym typeface="Wingdings" pitchFamily="2" charset="2"/>
              </a:rPr>
              <a:t></a:t>
            </a:r>
            <a:r>
              <a:rPr lang="cs-CZ" sz="2800" smtClean="0">
                <a:sym typeface="Wingdings" pitchFamily="2" charset="2"/>
              </a:rPr>
              <a:t> - </a:t>
            </a:r>
            <a:r>
              <a:rPr lang="cs-CZ" sz="2000" smtClean="0">
                <a:sym typeface="Wingdings" pitchFamily="2" charset="2"/>
              </a:rPr>
              <a:t>umožní přesné uložení hřídelů           </a:t>
            </a:r>
            <a:r>
              <a:rPr lang="cs-CZ" sz="2800" smtClean="0">
                <a:sym typeface="Wingdings" pitchFamily="2" charset="2"/>
              </a:rPr>
              <a:t> </a:t>
            </a:r>
            <a:r>
              <a:rPr lang="cs-CZ" sz="4800" b="1" smtClean="0">
                <a:sym typeface="Wingdings" pitchFamily="2" charset="2"/>
              </a:rPr>
              <a:t> </a:t>
            </a:r>
            <a:r>
              <a:rPr lang="cs-CZ" sz="4800" b="1" smtClean="0">
                <a:solidFill>
                  <a:schemeClr val="accent2"/>
                </a:solidFill>
                <a:sym typeface="Wingdings" pitchFamily="2" charset="2"/>
              </a:rPr>
              <a:t> </a:t>
            </a:r>
            <a:r>
              <a:rPr lang="cs-CZ" sz="2000" smtClean="0">
                <a:sym typeface="Wingdings" pitchFamily="2" charset="2"/>
              </a:rPr>
              <a:t> - přívod maziva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sz="2000" smtClean="0">
                <a:sym typeface="Wingdings" pitchFamily="2" charset="2"/>
              </a:rPr>
              <a:t>      </a:t>
            </a:r>
            <a:r>
              <a:rPr lang="cs-CZ" sz="2000" smtClean="0">
                <a:latin typeface="Arial" charset="0"/>
                <a:sym typeface="Wingdings" pitchFamily="2" charset="2"/>
              </a:rPr>
              <a:t>    </a:t>
            </a:r>
            <a:r>
              <a:rPr lang="cs-CZ" sz="2000" smtClean="0">
                <a:sym typeface="Wingdings" pitchFamily="2" charset="2"/>
              </a:rPr>
              <a:t> - tlumí rázy a vibrace                                               - možnost zadření</a:t>
            </a:r>
          </a:p>
        </p:txBody>
      </p:sp>
      <p:pic>
        <p:nvPicPr>
          <p:cNvPr id="27654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5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0EA83946-4867-4F30-9921-6EE5A0F2BE58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457200" y="274638"/>
            <a:ext cx="8229600" cy="561975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28677" name="Rectangle 6"/>
          <p:cNvSpPr>
            <a:spLocks noGrp="1"/>
          </p:cNvSpPr>
          <p:nvPr>
            <p:ph type="body" idx="4294967295"/>
          </p:nvPr>
        </p:nvSpPr>
        <p:spPr>
          <a:xfrm>
            <a:off x="457200" y="981075"/>
            <a:ext cx="8229600" cy="4968875"/>
          </a:xfrm>
          <a:solidFill>
            <a:schemeClr val="bg1"/>
          </a:solidFill>
        </p:spPr>
        <p:txBody>
          <a:bodyPr/>
          <a:lstStyle/>
          <a:p>
            <a:pPr algn="ctr">
              <a:buFont typeface="Arial" charset="0"/>
              <a:buNone/>
            </a:pPr>
            <a:r>
              <a:rPr lang="cs-CZ" b="1" smtClean="0">
                <a:sym typeface="Wingdings" pitchFamily="2" charset="2"/>
              </a:rPr>
              <a:t>LINEÁRNÍ KLUZNÉ VEDENÍ</a:t>
            </a:r>
          </a:p>
          <a:p>
            <a:pPr>
              <a:buFont typeface="Arial" charset="0"/>
              <a:buNone/>
            </a:pPr>
            <a:r>
              <a:rPr lang="cs-CZ" sz="2400" smtClean="0">
                <a:solidFill>
                  <a:srgbClr val="00CC00"/>
                </a:solidFill>
                <a:sym typeface="Wingdings" pitchFamily="2" charset="2"/>
              </a:rPr>
              <a:t>podstata</a:t>
            </a:r>
            <a:r>
              <a:rPr lang="cs-CZ" sz="2000" smtClean="0">
                <a:latin typeface="Arial" charset="0"/>
                <a:sym typeface="Wingdings" pitchFamily="2" charset="2"/>
              </a:rPr>
              <a:t> </a:t>
            </a:r>
            <a:r>
              <a:rPr lang="cs-CZ" sz="2000" smtClean="0">
                <a:sym typeface="Wingdings" pitchFamily="2" charset="2"/>
              </a:rPr>
              <a:t>– při posuvném přímočarém pohybu jedné části             	   	        vůči druhé  vzniká v kluzné ploše tření</a:t>
            </a:r>
          </a:p>
          <a:p>
            <a:pPr>
              <a:buFont typeface="Arial" charset="0"/>
              <a:buNone/>
            </a:pPr>
            <a:r>
              <a:rPr lang="cs-CZ" sz="2000" smtClean="0">
                <a:sym typeface="Wingdings" pitchFamily="2" charset="2"/>
              </a:rPr>
              <a:t>	               - kluzná rychlost je malá, kapalinné tření lze zajistit pouze 	      	       hydrostatickým mazáním                                                               	                                                                      obr.17</a:t>
            </a:r>
          </a:p>
          <a:p>
            <a:pPr>
              <a:buFont typeface="Arial" charset="0"/>
              <a:buNone/>
            </a:pPr>
            <a:r>
              <a:rPr lang="cs-CZ" sz="4400" smtClean="0">
                <a:latin typeface="Arial" charset="0"/>
                <a:sym typeface="Wingdings" pitchFamily="2" charset="2"/>
              </a:rPr>
              <a:t>   </a:t>
            </a:r>
            <a:r>
              <a:rPr lang="cs-CZ" sz="2000" smtClean="0">
                <a:sym typeface="Wingdings" pitchFamily="2" charset="2"/>
              </a:rPr>
              <a:t>1 - profilová kolejnice – AL Mg Si 0,5</a:t>
            </a:r>
          </a:p>
          <a:p>
            <a:pPr>
              <a:buFont typeface="Arial" charset="0"/>
              <a:buNone/>
            </a:pPr>
            <a:r>
              <a:rPr lang="cs-CZ" sz="2000" smtClean="0"/>
              <a:t>       2 - kluzné elementy</a:t>
            </a:r>
          </a:p>
          <a:p>
            <a:pPr>
              <a:buFont typeface="Arial" charset="0"/>
              <a:buNone/>
            </a:pPr>
            <a:r>
              <a:rPr lang="cs-CZ" sz="2000" smtClean="0"/>
              <a:t>       3 - nastavení kluzných elementů</a:t>
            </a:r>
          </a:p>
          <a:p>
            <a:pPr>
              <a:buFont typeface="Arial" charset="0"/>
              <a:buNone/>
            </a:pPr>
            <a:r>
              <a:rPr lang="cs-CZ" sz="2000" smtClean="0"/>
              <a:t>       4 - ocelové součásti – nerez, pozink</a:t>
            </a:r>
          </a:p>
          <a:p>
            <a:pPr>
              <a:buFont typeface="Arial" charset="0"/>
              <a:buNone/>
            </a:pPr>
            <a:r>
              <a:rPr lang="cs-CZ" sz="2000" smtClean="0"/>
              <a:t>       5 – koncová plastová deska</a:t>
            </a:r>
          </a:p>
          <a:p>
            <a:pPr algn="ctr">
              <a:buFont typeface="Arial" charset="0"/>
              <a:buNone/>
            </a:pPr>
            <a:endParaRPr lang="cs-CZ" sz="2000" smtClean="0">
              <a:latin typeface="Arial" charset="0"/>
            </a:endParaRPr>
          </a:p>
        </p:txBody>
      </p:sp>
      <p:pic>
        <p:nvPicPr>
          <p:cNvPr id="28678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79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80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300788" y="3429000"/>
            <a:ext cx="2303462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E87CEA01-030A-45A2-90D7-E7B51E8E2AE0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457200" y="274638"/>
            <a:ext cx="8229600" cy="561975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9701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702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9703" name="Rectangle 11"/>
          <p:cNvSpPr>
            <a:spLocks noGrp="1"/>
          </p:cNvSpPr>
          <p:nvPr>
            <p:ph type="body" idx="1"/>
          </p:nvPr>
        </p:nvSpPr>
        <p:spPr>
          <a:xfrm>
            <a:off x="457200" y="981075"/>
            <a:ext cx="8229600" cy="5040313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400" smtClean="0">
                <a:solidFill>
                  <a:srgbClr val="00CC00"/>
                </a:solidFill>
              </a:rPr>
              <a:t>přednosti </a:t>
            </a:r>
            <a:r>
              <a:rPr lang="cs-CZ" sz="2000" smtClean="0"/>
              <a:t>- samomaznost, bezúdržbovost, tichý chod</a:t>
            </a:r>
          </a:p>
          <a:p>
            <a:pPr>
              <a:buFont typeface="Arial" charset="0"/>
              <a:buNone/>
            </a:pPr>
            <a:r>
              <a:rPr lang="cs-CZ" sz="2000" smtClean="0"/>
              <a:t>	                - korozivzdornost, chemická odolnost, odolnost proti   	     	         znečištění</a:t>
            </a:r>
            <a:r>
              <a:rPr lang="cs-CZ" sz="2000" smtClean="0">
                <a:solidFill>
                  <a:srgbClr val="00CC00"/>
                </a:solidFill>
              </a:rPr>
              <a:t> </a:t>
            </a:r>
          </a:p>
          <a:p>
            <a:pPr>
              <a:buFont typeface="Arial" charset="0"/>
              <a:buNone/>
            </a:pPr>
            <a:r>
              <a:rPr lang="cs-CZ" sz="2000" smtClean="0">
                <a:solidFill>
                  <a:srgbClr val="00CC00"/>
                </a:solidFill>
              </a:rPr>
              <a:t>               </a:t>
            </a:r>
            <a:r>
              <a:rPr lang="cs-CZ" sz="2000" smtClean="0"/>
              <a:t>       - tlumení vibrací a rázů</a:t>
            </a:r>
          </a:p>
          <a:p>
            <a:pPr>
              <a:buFont typeface="Arial" charset="0"/>
              <a:buNone/>
            </a:pPr>
            <a:r>
              <a:rPr lang="cs-CZ" sz="2000" smtClean="0"/>
              <a:t>                      - statická únosnost, rychlosti</a:t>
            </a:r>
            <a:r>
              <a:rPr lang="cs-CZ" sz="2000" smtClean="0">
                <a:latin typeface="Arial" charset="0"/>
              </a:rPr>
              <a:t> </a:t>
            </a:r>
            <a:r>
              <a:rPr lang="cs-CZ" sz="2000" smtClean="0"/>
              <a:t>a zrychlení</a:t>
            </a:r>
          </a:p>
          <a:p>
            <a:pPr>
              <a:buFont typeface="Arial" charset="0"/>
              <a:buNone/>
            </a:pPr>
            <a:r>
              <a:rPr lang="cs-CZ" sz="2000" smtClean="0">
                <a:latin typeface="Arial" charset="0"/>
              </a:rPr>
              <a:t>          </a:t>
            </a:r>
          </a:p>
          <a:p>
            <a:pPr>
              <a:buFont typeface="Arial" charset="0"/>
              <a:buNone/>
            </a:pPr>
            <a:r>
              <a:rPr lang="cs-CZ" sz="2400" smtClean="0">
                <a:solidFill>
                  <a:srgbClr val="00CC00"/>
                </a:solidFill>
                <a:latin typeface="Arial" charset="0"/>
              </a:rPr>
              <a:t>použití</a:t>
            </a:r>
            <a:r>
              <a:rPr lang="cs-CZ" sz="2000" smtClean="0">
                <a:latin typeface="Arial" charset="0"/>
              </a:rPr>
              <a:t> </a:t>
            </a:r>
            <a:r>
              <a:rPr lang="cs-CZ" sz="2000" smtClean="0"/>
              <a:t>-  balící stroje</a:t>
            </a:r>
          </a:p>
          <a:p>
            <a:pPr>
              <a:buFont typeface="Arial" charset="0"/>
              <a:buNone/>
            </a:pPr>
            <a:r>
              <a:rPr lang="cs-CZ" sz="2000" smtClean="0"/>
              <a:t>                 - obráběcí stroje</a:t>
            </a:r>
          </a:p>
          <a:p>
            <a:pPr>
              <a:buFont typeface="Arial" charset="0"/>
              <a:buNone/>
            </a:pPr>
            <a:r>
              <a:rPr lang="cs-CZ" sz="2000" smtClean="0"/>
              <a:t>                 - pneumatické dveře výměníků</a:t>
            </a:r>
          </a:p>
          <a:p>
            <a:pPr>
              <a:buFont typeface="Arial" charset="0"/>
              <a:buNone/>
            </a:pPr>
            <a:r>
              <a:rPr lang="cs-CZ" sz="2000" smtClean="0"/>
              <a:t>                   nástrojů</a:t>
            </a:r>
          </a:p>
          <a:p>
            <a:pPr>
              <a:buFont typeface="Arial" charset="0"/>
              <a:buNone/>
            </a:pPr>
            <a:r>
              <a:rPr lang="cs-CZ" sz="2000" smtClean="0">
                <a:latin typeface="Arial" charset="0"/>
              </a:rPr>
              <a:t>                                                   </a:t>
            </a:r>
            <a:r>
              <a:rPr lang="cs-CZ" sz="2000" smtClean="0"/>
              <a:t>obr. 18</a:t>
            </a:r>
            <a:endParaRPr lang="cs-CZ" sz="2000" smtClean="0">
              <a:solidFill>
                <a:srgbClr val="00CC00"/>
              </a:solidFill>
            </a:endParaRPr>
          </a:p>
        </p:txBody>
      </p:sp>
      <p:pic>
        <p:nvPicPr>
          <p:cNvPr id="29704" name="Picture 9" descr="Kugellgager-vs-DryLin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76825" y="3357563"/>
            <a:ext cx="3527425" cy="201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BF52EE88-FFB9-49E1-B1C7-968C713D5A2E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17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457200" y="274638"/>
            <a:ext cx="8229600" cy="561975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30725" name="Rectangle 6"/>
          <p:cNvSpPr>
            <a:spLocks noGrp="1"/>
          </p:cNvSpPr>
          <p:nvPr>
            <p:ph type="body" idx="4294967295"/>
          </p:nvPr>
        </p:nvSpPr>
        <p:spPr>
          <a:xfrm>
            <a:off x="457200" y="1052513"/>
            <a:ext cx="8229600" cy="4897437"/>
          </a:xfrm>
          <a:solidFill>
            <a:schemeClr val="bg1"/>
          </a:solidFill>
        </p:spPr>
        <p:txBody>
          <a:bodyPr/>
          <a:lstStyle/>
          <a:p>
            <a:pPr marL="381000" indent="-381000" algn="ctr">
              <a:buFont typeface="Arial" charset="0"/>
              <a:buNone/>
            </a:pPr>
            <a:r>
              <a:rPr lang="cs-CZ" b="1" smtClean="0"/>
              <a:t>Souhrn učiva</a:t>
            </a:r>
            <a:endParaRPr lang="cs-CZ" smtClean="0"/>
          </a:p>
          <a:p>
            <a:pPr marL="381000" indent="-381000"/>
            <a:endParaRPr lang="cs-CZ" smtClean="0"/>
          </a:p>
          <a:p>
            <a:pPr marL="381000" indent="-381000">
              <a:buFont typeface="Arial" charset="0"/>
              <a:buNone/>
            </a:pPr>
            <a:r>
              <a:rPr lang="cs-CZ" sz="2000" smtClean="0">
                <a:latin typeface="Arial" charset="0"/>
              </a:rPr>
              <a:t>     </a:t>
            </a:r>
            <a:r>
              <a:rPr lang="cs-CZ" sz="2000" b="1" smtClean="0"/>
              <a:t>Otázky k opakování</a:t>
            </a:r>
          </a:p>
          <a:p>
            <a:pPr marL="381000" indent="-381000"/>
            <a:r>
              <a:rPr lang="cs-CZ" sz="2000" smtClean="0"/>
              <a:t>Co jsou ložiska, k čemu slouží?</a:t>
            </a:r>
          </a:p>
          <a:p>
            <a:pPr marL="381000" indent="-381000"/>
            <a:r>
              <a:rPr lang="cs-CZ" sz="2000" smtClean="0"/>
              <a:t>Z jakých částí je složeno kluzné ložisko?</a:t>
            </a:r>
          </a:p>
          <a:p>
            <a:pPr marL="381000" indent="-381000"/>
            <a:r>
              <a:rPr lang="cs-CZ" sz="2000" smtClean="0"/>
              <a:t>Jaké druhy ložisek znáte?</a:t>
            </a:r>
          </a:p>
          <a:p>
            <a:pPr marL="381000" indent="-381000"/>
            <a:r>
              <a:rPr lang="cs-CZ" sz="2000" smtClean="0"/>
              <a:t>Jaký je rozdíl mezi hydrodynamickým a hydrostatickým ložiskem?</a:t>
            </a:r>
          </a:p>
          <a:p>
            <a:pPr marL="381000" indent="-381000"/>
            <a:r>
              <a:rPr lang="cs-CZ" sz="2000" smtClean="0"/>
              <a:t>Jaké způsoby mazání se u kluzných ložisek používají?</a:t>
            </a:r>
          </a:p>
          <a:p>
            <a:pPr marL="381000" indent="-381000"/>
            <a:r>
              <a:rPr lang="cs-CZ" sz="2000" smtClean="0"/>
              <a:t>Co je lineární kluzné vedení, k čemu se používá?</a:t>
            </a:r>
          </a:p>
          <a:p>
            <a:pPr marL="381000" indent="-381000">
              <a:buFont typeface="Arial" charset="0"/>
              <a:buNone/>
            </a:pPr>
            <a:endParaRPr lang="cs-CZ" sz="2000" smtClean="0"/>
          </a:p>
        </p:txBody>
      </p:sp>
      <p:pic>
        <p:nvPicPr>
          <p:cNvPr id="30726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27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C874283E-0EF2-46EE-AC10-BD1B50172055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18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457200" y="274638"/>
            <a:ext cx="8229600" cy="561975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31749" name="Rectangle 6"/>
          <p:cNvSpPr>
            <a:spLocks noGrp="1"/>
          </p:cNvSpPr>
          <p:nvPr>
            <p:ph type="body" idx="4294967295"/>
          </p:nvPr>
        </p:nvSpPr>
        <p:spPr>
          <a:xfrm>
            <a:off x="457200" y="981075"/>
            <a:ext cx="8229600" cy="5067300"/>
          </a:xfrm>
          <a:solidFill>
            <a:schemeClr val="bg1"/>
          </a:solidFill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000" smtClean="0">
                <a:sym typeface="Wingdings" pitchFamily="2" charset="2"/>
              </a:rPr>
              <a:t>                                               </a:t>
            </a:r>
            <a:r>
              <a:rPr lang="cs-CZ" b="1" smtClean="0">
                <a:cs typeface="Arial" charset="0"/>
                <a:sym typeface="Wingdings" pitchFamily="2" charset="2"/>
              </a:rPr>
              <a:t>Použité zdroje</a:t>
            </a:r>
          </a:p>
          <a:p>
            <a:pPr>
              <a:buFont typeface="Arial" charset="0"/>
              <a:buNone/>
            </a:pPr>
            <a:r>
              <a:rPr lang="cs-CZ" sz="1800" smtClean="0">
                <a:sym typeface="Wingdings" pitchFamily="2" charset="2"/>
                <a:hlinkClick r:id="rId2"/>
              </a:rPr>
              <a:t>http://www.exvalos.cz/linearni-vedeni/linearni-vedeni-s-profilovou-tyci</a:t>
            </a:r>
            <a:r>
              <a:rPr lang="cs-CZ" sz="1800" smtClean="0">
                <a:sym typeface="Wingdings" pitchFamily="2" charset="2"/>
                <a:hlinkClick r:id="rId3"/>
              </a:rPr>
              <a:t>/</a:t>
            </a:r>
            <a:endParaRPr lang="cs-CZ" sz="1800" smtClean="0">
              <a:sym typeface="Wingdings" pitchFamily="2" charset="2"/>
            </a:endParaRPr>
          </a:p>
          <a:p>
            <a:pPr>
              <a:buFont typeface="Arial" charset="0"/>
              <a:buNone/>
            </a:pPr>
            <a:r>
              <a:rPr lang="cs-CZ" sz="1800" smtClean="0">
                <a:sym typeface="Wingdings" pitchFamily="2" charset="2"/>
              </a:rPr>
              <a:t>AUTOR NEUVEDEN. googel.cz [online]. [cit. 28.3.2013]. Dostupný na WWW: http://www.exvalos.cz/linearni-vedeni/linearni-vedeni-s-profilovou-tyci </a:t>
            </a:r>
          </a:p>
          <a:p>
            <a:pPr>
              <a:buFont typeface="Arial" charset="0"/>
              <a:buNone/>
            </a:pPr>
            <a:r>
              <a:rPr lang="cs-CZ" sz="1800" smtClean="0">
                <a:sym typeface="Wingdings" pitchFamily="2" charset="2"/>
                <a:hlinkClick r:id="rId4"/>
              </a:rPr>
              <a:t>http://www.igus.cz/wpck/default.aspx?Pagename=iglidur_intro&amp;C=CZ&amp;L=cs</a:t>
            </a:r>
            <a:endParaRPr lang="cs-CZ" sz="1800" smtClean="0">
              <a:sym typeface="Wingdings" pitchFamily="2" charset="2"/>
            </a:endParaRPr>
          </a:p>
          <a:p>
            <a:pPr>
              <a:buFont typeface="Arial" charset="0"/>
              <a:buNone/>
            </a:pPr>
            <a:r>
              <a:rPr lang="cs-CZ" sz="1800" smtClean="0">
                <a:sym typeface="Wingdings" pitchFamily="2" charset="2"/>
              </a:rPr>
              <a:t>AUTOR NEUVEDEN. googel.cz [online]. [cit. 28.3.2013]. Dostupný na WWW: http://www.igus.cz/wpck/default.aspx?Pagename=iglidur_intro&amp;C=CZ&amp;L=cs </a:t>
            </a:r>
          </a:p>
          <a:p>
            <a:pPr>
              <a:buFont typeface="Arial" charset="0"/>
              <a:buNone/>
            </a:pPr>
            <a:r>
              <a:rPr lang="cs-CZ" sz="1800" smtClean="0">
                <a:solidFill>
                  <a:srgbClr val="00CC00"/>
                </a:solidFill>
                <a:sym typeface="Wingdings" pitchFamily="2" charset="2"/>
                <a:hlinkClick r:id="rId5"/>
              </a:rPr>
              <a:t>http://www.troma.cz/detailaktualita.aspx?IDAktualita=80</a:t>
            </a:r>
            <a:endParaRPr lang="cs-CZ" sz="1800" smtClean="0">
              <a:solidFill>
                <a:srgbClr val="00CC00"/>
              </a:solidFill>
              <a:sym typeface="Wingdings" pitchFamily="2" charset="2"/>
            </a:endParaRPr>
          </a:p>
          <a:p>
            <a:pPr>
              <a:buFont typeface="Arial" charset="0"/>
              <a:buNone/>
            </a:pPr>
            <a:r>
              <a:rPr lang="cs-CZ" sz="1800" smtClean="0">
                <a:sym typeface="Wingdings" pitchFamily="2" charset="2"/>
              </a:rPr>
              <a:t>AUTOR NEUVEDEN. googel.cz [online]. [cit. 28.3.2013]. Dostupný na WWW: http://www.troma.cz/detailaktualita.aspx?IDAktualita=80    </a:t>
            </a:r>
            <a:r>
              <a:rPr lang="cs-CZ" sz="1800" smtClean="0">
                <a:sym typeface="Wingdings" pitchFamily="2" charset="2"/>
                <a:hlinkClick r:id="rId6"/>
              </a:rPr>
              <a:t>http://www.ostravajih.cz/modules/news/article.php?storyid=27</a:t>
            </a:r>
            <a:endParaRPr lang="cs-CZ" sz="1800" smtClean="0">
              <a:sym typeface="Wingdings" pitchFamily="2" charset="2"/>
            </a:endParaRPr>
          </a:p>
          <a:p>
            <a:pPr>
              <a:buFont typeface="Arial" charset="0"/>
              <a:buNone/>
            </a:pPr>
            <a:r>
              <a:rPr lang="cs-CZ" sz="1800" smtClean="0"/>
              <a:t>AUTOR NEUVEDEN. googel.cz [online]. [cit. 28.3.2013]. Dostupný na WWW: http://www.ostravajih.cz/modules/news/article.php?storyid=27</a:t>
            </a:r>
            <a:r>
              <a:rPr lang="cs-CZ" sz="2000" smtClean="0"/>
              <a:t> </a:t>
            </a:r>
          </a:p>
        </p:txBody>
      </p:sp>
      <p:pic>
        <p:nvPicPr>
          <p:cNvPr id="31750" name="Obrázek 1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751" name="Obrázek 8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EC453F6C-0231-4D8D-A3EE-1ADFB9FA841A}" type="slidenum">
              <a:rPr lang="cs-CZ"/>
              <a:pPr>
                <a:defRPr/>
              </a:pPr>
              <a:t>19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457200" y="274638"/>
            <a:ext cx="8229600" cy="633412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32773" name="Rectangle 15"/>
          <p:cNvSpPr>
            <a:spLocks noGrp="1"/>
          </p:cNvSpPr>
          <p:nvPr>
            <p:ph type="body" idx="4294967295"/>
          </p:nvPr>
        </p:nvSpPr>
        <p:spPr>
          <a:xfrm>
            <a:off x="457200" y="981075"/>
            <a:ext cx="8229600" cy="4968875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1800" smtClean="0">
                <a:hlinkClick r:id="rId2"/>
              </a:rPr>
              <a:t>http://www.igus.cz/default.asp?PAGE=IGUBAL</a:t>
            </a: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AUTOR NEUVEDEN, Autor Neuveden. </a:t>
            </a:r>
            <a:r>
              <a:rPr lang="cs-CZ" sz="1800" i="1" smtClean="0"/>
              <a:t>google</a:t>
            </a:r>
            <a:r>
              <a:rPr lang="cs-CZ" sz="1800" smtClean="0"/>
              <a:t> [online]. [cit. 29.3.2013]. Dostupný na WWW: http://www.igus.cz/default.asp?PAGE=IGUBA </a:t>
            </a:r>
          </a:p>
          <a:p>
            <a:pPr>
              <a:buFont typeface="Arial" charset="0"/>
              <a:buNone/>
            </a:pPr>
            <a:r>
              <a:rPr lang="cs-CZ" sz="1800" smtClean="0"/>
              <a:t>MMPrůmyslové spektrum,listopad 2006, č. 11</a:t>
            </a:r>
          </a:p>
          <a:p>
            <a:pPr>
              <a:buFont typeface="Arial" charset="0"/>
              <a:buNone/>
            </a:pPr>
            <a:r>
              <a:rPr lang="cs-CZ" sz="1800" smtClean="0"/>
              <a:t>ING. FRANTIŠEK STÁREK. </a:t>
            </a:r>
            <a:r>
              <a:rPr lang="cs-CZ" sz="1800" i="1" smtClean="0"/>
              <a:t>Speciální kombinovaná valivá ložiska</a:t>
            </a:r>
            <a:r>
              <a:rPr lang="cs-CZ" sz="1800" smtClean="0"/>
              <a:t> [online]. [cit. 29.3.2013]. Dostupný na WWW: </a:t>
            </a:r>
            <a:r>
              <a:rPr lang="cs-CZ" sz="1800" smtClean="0">
                <a:hlinkClick r:id="rId3"/>
              </a:rPr>
              <a:t>www.mmspektrum.com</a:t>
            </a: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MMPrůmyslové spektrum, listopad 2002, č. 11 </a:t>
            </a:r>
          </a:p>
          <a:p>
            <a:pPr>
              <a:buFont typeface="Arial" charset="0"/>
              <a:buNone/>
            </a:pPr>
            <a:r>
              <a:rPr lang="cs-CZ" sz="1800" smtClean="0"/>
              <a:t>ING. PAVEL MARÁK; DOC. DR. ING. RADEK KNOFLÍČEK. </a:t>
            </a:r>
            <a:r>
              <a:rPr lang="cs-CZ" sz="1800" i="1" smtClean="0"/>
              <a:t>Poznatky v oblasti hydrostatických ložisek</a:t>
            </a:r>
            <a:r>
              <a:rPr lang="cs-CZ" sz="1800" smtClean="0"/>
              <a:t> [online]. [cit. 29.3.2013]. Dostupný na WWW: www.mmspektrum.com </a:t>
            </a:r>
          </a:p>
        </p:txBody>
      </p:sp>
      <p:pic>
        <p:nvPicPr>
          <p:cNvPr id="32774" name="Obrázek 1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75" name="Obrázek 8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059113" y="5876925"/>
            <a:ext cx="3035300" cy="649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2776" name="TextovéPole 11"/>
          <p:cNvSpPr txBox="1">
            <a:spLocks noChangeArrowheads="1"/>
          </p:cNvSpPr>
          <p:nvPr/>
        </p:nvSpPr>
        <p:spPr bwMode="auto">
          <a:xfrm>
            <a:off x="769938" y="4106863"/>
            <a:ext cx="1841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 sz="2000">
              <a:latin typeface="Calibri" pitchFamily="34" charset="0"/>
            </a:endParaRPr>
          </a:p>
        </p:txBody>
      </p:sp>
      <p:sp>
        <p:nvSpPr>
          <p:cNvPr id="32777" name="TextovéPole 12"/>
          <p:cNvSpPr txBox="1">
            <a:spLocks noChangeArrowheads="1"/>
          </p:cNvSpPr>
          <p:nvPr/>
        </p:nvSpPr>
        <p:spPr bwMode="auto">
          <a:xfrm>
            <a:off x="769938" y="5116513"/>
            <a:ext cx="1841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 sz="2000" b="1">
              <a:latin typeface="Calibri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908050" y="981075"/>
            <a:ext cx="7632700" cy="396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000" dirty="0">
              <a:latin typeface="+mn-lt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060450" y="1933575"/>
            <a:ext cx="7632700" cy="4000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000" dirty="0">
              <a:latin typeface="+mn-lt"/>
            </a:endParaRPr>
          </a:p>
        </p:txBody>
      </p:sp>
      <p:sp>
        <p:nvSpPr>
          <p:cNvPr id="32780" name="Rectangle 13"/>
          <p:cNvSpPr>
            <a:spLocks noChangeArrowheads="1"/>
          </p:cNvSpPr>
          <p:nvPr/>
        </p:nvSpPr>
        <p:spPr bwMode="auto">
          <a:xfrm>
            <a:off x="250825" y="1052513"/>
            <a:ext cx="84248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sym typeface="Wingdings" pitchFamily="2" charset="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2559</TotalTime>
  <Words>837</Words>
  <Application>Microsoft Office PowerPoint</Application>
  <PresentationFormat>Předvádění na obrazovce (4:3)</PresentationFormat>
  <Paragraphs>237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61</cp:revision>
  <dcterms:created xsi:type="dcterms:W3CDTF">2010-11-01T23:40:31Z</dcterms:created>
  <dcterms:modified xsi:type="dcterms:W3CDTF">2013-05-09T17:50:25Z</dcterms:modified>
</cp:coreProperties>
</file>