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74" r:id="rId9"/>
    <p:sldId id="273" r:id="rId10"/>
    <p:sldId id="260" r:id="rId11"/>
    <p:sldId id="267" r:id="rId12"/>
    <p:sldId id="268" r:id="rId13"/>
    <p:sldId id="261" r:id="rId14"/>
    <p:sldId id="269" r:id="rId15"/>
    <p:sldId id="270" r:id="rId16"/>
    <p:sldId id="271" r:id="rId17"/>
    <p:sldId id="275" r:id="rId18"/>
    <p:sldId id="259" r:id="rId19"/>
    <p:sldId id="258" r:id="rId20"/>
    <p:sldId id="272" r:id="rId2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66FF33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836" y="-2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9ECFC57-360B-4079-B205-81C84E7A982B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748813E-A3CF-4D82-A58D-E0AEAF902F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15132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FC1F7-1F48-43A8-BC19-AF520F5363DB}" type="datetime1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56027-4D92-4710-BAFB-447C765E4E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B7705-470F-48AF-8FB6-AAA78174B67F}" type="datetime1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36635-F6C3-4417-A850-461489B384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18303-6FD1-41FF-B9F0-243785C63B93}" type="datetime1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5C61D-F2D0-4F2D-845D-F704C5BFA6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760C9-C0ED-4EAA-B643-05688E193E6E}" type="datetime1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3070B-0DC6-45B2-BF2B-BB0D162E4D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6AE95-8965-496F-9577-197AC906DFBC}" type="datetime1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DBDAA-9288-4EA0-B792-E861415054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753FC-AF5D-4757-9435-C3C43CD5716E}" type="datetime1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7C762-3FC5-42EB-9376-4D578EE6BE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E4506-DCB4-4348-B325-B63C707D81E2}" type="datetime1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24D76-199C-476C-B02E-3223CEA0B1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43D16-D9E9-4EDD-83B2-069D99B2425D}" type="datetime1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520B3-D921-4FC3-AFD8-FF0D995B68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EFDFC-4089-46BE-B133-91F0D40BA6CD}" type="datetime1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21A91-FAB8-4633-836B-494D565376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4D744E-A48E-4339-9C71-C17500CC97AE}" type="datetime1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81175-9393-480A-B81C-A6A1AB4D0D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6C685-4BFE-42D7-8927-8D5616E5DAAE}" type="datetime1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8ED44-C3A0-43B1-A64A-57DB4974AF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3BB7D2-21AC-4002-9E77-0B5F2C727EAB}" type="datetime1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E59001D-56C9-48E6-9A0D-AE678C44FA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oid.cz/?clanek=32" TargetMode="External"/><Relationship Id="rId13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12" Type="http://schemas.openxmlformats.org/officeDocument/2006/relationships/hyperlink" Target="http://www.loid.cz/soubory/file74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loid.cz/?clanek=6" TargetMode="External"/><Relationship Id="rId11" Type="http://schemas.openxmlformats.org/officeDocument/2006/relationships/image" Target="../media/image6.jpeg"/><Relationship Id="rId5" Type="http://schemas.openxmlformats.org/officeDocument/2006/relationships/image" Target="../media/image3.jpeg"/><Relationship Id="rId10" Type="http://schemas.openxmlformats.org/officeDocument/2006/relationships/hyperlink" Target="http://www.loid.cz/soubory/file65.jpg" TargetMode="External"/><Relationship Id="rId4" Type="http://schemas.openxmlformats.org/officeDocument/2006/relationships/hyperlink" Target="http://www.loid.cz/soubory/file86.jpg" TargetMode="External"/><Relationship Id="rId9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2.jpeg"/><Relationship Id="rId7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hyperlink" Target="http://www.loid.cz/soubory/file65.jpg" TargetMode="Externa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hyperlink" Target="http://www.mitcalc.cz/doc/help/cz/c_bearing_choice.htm" TargetMode="External"/><Relationship Id="rId7" Type="http://schemas.openxmlformats.org/officeDocument/2006/relationships/image" Target="../media/image1.png"/><Relationship Id="rId2" Type="http://schemas.openxmlformats.org/officeDocument/2006/relationships/hyperlink" Target="http://www.loziska.net/2-loziska-valiva.html?menu=25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odbornecasopisy.cz/index.php?id_document=26267" TargetMode="External"/><Relationship Id="rId5" Type="http://schemas.openxmlformats.org/officeDocument/2006/relationships/hyperlink" Target="http://www.loid.cz/?clanek=38" TargetMode="External"/><Relationship Id="rId4" Type="http://schemas.openxmlformats.org/officeDocument/2006/relationships/hyperlink" Target="http://www.mateza.cz/index.php?menu=4&amp;vybranaskupina=01&amp;vybranaskupina1=0125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xvalos.cz/linearni-vedeni/linearni-vedeni-s-profilovou-tyci/" TargetMode="External"/><Relationship Id="rId7" Type="http://schemas.openxmlformats.org/officeDocument/2006/relationships/image" Target="../media/image2.jpeg"/><Relationship Id="rId2" Type="http://schemas.openxmlformats.org/officeDocument/2006/relationships/hyperlink" Target="http://www.midol.cz/midol-cz/valiva-loziska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hyperlink" Target="http://www.mmspektrum.com/061131" TargetMode="External"/><Relationship Id="rId4" Type="http://schemas.openxmlformats.org/officeDocument/2006/relationships/hyperlink" Target="http://www.mmspektrum.com/0911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837608"/>
              </p:ext>
            </p:extLst>
          </p:nvPr>
        </p:nvGraphicFramePr>
        <p:xfrm>
          <a:off x="750888" y="2060575"/>
          <a:ext cx="7559675" cy="38862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21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Funkce, druhy, výhody, nevýhody, použití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Radiální, axiální, klec, valivá tělíska, magnetická ložiska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valivé vedení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Strojnictví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Obor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Strojní mechanik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Ing. Křížová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 ročník, žáci 16 – 17 let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Seznam viz poslední strana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95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/>
              <a:t>Valivá ložiska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274C7827-BBD9-48D8-9915-E6F8CEC6F829}" type="slidenum">
              <a:rPr lang="cs-CZ"/>
              <a:pPr>
                <a:defRPr/>
              </a:pPr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4398" name="TextovéPole 12"/>
          <p:cNvSpPr txBox="1">
            <a:spLocks noChangeArrowheads="1"/>
          </p:cNvSpPr>
          <p:nvPr/>
        </p:nvSpPr>
        <p:spPr bwMode="auto">
          <a:xfrm>
            <a:off x="787400" y="1454150"/>
            <a:ext cx="7561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VY_32_INOVACE_21_405</a:t>
            </a:r>
            <a:endParaRPr lang="cs-CZ" sz="2400" b="1" dirty="0"/>
          </a:p>
        </p:txBody>
      </p:sp>
      <p:pic>
        <p:nvPicPr>
          <p:cNvPr id="1439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40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E8B337CE-BB44-4F62-B4E7-34C74835FE8D}" type="slidenum">
              <a:rPr lang="cs-CZ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457200" y="274638"/>
            <a:ext cx="8229600" cy="561975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365" name="Rectangle 10"/>
          <p:cNvSpPr>
            <a:spLocks noGrp="1"/>
          </p:cNvSpPr>
          <p:nvPr>
            <p:ph type="body" idx="4294967295"/>
          </p:nvPr>
        </p:nvSpPr>
        <p:spPr>
          <a:xfrm>
            <a:off x="457200" y="908050"/>
            <a:ext cx="8229600" cy="5113338"/>
          </a:xfrm>
          <a:solidFill>
            <a:schemeClr val="bg1"/>
          </a:solidFill>
        </p:spPr>
        <p:txBody>
          <a:bodyPr/>
          <a:lstStyle/>
          <a:p>
            <a:pPr algn="ctr">
              <a:buFont typeface="Arial" charset="0"/>
              <a:buNone/>
            </a:pPr>
            <a:r>
              <a:rPr lang="cs-CZ" b="1" smtClean="0"/>
              <a:t>VALIVÁ LOŽISKA</a:t>
            </a:r>
            <a:r>
              <a:rPr lang="cs-CZ" b="1" smtClean="0">
                <a:solidFill>
                  <a:srgbClr val="00CC00"/>
                </a:solidFill>
              </a:rPr>
              <a:t> </a:t>
            </a:r>
          </a:p>
          <a:p>
            <a:pPr>
              <a:buFont typeface="Arial" charset="0"/>
              <a:buNone/>
            </a:pPr>
            <a:r>
              <a:rPr lang="cs-CZ" sz="2000" smtClean="0">
                <a:solidFill>
                  <a:srgbClr val="00CC00"/>
                </a:solidFill>
              </a:rPr>
              <a:t>Valivá ložiska </a:t>
            </a:r>
            <a:r>
              <a:rPr lang="cs-CZ" sz="2000" smtClean="0"/>
              <a:t>jsou strojní součásti, které</a:t>
            </a:r>
            <a:r>
              <a:rPr lang="cs-CZ" sz="2000" smtClean="0">
                <a:solidFill>
                  <a:srgbClr val="00CC00"/>
                </a:solidFill>
              </a:rPr>
              <a:t> </a:t>
            </a:r>
            <a:r>
              <a:rPr lang="cs-CZ" sz="2000" smtClean="0"/>
              <a:t>- umožňují otáčivý pohyb hřídelů</a:t>
            </a:r>
          </a:p>
          <a:p>
            <a:pPr>
              <a:buFont typeface="Arial" charset="0"/>
              <a:buNone/>
            </a:pPr>
            <a:r>
              <a:rPr lang="cs-CZ" sz="2000" smtClean="0"/>
              <a:t>					         - přenášejí zatížení na rám stroje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                                                                      - valivé tření je menší než kluzné</a:t>
            </a:r>
          </a:p>
          <a:p>
            <a:pPr>
              <a:buFont typeface="Arial" charset="0"/>
              <a:buNone/>
            </a:pPr>
            <a:endParaRPr lang="cs-CZ" sz="2000" smtClean="0"/>
          </a:p>
          <a:p>
            <a:pPr>
              <a:buFont typeface="Arial" charset="0"/>
              <a:buNone/>
            </a:pPr>
            <a:endParaRPr lang="cs-CZ" sz="2000" smtClean="0"/>
          </a:p>
        </p:txBody>
      </p:sp>
      <p:pic>
        <p:nvPicPr>
          <p:cNvPr id="15366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8" name="Rectangle 10"/>
          <p:cNvSpPr>
            <a:spLocks/>
          </p:cNvSpPr>
          <p:nvPr/>
        </p:nvSpPr>
        <p:spPr bwMode="auto">
          <a:xfrm>
            <a:off x="468313" y="908050"/>
            <a:ext cx="8229600" cy="504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3200" b="1"/>
              <a:t>VALIVÁ LOŽISKA</a:t>
            </a:r>
            <a:r>
              <a:rPr lang="cs-CZ" sz="3200" b="1">
                <a:solidFill>
                  <a:srgbClr val="00CC00"/>
                </a:solidFill>
              </a:rPr>
              <a:t>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cs-CZ">
                <a:solidFill>
                  <a:srgbClr val="00CC00"/>
                </a:solidFill>
              </a:rPr>
              <a:t>Valivá ložiska </a:t>
            </a:r>
            <a:r>
              <a:rPr lang="cs-CZ"/>
              <a:t>jsou strojní součásti, které</a:t>
            </a:r>
            <a:r>
              <a:rPr lang="cs-CZ">
                <a:solidFill>
                  <a:srgbClr val="00CC00"/>
                </a:solidFill>
              </a:rPr>
              <a:t> </a:t>
            </a:r>
            <a:r>
              <a:rPr lang="cs-CZ"/>
              <a:t>- umožňují otáčivý pohyb hřídelů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cs-CZ"/>
              <a:t>					         - přenášejí zatížení na rám stroje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cs-CZ"/>
              <a:t>                                                                         - valivé tření je menší než kluzné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endParaRPr lang="cs-CZ"/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endParaRPr lang="cs-CZ"/>
          </a:p>
        </p:txBody>
      </p:sp>
      <p:pic>
        <p:nvPicPr>
          <p:cNvPr id="15369" name="Picture 11" descr="loz_kulickova">
            <a:hlinkClick r:id="rId4" tooltip="loz_kulickova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71775" y="3429000"/>
            <a:ext cx="1452563" cy="145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0" name="AutoShape 13"/>
          <p:cNvSpPr>
            <a:spLocks noChangeArrowheads="1"/>
          </p:cNvSpPr>
          <p:nvPr/>
        </p:nvSpPr>
        <p:spPr bwMode="auto">
          <a:xfrm>
            <a:off x="2268538" y="2349500"/>
            <a:ext cx="1798637" cy="719138"/>
          </a:xfrm>
          <a:prstGeom prst="wedgeRectCallout">
            <a:avLst>
              <a:gd name="adj1" fmla="val 21935"/>
              <a:gd name="adj2" fmla="val 12792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800" b="1">
                <a:solidFill>
                  <a:schemeClr val="accent1"/>
                </a:solidFill>
              </a:rPr>
              <a:t>vnější kroužek</a:t>
            </a:r>
          </a:p>
          <a:p>
            <a:pPr algn="ctr"/>
            <a:r>
              <a:rPr lang="cs-CZ" sz="1800"/>
              <a:t>ložisková ocel</a:t>
            </a:r>
          </a:p>
        </p:txBody>
      </p:sp>
      <p:sp>
        <p:nvSpPr>
          <p:cNvPr id="15371" name="AutoShape 14"/>
          <p:cNvSpPr>
            <a:spLocks noChangeArrowheads="1"/>
          </p:cNvSpPr>
          <p:nvPr/>
        </p:nvSpPr>
        <p:spPr bwMode="auto">
          <a:xfrm>
            <a:off x="827088" y="3500438"/>
            <a:ext cx="1490662" cy="1296987"/>
          </a:xfrm>
          <a:prstGeom prst="wedgeRectCallout">
            <a:avLst>
              <a:gd name="adj1" fmla="val 125505"/>
              <a:gd name="adj2" fmla="val -79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800" b="1">
                <a:solidFill>
                  <a:schemeClr val="accent1"/>
                </a:solidFill>
              </a:rPr>
              <a:t>klec</a:t>
            </a:r>
          </a:p>
          <a:p>
            <a:pPr algn="ctr"/>
            <a:r>
              <a:rPr lang="cs-CZ" sz="1800"/>
              <a:t>ocel</a:t>
            </a:r>
          </a:p>
          <a:p>
            <a:pPr algn="ctr"/>
            <a:r>
              <a:rPr lang="cs-CZ" sz="1800"/>
              <a:t>mosaz</a:t>
            </a:r>
          </a:p>
          <a:p>
            <a:pPr algn="ctr"/>
            <a:r>
              <a:rPr lang="cs-CZ" sz="1800"/>
              <a:t>PA</a:t>
            </a:r>
          </a:p>
          <a:p>
            <a:pPr algn="ctr"/>
            <a:endParaRPr lang="cs-CZ" sz="1800">
              <a:latin typeface="Arial" charset="0"/>
            </a:endParaRPr>
          </a:p>
        </p:txBody>
      </p:sp>
      <p:sp>
        <p:nvSpPr>
          <p:cNvPr id="15372" name="AutoShape 15"/>
          <p:cNvSpPr>
            <a:spLocks noChangeArrowheads="1"/>
          </p:cNvSpPr>
          <p:nvPr/>
        </p:nvSpPr>
        <p:spPr bwMode="auto">
          <a:xfrm>
            <a:off x="1908175" y="5229225"/>
            <a:ext cx="2087563" cy="504825"/>
          </a:xfrm>
          <a:prstGeom prst="wedgeRectCallout">
            <a:avLst>
              <a:gd name="adj1" fmla="val 20495"/>
              <a:gd name="adj2" fmla="val -22798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800" b="1">
                <a:solidFill>
                  <a:schemeClr val="accent1"/>
                </a:solidFill>
              </a:rPr>
              <a:t>vnitřní kroužek</a:t>
            </a:r>
          </a:p>
        </p:txBody>
      </p:sp>
      <p:sp>
        <p:nvSpPr>
          <p:cNvPr id="15373" name="AutoShape 16"/>
          <p:cNvSpPr>
            <a:spLocks noChangeArrowheads="1"/>
          </p:cNvSpPr>
          <p:nvPr/>
        </p:nvSpPr>
        <p:spPr bwMode="auto">
          <a:xfrm>
            <a:off x="5076825" y="2636838"/>
            <a:ext cx="1800225" cy="1223962"/>
          </a:xfrm>
          <a:prstGeom prst="wedgeRectCallout">
            <a:avLst>
              <a:gd name="adj1" fmla="val -126718"/>
              <a:gd name="adj2" fmla="val 66602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800" b="1">
                <a:solidFill>
                  <a:schemeClr val="accent1"/>
                </a:solidFill>
              </a:rPr>
              <a:t>valivá tělesa</a:t>
            </a:r>
          </a:p>
          <a:p>
            <a:pPr algn="ctr"/>
            <a:r>
              <a:rPr lang="cs-CZ" sz="1800"/>
              <a:t>keramika</a:t>
            </a:r>
          </a:p>
          <a:p>
            <a:pPr algn="ctr"/>
            <a:r>
              <a:rPr lang="cs-CZ" sz="1800"/>
              <a:t>nerez</a:t>
            </a:r>
          </a:p>
          <a:p>
            <a:pPr algn="ctr"/>
            <a:r>
              <a:rPr lang="cs-CZ" sz="1800"/>
              <a:t>sklo,plasty</a:t>
            </a:r>
          </a:p>
        </p:txBody>
      </p:sp>
      <p:pic>
        <p:nvPicPr>
          <p:cNvPr id="15374" name="Picture 17" descr="http://www.loid.cz/?clanek=6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16463" y="4076700"/>
            <a:ext cx="1647825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5" name="Picture 18" descr="http://www.loid.cz/?clanek=32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867400" y="4581525"/>
            <a:ext cx="12954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6" name="Picture 19" descr="Skleněné kuličky">
            <a:hlinkClick r:id="rId10" tooltip="&quot;Skleněné kuličky&quot;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092950" y="4437063"/>
            <a:ext cx="8636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7" name="Picture 20" descr="kuličky ocelové">
            <a:hlinkClick r:id="rId12" tooltip="&quot;kuličky ocelové&quot;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235825" y="3213100"/>
            <a:ext cx="133032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519E062-784F-4448-9948-DB4A545067B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457200" y="274638"/>
            <a:ext cx="8229600" cy="56991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6389" name="Rectangle 6"/>
          <p:cNvSpPr>
            <a:spLocks noGrp="1"/>
          </p:cNvSpPr>
          <p:nvPr>
            <p:ph type="body" idx="1"/>
          </p:nvPr>
        </p:nvSpPr>
        <p:spPr>
          <a:xfrm>
            <a:off x="457200" y="981075"/>
            <a:ext cx="8229600" cy="504031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000" dirty="0" smtClean="0"/>
              <a:t>Rozdělení podle                                                     </a:t>
            </a:r>
            <a:r>
              <a:rPr lang="cs-CZ" sz="2000" dirty="0" smtClean="0">
                <a:solidFill>
                  <a:schemeClr val="accent1"/>
                </a:solidFill>
              </a:rPr>
              <a:t>axiální              kombinované</a:t>
            </a:r>
          </a:p>
          <a:p>
            <a:pPr>
              <a:buFont typeface="Arial" charset="0"/>
              <a:buNone/>
            </a:pPr>
            <a:r>
              <a:rPr lang="cs-CZ" sz="2000" dirty="0" smtClean="0"/>
              <a:t>a) zatížení</a:t>
            </a:r>
          </a:p>
          <a:p>
            <a:pPr>
              <a:buFont typeface="Arial" charset="0"/>
              <a:buNone/>
            </a:pPr>
            <a:endParaRPr lang="cs-CZ" sz="2000" dirty="0" smtClean="0"/>
          </a:p>
          <a:p>
            <a:pPr>
              <a:buFont typeface="Arial" charset="0"/>
              <a:buNone/>
            </a:pPr>
            <a:r>
              <a:rPr lang="cs-CZ" sz="2000" dirty="0" smtClean="0"/>
              <a:t>        </a:t>
            </a:r>
            <a:r>
              <a:rPr lang="cs-CZ" sz="2000" dirty="0" smtClean="0">
                <a:solidFill>
                  <a:schemeClr val="accent1"/>
                </a:solidFill>
              </a:rPr>
              <a:t>radiální</a:t>
            </a:r>
          </a:p>
          <a:p>
            <a:pPr>
              <a:buFont typeface="Arial" charset="0"/>
              <a:buNone/>
            </a:pPr>
            <a:endParaRPr lang="cs-CZ" sz="2000" dirty="0" smtClean="0">
              <a:solidFill>
                <a:schemeClr val="accent1"/>
              </a:solidFill>
            </a:endParaRPr>
          </a:p>
          <a:p>
            <a:pPr>
              <a:buFont typeface="Arial" charset="0"/>
              <a:buNone/>
            </a:pPr>
            <a:r>
              <a:rPr lang="cs-CZ" sz="2000" dirty="0" smtClean="0"/>
              <a:t>                             </a:t>
            </a:r>
          </a:p>
          <a:p>
            <a:pPr>
              <a:buFont typeface="Arial" charset="0"/>
              <a:buNone/>
            </a:pPr>
            <a:endParaRPr lang="cs-CZ" sz="2000" dirty="0" smtClean="0"/>
          </a:p>
          <a:p>
            <a:pPr>
              <a:buFont typeface="Arial" charset="0"/>
              <a:buNone/>
            </a:pPr>
            <a:endParaRPr lang="cs-CZ" sz="2000" dirty="0" smtClean="0"/>
          </a:p>
          <a:p>
            <a:pPr>
              <a:buFont typeface="Arial" charset="0"/>
              <a:buNone/>
            </a:pPr>
            <a:r>
              <a:rPr lang="cs-CZ" sz="2000" dirty="0" smtClean="0"/>
              <a:t>b) počtu řad valivých těles – jednořadá, dvouřadá</a:t>
            </a:r>
            <a:r>
              <a:rPr lang="cs-CZ" sz="2000" dirty="0" smtClean="0">
                <a:solidFill>
                  <a:srgbClr val="00CC00"/>
                </a:solidFill>
              </a:rPr>
              <a:t>		</a:t>
            </a:r>
          </a:p>
          <a:p>
            <a:endParaRPr lang="cs-CZ" dirty="0" smtClean="0"/>
          </a:p>
        </p:txBody>
      </p:sp>
      <p:pic>
        <p:nvPicPr>
          <p:cNvPr id="16390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9" descr="153acz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27313" y="1989138"/>
            <a:ext cx="155257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10" descr="160acz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6825" y="2060575"/>
            <a:ext cx="1439863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4" name="Line 13"/>
          <p:cNvSpPr>
            <a:spLocks noChangeShapeType="1"/>
          </p:cNvSpPr>
          <p:nvPr/>
        </p:nvSpPr>
        <p:spPr bwMode="auto">
          <a:xfrm>
            <a:off x="1979613" y="2636838"/>
            <a:ext cx="1296987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6395" name="Line 16"/>
          <p:cNvSpPr>
            <a:spLocks noChangeShapeType="1"/>
          </p:cNvSpPr>
          <p:nvPr/>
        </p:nvSpPr>
        <p:spPr bwMode="auto">
          <a:xfrm>
            <a:off x="5795963" y="1628775"/>
            <a:ext cx="0" cy="8636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pic>
        <p:nvPicPr>
          <p:cNvPr id="16396" name="Picture 17" descr="154acz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43213" y="4437063"/>
            <a:ext cx="1524000" cy="139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7" name="Picture 18" descr="161acz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92725" y="4221163"/>
            <a:ext cx="1511300" cy="152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8" name="Line 19"/>
          <p:cNvSpPr>
            <a:spLocks noChangeShapeType="1"/>
          </p:cNvSpPr>
          <p:nvPr/>
        </p:nvSpPr>
        <p:spPr bwMode="auto">
          <a:xfrm>
            <a:off x="7092950" y="2349500"/>
            <a:ext cx="935038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6399" name="Line 20"/>
          <p:cNvSpPr>
            <a:spLocks noChangeShapeType="1"/>
          </p:cNvSpPr>
          <p:nvPr/>
        </p:nvSpPr>
        <p:spPr bwMode="auto">
          <a:xfrm>
            <a:off x="8172450" y="1412875"/>
            <a:ext cx="0" cy="792163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AC81709-97F5-4628-BCA0-BFD2E5A098AA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457200" y="274638"/>
            <a:ext cx="8229600" cy="625475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7413" name="Rectangle 6"/>
          <p:cNvSpPr>
            <a:spLocks noGrp="1"/>
          </p:cNvSpPr>
          <p:nvPr>
            <p:ph type="body" idx="1"/>
          </p:nvPr>
        </p:nvSpPr>
        <p:spPr>
          <a:xfrm>
            <a:off x="457200" y="981075"/>
            <a:ext cx="8229600" cy="504031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000" dirty="0" smtClean="0"/>
              <a:t>c) valivých těles</a:t>
            </a:r>
          </a:p>
          <a:p>
            <a:pPr>
              <a:buFont typeface="Arial" charset="0"/>
              <a:buNone/>
            </a:pPr>
            <a:endParaRPr lang="cs-CZ" sz="2000" dirty="0" smtClean="0"/>
          </a:p>
          <a:p>
            <a:pPr>
              <a:buFont typeface="Arial" charset="0"/>
              <a:buNone/>
            </a:pPr>
            <a:endParaRPr lang="cs-CZ" sz="2000" dirty="0" smtClean="0"/>
          </a:p>
          <a:p>
            <a:pPr>
              <a:buFont typeface="Arial" charset="0"/>
              <a:buNone/>
            </a:pPr>
            <a:endParaRPr lang="cs-CZ" sz="2000" dirty="0" smtClean="0"/>
          </a:p>
          <a:p>
            <a:pPr>
              <a:buFont typeface="Arial" charset="0"/>
              <a:buNone/>
            </a:pPr>
            <a:endParaRPr lang="cs-CZ" sz="2000" dirty="0" smtClean="0"/>
          </a:p>
          <a:p>
            <a:pPr>
              <a:buFont typeface="Arial" charset="0"/>
              <a:buNone/>
            </a:pPr>
            <a:endParaRPr lang="cs-CZ" sz="2000" dirty="0" smtClean="0"/>
          </a:p>
          <a:p>
            <a:pPr>
              <a:buFont typeface="Arial" charset="0"/>
              <a:buNone/>
            </a:pPr>
            <a:endParaRPr lang="cs-CZ" sz="2000" dirty="0" smtClean="0"/>
          </a:p>
          <a:p>
            <a:pPr>
              <a:buFont typeface="Arial" charset="0"/>
              <a:buNone/>
            </a:pPr>
            <a:r>
              <a:rPr lang="cs-CZ" sz="2000" dirty="0" smtClean="0"/>
              <a:t>A - kuličková				G - soudečková</a:t>
            </a:r>
          </a:p>
          <a:p>
            <a:pPr>
              <a:buFont typeface="Arial" charset="0"/>
              <a:buNone/>
            </a:pPr>
            <a:r>
              <a:rPr lang="cs-CZ" sz="2000" dirty="0" smtClean="0"/>
              <a:t>B - kuličková s kosoúhlým stykem		H - toroidní – omezují vibrace  </a:t>
            </a:r>
          </a:p>
          <a:p>
            <a:pPr>
              <a:buFont typeface="Arial" charset="0"/>
              <a:buNone/>
            </a:pPr>
            <a:r>
              <a:rPr lang="cs-CZ" sz="2000" dirty="0" smtClean="0"/>
              <a:t>C - naklápěcí				  I - axiální kuličková</a:t>
            </a:r>
          </a:p>
          <a:p>
            <a:pPr>
              <a:buFont typeface="Arial" charset="0"/>
              <a:buNone/>
            </a:pPr>
            <a:r>
              <a:rPr lang="cs-CZ" sz="2000" dirty="0" smtClean="0"/>
              <a:t>D - válečková				 J - axiální válečková</a:t>
            </a:r>
          </a:p>
          <a:p>
            <a:pPr>
              <a:buFont typeface="Arial" charset="0"/>
              <a:buNone/>
            </a:pPr>
            <a:r>
              <a:rPr lang="cs-CZ" sz="2000" dirty="0" smtClean="0"/>
              <a:t>E - jehlová				 K - axiální jehlová</a:t>
            </a:r>
          </a:p>
          <a:p>
            <a:pPr>
              <a:buFont typeface="Arial" charset="0"/>
              <a:buNone/>
            </a:pPr>
            <a:r>
              <a:rPr lang="cs-CZ" sz="2000" dirty="0" smtClean="0"/>
              <a:t>F - kuželíková				 L - axiální soudečková</a:t>
            </a:r>
          </a:p>
        </p:txBody>
      </p:sp>
      <p:pic>
        <p:nvPicPr>
          <p:cNvPr id="17414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il_fi" descr="bearing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35150" y="1557338"/>
            <a:ext cx="5800725" cy="170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76CF9BF-2EB8-4D08-92A7-7619E5DF573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457200" y="274638"/>
            <a:ext cx="8229600" cy="56991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8437" name="Rectangle 6"/>
          <p:cNvSpPr>
            <a:spLocks noGrp="1"/>
          </p:cNvSpPr>
          <p:nvPr>
            <p:ph type="body" idx="1"/>
          </p:nvPr>
        </p:nvSpPr>
        <p:spPr>
          <a:xfrm>
            <a:off x="457200" y="981075"/>
            <a:ext cx="8229600" cy="504031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000" dirty="0" smtClean="0"/>
              <a:t>d) speciální</a:t>
            </a:r>
            <a:endParaRPr lang="cs-CZ" sz="2000" dirty="0" smtClean="0">
              <a:solidFill>
                <a:srgbClr val="EA851B"/>
              </a:solidFill>
            </a:endParaRPr>
          </a:p>
          <a:p>
            <a:pPr>
              <a:buFont typeface="Arial" charset="0"/>
              <a:buNone/>
            </a:pPr>
            <a:endParaRPr lang="cs-CZ" sz="2000" dirty="0" smtClean="0">
              <a:solidFill>
                <a:srgbClr val="EA851B"/>
              </a:solidFill>
            </a:endParaRPr>
          </a:p>
          <a:p>
            <a:pPr>
              <a:buFont typeface="Arial" charset="0"/>
              <a:buNone/>
            </a:pPr>
            <a:r>
              <a:rPr lang="cs-CZ" sz="2000" dirty="0" smtClean="0">
                <a:solidFill>
                  <a:srgbClr val="EA851B"/>
                </a:solidFill>
              </a:rPr>
              <a:t>plastová</a:t>
            </a:r>
            <a:r>
              <a:rPr lang="cs-CZ" sz="2000" dirty="0" smtClean="0"/>
              <a:t> – odolné vůči slané vodě a chemikáliím</a:t>
            </a:r>
          </a:p>
          <a:p>
            <a:pPr>
              <a:buFont typeface="Arial" charset="0"/>
              <a:buNone/>
            </a:pPr>
            <a:endParaRPr lang="cs-CZ" sz="2000" dirty="0" smtClean="0"/>
          </a:p>
          <a:p>
            <a:pPr>
              <a:buFont typeface="Arial" charset="0"/>
              <a:buNone/>
            </a:pPr>
            <a:endParaRPr lang="cs-CZ" sz="2000" dirty="0" smtClean="0"/>
          </a:p>
          <a:p>
            <a:pPr>
              <a:buFont typeface="Arial" charset="0"/>
              <a:buNone/>
            </a:pPr>
            <a:endParaRPr lang="cs-CZ" sz="2000" dirty="0" smtClean="0"/>
          </a:p>
          <a:p>
            <a:pPr>
              <a:buFont typeface="Arial" charset="0"/>
              <a:buNone/>
            </a:pPr>
            <a:r>
              <a:rPr lang="cs-CZ" sz="2000" dirty="0" smtClean="0">
                <a:solidFill>
                  <a:srgbClr val="EA851B"/>
                </a:solidFill>
              </a:rPr>
              <a:t>otočná</a:t>
            </a:r>
            <a:r>
              <a:rPr lang="cs-CZ" sz="2000" dirty="0" smtClean="0"/>
              <a:t> – velkorozměrové, R, A, naklápěcí</a:t>
            </a:r>
          </a:p>
          <a:p>
            <a:pPr>
              <a:buFont typeface="Arial" charset="0"/>
              <a:buNone/>
            </a:pPr>
            <a:endParaRPr lang="cs-CZ" sz="2000" dirty="0" smtClean="0"/>
          </a:p>
          <a:p>
            <a:pPr>
              <a:buFont typeface="Arial" charset="0"/>
              <a:buNone/>
            </a:pPr>
            <a:endParaRPr lang="cs-CZ" sz="2000" dirty="0" smtClean="0"/>
          </a:p>
          <a:p>
            <a:pPr>
              <a:buFont typeface="Arial" charset="0"/>
              <a:buNone/>
            </a:pPr>
            <a:r>
              <a:rPr lang="cs-CZ" sz="2000" dirty="0" smtClean="0">
                <a:solidFill>
                  <a:srgbClr val="EA851B"/>
                </a:solidFill>
              </a:rPr>
              <a:t>PLC</a:t>
            </a:r>
            <a:r>
              <a:rPr lang="cs-CZ" sz="2000" dirty="0" smtClean="0"/>
              <a:t> – letectví, automobily, kolejová vozidla</a:t>
            </a:r>
          </a:p>
        </p:txBody>
      </p:sp>
      <p:pic>
        <p:nvPicPr>
          <p:cNvPr id="18438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9" descr="obráze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6825" y="2060575"/>
            <a:ext cx="14319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10" descr="Skleněné kuličky">
            <a:hlinkClick r:id="rId5" tooltip="&quot;Skleněné kuličky&quot;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92950" y="2060575"/>
            <a:ext cx="8636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11" descr="obrázek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76825" y="4652963"/>
            <a:ext cx="14319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12" descr="obrázek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76825" y="3357563"/>
            <a:ext cx="14319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AA36CC1-46B1-4FBB-827B-E0146BB618D0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457200" y="274638"/>
            <a:ext cx="8229600" cy="56991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9461" name="Rectangle 6"/>
          <p:cNvSpPr>
            <a:spLocks noGrp="1"/>
          </p:cNvSpPr>
          <p:nvPr>
            <p:ph type="body" idx="1"/>
          </p:nvPr>
        </p:nvSpPr>
        <p:spPr>
          <a:xfrm>
            <a:off x="457200" y="908050"/>
            <a:ext cx="8229600" cy="511333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000" smtClean="0">
                <a:solidFill>
                  <a:srgbClr val="EA851B"/>
                </a:solidFill>
              </a:rPr>
              <a:t>upínací  </a:t>
            </a:r>
            <a:r>
              <a:rPr lang="cs-CZ" sz="2000" smtClean="0"/>
              <a:t>- dopravníky, zemědělské stroje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            - oboustranně utěsněné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            - kuličková l. s kulovým vnějším povrchem</a:t>
            </a:r>
          </a:p>
          <a:p>
            <a:pPr>
              <a:buFont typeface="Arial" charset="0"/>
              <a:buNone/>
            </a:pPr>
            <a:endParaRPr lang="cs-CZ" sz="2000" smtClean="0"/>
          </a:p>
          <a:p>
            <a:pPr>
              <a:buFont typeface="Arial" charset="0"/>
              <a:buNone/>
            </a:pPr>
            <a:endParaRPr lang="cs-CZ" sz="2000" smtClean="0"/>
          </a:p>
          <a:p>
            <a:pPr>
              <a:buFont typeface="Arial" charset="0"/>
              <a:buNone/>
            </a:pPr>
            <a:endParaRPr lang="cs-CZ" sz="2000" smtClean="0"/>
          </a:p>
          <a:p>
            <a:pPr>
              <a:buFont typeface="Arial" charset="0"/>
              <a:buNone/>
            </a:pP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smtClean="0">
                <a:solidFill>
                  <a:srgbClr val="EA851B"/>
                </a:solidFill>
              </a:rPr>
              <a:t>elektricky izolované  </a:t>
            </a:r>
            <a:r>
              <a:rPr lang="cs-CZ" sz="2000" smtClean="0"/>
              <a:t>- elektromotory, generátory</a:t>
            </a:r>
          </a:p>
          <a:p>
            <a:pPr>
              <a:buFont typeface="Arial" charset="0"/>
              <a:buNone/>
            </a:pPr>
            <a:r>
              <a:rPr lang="cs-CZ" sz="2000" smtClean="0">
                <a:solidFill>
                  <a:srgbClr val="EA851B"/>
                </a:solidFill>
              </a:rPr>
              <a:t>			      </a:t>
            </a:r>
            <a:r>
              <a:rPr lang="cs-CZ" sz="2000" smtClean="0"/>
              <a:t>- ochrana proti elektroerozi</a:t>
            </a:r>
          </a:p>
        </p:txBody>
      </p:sp>
      <p:pic>
        <p:nvPicPr>
          <p:cNvPr id="19462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17" descr="IMG_298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3933825"/>
            <a:ext cx="26035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18" descr="Upínací ložisko UCC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3575" y="2133600"/>
            <a:ext cx="14319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19" descr="Upínací ložisko UCFL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32363" y="2133600"/>
            <a:ext cx="14319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7" name="Picture 20" descr="Upínací ložisko UC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47813" y="2133600"/>
            <a:ext cx="14319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8" name="AutoShape 21"/>
          <p:cNvSpPr>
            <a:spLocks noChangeArrowheads="1"/>
          </p:cNvSpPr>
          <p:nvPr/>
        </p:nvSpPr>
        <p:spPr bwMode="auto">
          <a:xfrm>
            <a:off x="827088" y="4652963"/>
            <a:ext cx="3290887" cy="898525"/>
          </a:xfrm>
          <a:prstGeom prst="wedgeRectCallout">
            <a:avLst>
              <a:gd name="adj1" fmla="val 110542"/>
              <a:gd name="adj2" fmla="val 10954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/>
              <a:t>plazmatický nástřik keramiky</a:t>
            </a:r>
          </a:p>
          <a:p>
            <a:pPr algn="ctr"/>
            <a:r>
              <a:rPr lang="cs-CZ"/>
              <a:t>t = 0,3 mm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29FD165-9D2A-460B-B63B-66299CBBE766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457200" y="274638"/>
            <a:ext cx="8229600" cy="63341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048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Rectangle 12"/>
          <p:cNvSpPr>
            <a:spLocks noGrp="1"/>
          </p:cNvSpPr>
          <p:nvPr>
            <p:ph type="body" idx="4294967295"/>
          </p:nvPr>
        </p:nvSpPr>
        <p:spPr>
          <a:xfrm>
            <a:off x="457200" y="908050"/>
            <a:ext cx="8229600" cy="511333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000" smtClean="0">
                <a:solidFill>
                  <a:srgbClr val="EA851B"/>
                </a:solidFill>
              </a:rPr>
              <a:t>valivá ložiska FRANKE </a:t>
            </a:r>
            <a:r>
              <a:rPr lang="cs-CZ" sz="2000" smtClean="0"/>
              <a:t>- plynulý pohyb kuliček na čtyřech vodících drátech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                                     - minimální prostorové nároky 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                                     - nízké tření a velká únosnost</a:t>
            </a:r>
            <a:endParaRPr lang="cs-CZ" sz="2000" smtClean="0">
              <a:solidFill>
                <a:srgbClr val="EA851B"/>
              </a:solidFill>
            </a:endParaRPr>
          </a:p>
        </p:txBody>
      </p:sp>
      <p:pic>
        <p:nvPicPr>
          <p:cNvPr id="20488" name="Picture 13" descr="Detail Bearing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68538" y="2781300"/>
            <a:ext cx="4619625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25E0F4D-2124-4D2E-A06A-283217775A0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457200" y="274638"/>
            <a:ext cx="8229600" cy="63341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50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Rectangle 8"/>
          <p:cNvSpPr>
            <a:spLocks noGrp="1"/>
          </p:cNvSpPr>
          <p:nvPr>
            <p:ph type="body" idx="1"/>
          </p:nvPr>
        </p:nvSpPr>
        <p:spPr>
          <a:xfrm>
            <a:off x="457200" y="908050"/>
            <a:ext cx="8229600" cy="511333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000" smtClean="0">
                <a:solidFill>
                  <a:srgbClr val="EA851B"/>
                </a:solidFill>
              </a:rPr>
              <a:t>kombinovaná valivá ložiska</a:t>
            </a:r>
          </a:p>
        </p:txBody>
      </p:sp>
      <p:pic>
        <p:nvPicPr>
          <p:cNvPr id="21512" name="Picture 10" descr="IMG_298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00338" y="1484313"/>
            <a:ext cx="259238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11" descr="IMG_298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31913" y="3860800"/>
            <a:ext cx="3251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2" descr="IMG_299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56325" y="2420938"/>
            <a:ext cx="2222500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605D258-485B-4090-A7E4-6FE9B1FD6030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457200" y="274638"/>
            <a:ext cx="8229600" cy="63341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2533" name="Rectangle 6"/>
          <p:cNvSpPr>
            <a:spLocks noGrp="1"/>
          </p:cNvSpPr>
          <p:nvPr>
            <p:ph type="body" idx="4294967295"/>
          </p:nvPr>
        </p:nvSpPr>
        <p:spPr>
          <a:xfrm>
            <a:off x="457200" y="981075"/>
            <a:ext cx="8229600" cy="5040313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buFont typeface="Arial" charset="0"/>
              <a:buNone/>
            </a:pPr>
            <a:r>
              <a:rPr lang="cs-CZ" sz="6600" smtClean="0">
                <a:solidFill>
                  <a:srgbClr val="00CC00"/>
                </a:solidFill>
                <a:sym typeface="Wingdings" pitchFamily="2" charset="2"/>
              </a:rPr>
              <a:t></a:t>
            </a:r>
            <a:r>
              <a:rPr lang="cs-CZ" smtClean="0">
                <a:solidFill>
                  <a:srgbClr val="00CC00"/>
                </a:solidFill>
                <a:sym typeface="Wingdings" pitchFamily="2" charset="2"/>
              </a:rPr>
              <a:t> </a:t>
            </a:r>
            <a:r>
              <a:rPr lang="cs-CZ" sz="2000" smtClean="0">
                <a:sym typeface="Wingdings" pitchFamily="2" charset="2"/>
              </a:rPr>
              <a:t>- malé ztráty třením, i při rozběhu</a:t>
            </a:r>
            <a:endParaRPr lang="cs-CZ" sz="2000" smtClean="0">
              <a:solidFill>
                <a:srgbClr val="00CC00"/>
              </a:solidFill>
              <a:sym typeface="Wingdings" pitchFamily="2" charset="2"/>
            </a:endParaRPr>
          </a:p>
          <a:p>
            <a:pPr>
              <a:buFont typeface="Arial" charset="0"/>
              <a:buNone/>
            </a:pPr>
            <a:r>
              <a:rPr lang="cs-CZ" sz="2000" smtClean="0">
                <a:sym typeface="Wingdings" pitchFamily="2" charset="2"/>
              </a:rPr>
              <a:t>              - malá spotřeba maziva</a:t>
            </a:r>
          </a:p>
          <a:p>
            <a:pPr>
              <a:buFont typeface="Arial" charset="0"/>
              <a:buNone/>
            </a:pPr>
            <a:r>
              <a:rPr lang="cs-CZ" sz="2000" smtClean="0">
                <a:sym typeface="Wingdings" pitchFamily="2" charset="2"/>
              </a:rPr>
              <a:t>              - odolné proti zadření</a:t>
            </a:r>
          </a:p>
          <a:p>
            <a:pPr>
              <a:buFont typeface="Arial" charset="0"/>
              <a:buNone/>
            </a:pPr>
            <a:r>
              <a:rPr lang="cs-CZ" sz="2000" smtClean="0">
                <a:sym typeface="Wingdings" pitchFamily="2" charset="2"/>
              </a:rPr>
              <a:t>              - vhodné pro vysoké otáčky</a:t>
            </a:r>
          </a:p>
          <a:p>
            <a:pPr>
              <a:buFont typeface="Arial" charset="0"/>
              <a:buNone/>
            </a:pPr>
            <a:r>
              <a:rPr lang="cs-CZ" sz="2000" smtClean="0">
                <a:sym typeface="Wingdings" pitchFamily="2" charset="2"/>
              </a:rPr>
              <a:t>              - snadná montáž a údržba</a:t>
            </a:r>
          </a:p>
          <a:p>
            <a:pPr>
              <a:buFont typeface="Arial" charset="0"/>
              <a:buNone/>
            </a:pPr>
            <a:r>
              <a:rPr lang="cs-CZ" sz="6600" smtClean="0">
                <a:solidFill>
                  <a:schemeClr val="accent2"/>
                </a:solidFill>
                <a:sym typeface="Wingdings" pitchFamily="2" charset="2"/>
              </a:rPr>
              <a:t></a:t>
            </a:r>
            <a:r>
              <a:rPr lang="cs-CZ" sz="2000" smtClean="0">
                <a:sym typeface="Wingdings" pitchFamily="2" charset="2"/>
              </a:rPr>
              <a:t>- větší vnější rozměry</a:t>
            </a:r>
          </a:p>
          <a:p>
            <a:pPr>
              <a:buFont typeface="Arial" charset="0"/>
              <a:buNone/>
            </a:pPr>
            <a:r>
              <a:rPr lang="cs-CZ" sz="2000" smtClean="0">
                <a:sym typeface="Wingdings" pitchFamily="2" charset="2"/>
              </a:rPr>
              <a:t>            - malá odolnost vůči rázům a přetížení</a:t>
            </a:r>
          </a:p>
          <a:p>
            <a:pPr>
              <a:buFont typeface="Arial" charset="0"/>
              <a:buNone/>
            </a:pPr>
            <a:r>
              <a:rPr lang="cs-CZ" sz="2000" smtClean="0">
                <a:sym typeface="Wingdings" pitchFamily="2" charset="2"/>
              </a:rPr>
              <a:t>            - větší nároky na přesnost výroby</a:t>
            </a:r>
          </a:p>
          <a:p>
            <a:pPr>
              <a:buFont typeface="Arial" charset="0"/>
              <a:buNone/>
            </a:pPr>
            <a:r>
              <a:rPr lang="cs-CZ" sz="2000" smtClean="0">
                <a:sym typeface="Wingdings" pitchFamily="2" charset="2"/>
              </a:rPr>
              <a:t>            - při vyšších otáčkách jsou hlučnější</a:t>
            </a:r>
            <a:endParaRPr lang="cs-CZ" sz="2000" smtClean="0">
              <a:solidFill>
                <a:schemeClr val="accent2"/>
              </a:solidFill>
            </a:endParaRPr>
          </a:p>
        </p:txBody>
      </p:sp>
      <p:pic>
        <p:nvPicPr>
          <p:cNvPr id="22534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9" descr="Valivá ložisk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9338" y="2060575"/>
            <a:ext cx="3805237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A7EC30D-AB13-46FA-ACBB-04CD805C7A69}" type="slidenum">
              <a:rPr lang="cs-CZ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457200" y="274638"/>
            <a:ext cx="8229600" cy="63341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3557" name="Rectangle 17"/>
          <p:cNvSpPr>
            <a:spLocks noGrp="1"/>
          </p:cNvSpPr>
          <p:nvPr>
            <p:ph type="body" idx="4294967295"/>
          </p:nvPr>
        </p:nvSpPr>
        <p:spPr>
          <a:xfrm>
            <a:off x="457200" y="981075"/>
            <a:ext cx="8229600" cy="504031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400" smtClean="0">
                <a:solidFill>
                  <a:srgbClr val="00CC00"/>
                </a:solidFill>
              </a:rPr>
              <a:t>Mazání</a:t>
            </a:r>
            <a:r>
              <a:rPr lang="cs-CZ" sz="2000" smtClean="0"/>
              <a:t> má dva úkoly - zmenšovat tření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                                       - odvádět teplo</a:t>
            </a:r>
          </a:p>
          <a:p>
            <a:pPr>
              <a:buFont typeface="Arial" charset="0"/>
              <a:buNone/>
            </a:pP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smtClean="0"/>
              <a:t> </a:t>
            </a:r>
            <a:endParaRPr lang="cs-CZ" sz="2000" smtClean="0">
              <a:solidFill>
                <a:srgbClr val="00CC00"/>
              </a:solidFill>
            </a:endParaRPr>
          </a:p>
        </p:txBody>
      </p:sp>
      <p:pic>
        <p:nvPicPr>
          <p:cNvPr id="23558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0" name="AutoShape 18"/>
          <p:cNvSpPr>
            <a:spLocks noChangeArrowheads="1"/>
          </p:cNvSpPr>
          <p:nvPr/>
        </p:nvSpPr>
        <p:spPr bwMode="auto">
          <a:xfrm>
            <a:off x="3276600" y="1916113"/>
            <a:ext cx="5040313" cy="1081087"/>
          </a:xfrm>
          <a:prstGeom prst="wedgeRectCallout">
            <a:avLst>
              <a:gd name="adj1" fmla="val -87856"/>
              <a:gd name="adj2" fmla="val 3061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b="1">
                <a:solidFill>
                  <a:schemeClr val="accent1"/>
                </a:solidFill>
              </a:rPr>
              <a:t>KAPALNÁ</a:t>
            </a:r>
          </a:p>
          <a:p>
            <a:r>
              <a:rPr lang="cs-CZ"/>
              <a:t>oleje – minerální, syntetické, polosyntetické</a:t>
            </a:r>
          </a:p>
          <a:p>
            <a:r>
              <a:rPr lang="cs-CZ"/>
              <a:t>- rozstřikem, oběhem, olejovou mlhou</a:t>
            </a:r>
          </a:p>
        </p:txBody>
      </p:sp>
      <p:sp>
        <p:nvSpPr>
          <p:cNvPr id="23561" name="AutoShape 19"/>
          <p:cNvSpPr>
            <a:spLocks noChangeArrowheads="1"/>
          </p:cNvSpPr>
          <p:nvPr/>
        </p:nvSpPr>
        <p:spPr bwMode="auto">
          <a:xfrm>
            <a:off x="3563938" y="3429000"/>
            <a:ext cx="5256212" cy="1079500"/>
          </a:xfrm>
          <a:prstGeom prst="wedgeRectCallout">
            <a:avLst>
              <a:gd name="adj1" fmla="val -91681"/>
              <a:gd name="adj2" fmla="val -109704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b="1">
                <a:solidFill>
                  <a:schemeClr val="accent1"/>
                </a:solidFill>
              </a:rPr>
              <a:t>PLASTICKÁ</a:t>
            </a:r>
            <a:endParaRPr lang="cs-CZ" b="1"/>
          </a:p>
          <a:p>
            <a:r>
              <a:rPr lang="cs-CZ"/>
              <a:t>mazací tuky – vápenaté, sodné, litné</a:t>
            </a:r>
          </a:p>
          <a:p>
            <a:r>
              <a:rPr lang="cs-CZ"/>
              <a:t>+ utěsnění ložisek proti vlhkosti a nečistotám</a:t>
            </a:r>
          </a:p>
        </p:txBody>
      </p:sp>
      <p:sp>
        <p:nvSpPr>
          <p:cNvPr id="23562" name="AutoShape 20"/>
          <p:cNvSpPr>
            <a:spLocks noChangeArrowheads="1"/>
          </p:cNvSpPr>
          <p:nvPr/>
        </p:nvSpPr>
        <p:spPr bwMode="auto">
          <a:xfrm>
            <a:off x="971550" y="4941888"/>
            <a:ext cx="7416800" cy="935037"/>
          </a:xfrm>
          <a:prstGeom prst="wedgeRectCallout">
            <a:avLst>
              <a:gd name="adj1" fmla="val -44648"/>
              <a:gd name="adj2" fmla="val -280051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b="1">
                <a:solidFill>
                  <a:schemeClr val="accent1"/>
                </a:solidFill>
              </a:rPr>
              <a:t>TUHÁ</a:t>
            </a:r>
          </a:p>
          <a:p>
            <a:r>
              <a:rPr lang="cs-CZ"/>
              <a:t>teflon – sníží tření, pokles teploty až o 20%, delší mazací intervaly</a:t>
            </a:r>
          </a:p>
          <a:p>
            <a:r>
              <a:rPr lang="cs-CZ"/>
              <a:t>            - nepojímá prach, netvoří emulze</a:t>
            </a:r>
          </a:p>
        </p:txBody>
      </p:sp>
      <p:sp>
        <p:nvSpPr>
          <p:cNvPr id="23563" name="Rectangle 21"/>
          <p:cNvSpPr>
            <a:spLocks noChangeArrowheads="1"/>
          </p:cNvSpPr>
          <p:nvPr/>
        </p:nvSpPr>
        <p:spPr bwMode="auto">
          <a:xfrm>
            <a:off x="539750" y="2636838"/>
            <a:ext cx="936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00CC00"/>
                </a:solidFill>
              </a:rPr>
              <a:t>Maziva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83BC2AF-502A-4C26-B2AF-FBA725EE737A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457200" y="274638"/>
            <a:ext cx="8229600" cy="63341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4581" name="Rectangle 8"/>
          <p:cNvSpPr>
            <a:spLocks noGrp="1"/>
          </p:cNvSpPr>
          <p:nvPr>
            <p:ph type="body" idx="1"/>
          </p:nvPr>
        </p:nvSpPr>
        <p:spPr>
          <a:xfrm>
            <a:off x="457200" y="908050"/>
            <a:ext cx="8229600" cy="511333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000" smtClean="0">
                <a:solidFill>
                  <a:srgbClr val="00CC00"/>
                </a:solidFill>
                <a:latin typeface="Arial" charset="0"/>
              </a:rPr>
              <a:t>mazací soustavy</a:t>
            </a:r>
          </a:p>
        </p:txBody>
      </p:sp>
      <p:pic>
        <p:nvPicPr>
          <p:cNvPr id="24582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Picture 9" descr="IMG_30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31913" y="2133600"/>
            <a:ext cx="2735262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6" name="Picture 10" descr="IMG_300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8263" y="2492375"/>
            <a:ext cx="266382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5435600" y="4365625"/>
            <a:ext cx="18938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>
                <a:latin typeface="Arial" charset="0"/>
              </a:rPr>
              <a:t>olejovou mlhou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6EA9CFA-3936-45A6-B997-322558FB32DF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457200" y="274638"/>
            <a:ext cx="8229600" cy="63341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5608" name="Rectangle 8"/>
          <p:cNvSpPr>
            <a:spLocks noGrp="1"/>
          </p:cNvSpPr>
          <p:nvPr>
            <p:ph type="body" idx="4294967295"/>
          </p:nvPr>
        </p:nvSpPr>
        <p:spPr>
          <a:xfrm>
            <a:off x="457200" y="908050"/>
            <a:ext cx="8229600" cy="511333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000" smtClean="0">
                <a:solidFill>
                  <a:srgbClr val="00CC00"/>
                </a:solidFill>
              </a:rPr>
              <a:t>těsnění </a:t>
            </a:r>
            <a:r>
              <a:rPr lang="cs-CZ" sz="2000" smtClean="0"/>
              <a:t>- udržuje mazivo v ložisku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           - zabraňuje vniknutí nečistot a vlhkosti do ložiska</a:t>
            </a:r>
          </a:p>
          <a:p>
            <a:pPr>
              <a:buFont typeface="Arial" charset="0"/>
              <a:buNone/>
            </a:pPr>
            <a:r>
              <a:rPr lang="cs-CZ" sz="2000" smtClean="0">
                <a:solidFill>
                  <a:srgbClr val="00CC00"/>
                </a:solidFill>
              </a:rPr>
              <a:t>druhy </a:t>
            </a:r>
            <a:r>
              <a:rPr lang="cs-CZ" sz="2000" smtClean="0"/>
              <a:t>- podle styku s rotující částí</a:t>
            </a:r>
          </a:p>
          <a:p>
            <a:pPr>
              <a:buFont typeface="Arial" charset="0"/>
              <a:buNone/>
            </a:pPr>
            <a:r>
              <a:rPr lang="cs-CZ" sz="2000" smtClean="0"/>
              <a:t>		a - dotykové - plstěné kroužky, Gufero</a:t>
            </a:r>
          </a:p>
          <a:p>
            <a:pPr>
              <a:buFont typeface="Arial" charset="0"/>
              <a:buNone/>
            </a:pPr>
            <a:r>
              <a:rPr lang="cs-CZ" sz="2000" smtClean="0"/>
              <a:t>		b - bezdotykové - labyrintové, štěrbinové</a:t>
            </a:r>
          </a:p>
          <a:p>
            <a:pPr>
              <a:buFont typeface="Arial" charset="0"/>
              <a:buNone/>
            </a:pPr>
            <a:r>
              <a:rPr lang="cs-CZ" sz="2000" smtClean="0"/>
              <a:t>		c – kombinované – plstěné kroužky + labyrint</a:t>
            </a:r>
          </a:p>
        </p:txBody>
      </p:sp>
      <p:pic>
        <p:nvPicPr>
          <p:cNvPr id="2560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9" descr="IMG_299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3141663"/>
            <a:ext cx="32512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Picture 10" descr="IMG_299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00" y="3141663"/>
            <a:ext cx="3671888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1" name="Picture 11" descr="IMG_299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95513" y="4508500"/>
            <a:ext cx="3251200" cy="142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5700265-A545-43E2-976C-51698AD5BA1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457200" y="274638"/>
            <a:ext cx="8229600" cy="63341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6629" name="Rectangle 8"/>
          <p:cNvSpPr>
            <a:spLocks noGrp="1"/>
          </p:cNvSpPr>
          <p:nvPr>
            <p:ph type="body" idx="4294967295"/>
          </p:nvPr>
        </p:nvSpPr>
        <p:spPr>
          <a:xfrm>
            <a:off x="457200" y="908050"/>
            <a:ext cx="8229600" cy="5218113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cs-CZ" b="1" smtClean="0"/>
              <a:t>Magnetická ložiska</a:t>
            </a:r>
          </a:p>
          <a:p>
            <a:pPr>
              <a:buFont typeface="Arial" charset="0"/>
              <a:buNone/>
            </a:pPr>
            <a:r>
              <a:rPr lang="cs-CZ" sz="2000" smtClean="0"/>
              <a:t>systém ložiska má tři části - ovládací jednotka - každá je tvořena dvěma póly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                                                                                    na nichž je cívka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                                             - snímače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                                             - řídící jednotky</a:t>
            </a:r>
          </a:p>
          <a:p>
            <a:pPr>
              <a:buFont typeface="Arial" charset="0"/>
              <a:buNone/>
            </a:pPr>
            <a:r>
              <a:rPr lang="cs-CZ" sz="2000" smtClean="0">
                <a:solidFill>
                  <a:srgbClr val="00CC00"/>
                </a:solidFill>
              </a:rPr>
              <a:t>princip</a:t>
            </a:r>
            <a:r>
              <a:rPr lang="cs-CZ" sz="2000" smtClean="0"/>
              <a:t> – při průchodu I cívkou se vytváří přitažlivá síla, která zvedá hřídel a vzniká vzduchová mezera 0,2 – 2mm</a:t>
            </a:r>
          </a:p>
          <a:p>
            <a:pPr>
              <a:buFont typeface="Arial" charset="0"/>
              <a:buNone/>
            </a:pPr>
            <a:r>
              <a:rPr lang="cs-CZ" sz="2400" b="1" smtClean="0">
                <a:solidFill>
                  <a:srgbClr val="00CC00"/>
                </a:solidFill>
              </a:rPr>
              <a:t>+</a:t>
            </a:r>
            <a:r>
              <a:rPr lang="cs-CZ" sz="2000" smtClean="0"/>
              <a:t> - žádné mazání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- pracují při vysokých i nízkých teplotách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- vysoké otáčky až 100 000ot./min.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- velmi nízké vibrace</a:t>
            </a:r>
          </a:p>
          <a:p>
            <a:pPr>
              <a:buFont typeface="Arial" charset="0"/>
              <a:buNone/>
            </a:pPr>
            <a:r>
              <a:rPr lang="cs-CZ" sz="2000" smtClean="0">
                <a:solidFill>
                  <a:srgbClr val="00CC00"/>
                </a:solidFill>
              </a:rPr>
              <a:t>použití</a:t>
            </a:r>
            <a:r>
              <a:rPr lang="cs-CZ" sz="2000" smtClean="0"/>
              <a:t> - potravinářství, petrochemie, turbokompresory</a:t>
            </a:r>
          </a:p>
          <a:p>
            <a:pPr>
              <a:buFont typeface="Arial" charset="0"/>
              <a:buNone/>
            </a:pPr>
            <a:endParaRPr lang="cs-CZ" sz="2000" smtClean="0"/>
          </a:p>
        </p:txBody>
      </p:sp>
      <p:pic>
        <p:nvPicPr>
          <p:cNvPr id="26630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9" descr="Obr. 1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3500438"/>
            <a:ext cx="23812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8AE57A7-33E9-417D-B5BA-26359C1E622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457200" y="274638"/>
            <a:ext cx="8229600" cy="63341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7653" name="Rectangle 8"/>
          <p:cNvSpPr>
            <a:spLocks noGrp="1"/>
          </p:cNvSpPr>
          <p:nvPr>
            <p:ph type="body" idx="4294967295"/>
          </p:nvPr>
        </p:nvSpPr>
        <p:spPr>
          <a:xfrm>
            <a:off x="457200" y="908050"/>
            <a:ext cx="8229600" cy="5113338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cs-CZ" b="1" smtClean="0"/>
              <a:t>Kluzná nebo valivá ložiska</a:t>
            </a:r>
          </a:p>
          <a:p>
            <a:pPr>
              <a:buFont typeface="Arial" charset="0"/>
              <a:buNone/>
            </a:pPr>
            <a:r>
              <a:rPr lang="cs-CZ" sz="2000" smtClean="0"/>
              <a:t>Konstruktéři stále častěji nahrazují valivá ložiska kluznými</a:t>
            </a:r>
          </a:p>
          <a:p>
            <a:pPr>
              <a:buFont typeface="Arial" charset="0"/>
              <a:buNone/>
            </a:pPr>
            <a:endParaRPr lang="cs-CZ" sz="2000" smtClean="0"/>
          </a:p>
          <a:p>
            <a:pPr>
              <a:buFont typeface="Arial" charset="0"/>
              <a:buNone/>
            </a:pPr>
            <a:r>
              <a:rPr lang="cs-CZ" sz="2400" b="1" smtClean="0">
                <a:solidFill>
                  <a:srgbClr val="00CC00"/>
                </a:solidFill>
              </a:rPr>
              <a:t>+</a:t>
            </a:r>
            <a:r>
              <a:rPr lang="cs-CZ" sz="2000" smtClean="0"/>
              <a:t> - úspora místa a hmotnosti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- větší únosnost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- minimální nebo žádná údržba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- tlumení hluku a vibrací</a:t>
            </a:r>
          </a:p>
          <a:p>
            <a:pPr>
              <a:buFont typeface="Arial" charset="0"/>
              <a:buNone/>
            </a:pPr>
            <a:endParaRPr lang="cs-CZ" sz="2000" smtClean="0"/>
          </a:p>
          <a:p>
            <a:pPr>
              <a:buFont typeface="Arial" charset="0"/>
              <a:buNone/>
            </a:pPr>
            <a:endParaRPr lang="cs-CZ" sz="2000" smtClean="0"/>
          </a:p>
          <a:p>
            <a:pPr>
              <a:buFont typeface="Arial" charset="0"/>
              <a:buNone/>
            </a:pP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smtClean="0">
                <a:solidFill>
                  <a:srgbClr val="00CC00"/>
                </a:solidFill>
              </a:rPr>
              <a:t>použití</a:t>
            </a:r>
            <a:r>
              <a:rPr lang="cs-CZ" sz="2000" smtClean="0"/>
              <a:t> - od jednoduchých strojů po složité mechanizmy kosmických lodí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          - umělé končetiny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          - silně namáhané součásti automobilů</a:t>
            </a:r>
          </a:p>
        </p:txBody>
      </p:sp>
      <p:pic>
        <p:nvPicPr>
          <p:cNvPr id="27654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rg_hi" descr="ANd9GcR_AU7_TIWTHd08JHOgSsc-4s8Oma8bFkU-8phoaFnyDrcDm5H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2205038"/>
            <a:ext cx="3455988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F31FE55-DCD5-4DD9-B972-59C3452465E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457200" y="274638"/>
            <a:ext cx="8229600" cy="63341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8677" name="Rectangle 8"/>
          <p:cNvSpPr>
            <a:spLocks noGrp="1"/>
          </p:cNvSpPr>
          <p:nvPr>
            <p:ph type="body" idx="4294967295"/>
          </p:nvPr>
        </p:nvSpPr>
        <p:spPr>
          <a:xfrm>
            <a:off x="457200" y="908050"/>
            <a:ext cx="8229600" cy="5113338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cs-CZ" b="1" smtClean="0"/>
              <a:t>Lineární vedení</a:t>
            </a:r>
            <a:endParaRPr lang="cs-CZ" b="1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2000" smtClean="0"/>
              <a:t>Lineární vedení umožňuje posuvný pohyb strojních částí.</a:t>
            </a:r>
          </a:p>
          <a:p>
            <a:pPr>
              <a:buFont typeface="Arial" charset="0"/>
              <a:buNone/>
            </a:pPr>
            <a:r>
              <a:rPr lang="cs-CZ" sz="2000" smtClean="0">
                <a:solidFill>
                  <a:srgbClr val="00CC00"/>
                </a:solidFill>
              </a:rPr>
              <a:t>použití </a:t>
            </a:r>
            <a:r>
              <a:rPr lang="cs-CZ" sz="2000" smtClean="0"/>
              <a:t>- obráběcí centra - tuhost stroje</a:t>
            </a:r>
          </a:p>
          <a:p>
            <a:pPr>
              <a:buFont typeface="Arial" charset="0"/>
              <a:buNone/>
            </a:pPr>
            <a:r>
              <a:rPr lang="cs-CZ" sz="2000" smtClean="0"/>
              <a:t>	       - výroba skla - odolnost při teplotách do 150°C</a:t>
            </a:r>
          </a:p>
          <a:p>
            <a:pPr>
              <a:buFont typeface="Arial" charset="0"/>
              <a:buNone/>
            </a:pPr>
            <a:r>
              <a:rPr lang="cs-CZ" sz="2000" smtClean="0"/>
              <a:t>	       - kontrola svarů reaktoru – spolehlivost</a:t>
            </a:r>
          </a:p>
          <a:p>
            <a:pPr>
              <a:buFont typeface="Arial" charset="0"/>
              <a:buNone/>
            </a:pPr>
            <a:r>
              <a:rPr lang="cs-CZ" sz="2000" smtClean="0"/>
              <a:t>	       - podávací zařízení při výrobě železničních nákolků – nečisté podmínky</a:t>
            </a:r>
          </a:p>
          <a:p>
            <a:pPr>
              <a:buFont typeface="Arial" charset="0"/>
              <a:buNone/>
            </a:pP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smtClean="0">
                <a:solidFill>
                  <a:srgbClr val="00CC00"/>
                </a:solidFill>
              </a:rPr>
              <a:t>konstrukce</a:t>
            </a:r>
            <a:r>
              <a:rPr lang="cs-CZ" sz="2000" smtClean="0"/>
              <a:t> - plně kuličkové vedení</a:t>
            </a:r>
          </a:p>
          <a:p>
            <a:pPr>
              <a:buFont typeface="Arial" charset="0"/>
              <a:buNone/>
            </a:pPr>
            <a:r>
              <a:rPr lang="cs-CZ" sz="2000" smtClean="0"/>
              <a:t>                     - vedení s kuličkovou klecí</a:t>
            </a:r>
          </a:p>
        </p:txBody>
      </p:sp>
      <p:pic>
        <p:nvPicPr>
          <p:cNvPr id="28678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10" descr="IMG_298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263" y="3573463"/>
            <a:ext cx="3078162" cy="223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770734D-E929-451F-BA96-CE443D10284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457200" y="274638"/>
            <a:ext cx="8229600" cy="63341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9701" name="Rectangle 9"/>
          <p:cNvSpPr>
            <a:spLocks noGrp="1"/>
          </p:cNvSpPr>
          <p:nvPr>
            <p:ph type="body" idx="4294967295"/>
          </p:nvPr>
        </p:nvSpPr>
        <p:spPr>
          <a:xfrm>
            <a:off x="457200" y="908050"/>
            <a:ext cx="8229600" cy="511333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000" smtClean="0"/>
              <a:t>Od klasických kuličkových šroubů liší vodicí klecí, která tvoří zásobník kuliček Klec dále udržuje, stejně jako u ložisek, kuličky na konstantní rozteči a zabraňuje jejich vzájemnému tření. </a:t>
            </a:r>
          </a:p>
          <a:p>
            <a:pPr>
              <a:buFont typeface="Arial" charset="0"/>
              <a:buNone/>
            </a:pPr>
            <a:r>
              <a:rPr lang="cs-CZ" sz="2000" smtClean="0"/>
              <a:t>Výhody kuličkového šroubu s klecí – tedy hlavně plynulý chod, a to zvláště při malých otáčkách.</a:t>
            </a:r>
          </a:p>
        </p:txBody>
      </p:sp>
      <p:pic>
        <p:nvPicPr>
          <p:cNvPr id="29702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Picture 10" descr="ksk_obr_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5875" y="3213100"/>
            <a:ext cx="4267200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5C8F912-70D5-4C8E-A107-D12441847C36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0" y="274638"/>
            <a:ext cx="8229600" cy="63341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072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8" descr="LLT%20voziky_c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1916113"/>
            <a:ext cx="6481762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53B2B59D-06A8-4B4B-8628-014FDD3C54E6}" type="slidenum">
              <a:rPr lang="cs-CZ"/>
              <a:pPr>
                <a:defRPr/>
              </a:pPr>
              <a:t>18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174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1" name="TextovéPole 9"/>
          <p:cNvSpPr txBox="1">
            <a:spLocks noChangeArrowheads="1"/>
          </p:cNvSpPr>
          <p:nvPr/>
        </p:nvSpPr>
        <p:spPr bwMode="auto">
          <a:xfrm>
            <a:off x="3405188" y="1079500"/>
            <a:ext cx="23796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3200" b="1"/>
              <a:t>Souhrn učiva</a:t>
            </a:r>
          </a:p>
        </p:txBody>
      </p:sp>
      <p:sp>
        <p:nvSpPr>
          <p:cNvPr id="31752" name="TextovéPole 10"/>
          <p:cNvSpPr txBox="1">
            <a:spLocks noChangeArrowheads="1"/>
          </p:cNvSpPr>
          <p:nvPr/>
        </p:nvSpPr>
        <p:spPr bwMode="auto">
          <a:xfrm>
            <a:off x="827088" y="1765300"/>
            <a:ext cx="76327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Otázky pro opakování</a:t>
            </a:r>
          </a:p>
          <a:p>
            <a:r>
              <a:rPr lang="cs-CZ"/>
              <a:t>1. K čemu se používají valivá ložiska?</a:t>
            </a:r>
          </a:p>
          <a:p>
            <a:r>
              <a:rPr lang="cs-CZ"/>
              <a:t>2. Z jakých částí se skládá valivé ložisko?</a:t>
            </a:r>
          </a:p>
          <a:p>
            <a:r>
              <a:rPr lang="cs-CZ"/>
              <a:t>3. Jaké znáte druhy valivých ložisek?</a:t>
            </a:r>
          </a:p>
          <a:p>
            <a:r>
              <a:rPr lang="cs-CZ"/>
              <a:t>4. Jaká se používají maziva a mazací systémy?</a:t>
            </a:r>
          </a:p>
          <a:p>
            <a:r>
              <a:rPr lang="cs-CZ"/>
              <a:t>5. Jaká je funkce těsnění ložisek?</a:t>
            </a:r>
          </a:p>
          <a:p>
            <a:r>
              <a:rPr lang="cs-CZ"/>
              <a:t>6. Jaké je základní rozdělení těsnění?</a:t>
            </a:r>
          </a:p>
          <a:p>
            <a:r>
              <a:rPr lang="cs-CZ"/>
              <a:t>7. Jaká je funkce a použití lineárního valivého vedení?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B7E47C9-F738-4549-A76B-70B3F32C3E89}" type="slidenum">
              <a:rPr lang="cs-CZ"/>
              <a:pPr>
                <a:defRPr/>
              </a:pPr>
              <a:t>19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457200" y="274638"/>
            <a:ext cx="8229600" cy="561975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32773" name="Rectangle 1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smtClean="0">
                <a:hlinkClick r:id="rId2"/>
              </a:rPr>
              <a:t>http://www.loziska.net/2-loziska-valiva.html?menu=25</a:t>
            </a:r>
            <a:endParaRPr lang="cs-CZ" sz="160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smtClean="0"/>
              <a:t>AUTOR NEUVEDEN. </a:t>
            </a:r>
            <a:r>
              <a:rPr lang="cs-CZ" sz="1600" i="1" smtClean="0"/>
              <a:t>google</a:t>
            </a:r>
            <a:r>
              <a:rPr lang="cs-CZ" sz="1600" smtClean="0"/>
              <a:t> [online]. [cit. 31.3.2013]. Dostupný na WWW: http://www.loziska.net/2-loziska-valiva.html?menu=25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smtClean="0">
                <a:hlinkClick r:id="rId3"/>
              </a:rPr>
              <a:t>http://www.mitcalc.cz/doc/help/cz/c_bearing_choice.htm</a:t>
            </a:r>
            <a:endParaRPr lang="cs-CZ" sz="160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smtClean="0"/>
              <a:t>AUTOR NEUVEDEN. </a:t>
            </a:r>
            <a:r>
              <a:rPr lang="cs-CZ" sz="1600" i="1" smtClean="0"/>
              <a:t>google</a:t>
            </a:r>
            <a:r>
              <a:rPr lang="cs-CZ" sz="1600" smtClean="0"/>
              <a:t> [online]. [cit. 1.4.2013]. Dostupný na WWW: http://www.mitcalc.cz/doc/help/cz/c_bearing_choice.htm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smtClean="0">
                <a:hlinkClick r:id="rId4"/>
              </a:rPr>
              <a:t>http://www.mateza.cz/index.php?menu=4&amp;vybranaskupina=01&amp;vybranaskupina1=0125</a:t>
            </a:r>
            <a:endParaRPr lang="cs-CZ" sz="160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smtClean="0"/>
              <a:t>AUTOR NEUVEDEN. </a:t>
            </a:r>
            <a:r>
              <a:rPr lang="cs-CZ" sz="1600" i="1" smtClean="0"/>
              <a:t>google</a:t>
            </a:r>
            <a:r>
              <a:rPr lang="cs-CZ" sz="1600" smtClean="0"/>
              <a:t> [online]. [cit. 1.4.2013]. Dostupný na WWW: http://www.mateza.cz/index.php?menu=4&amp;vybranaskupina=01&amp;vybranaskupina1=0125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smtClean="0">
                <a:hlinkClick r:id="rId5"/>
              </a:rPr>
              <a:t>http://www.loid.cz/?clanek=38</a:t>
            </a:r>
            <a:endParaRPr lang="cs-CZ" sz="160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smtClean="0"/>
              <a:t>AUTOR NEUVEDEN. </a:t>
            </a:r>
            <a:r>
              <a:rPr lang="cs-CZ" sz="1600" i="1" smtClean="0"/>
              <a:t>google</a:t>
            </a:r>
            <a:r>
              <a:rPr lang="cs-CZ" sz="1600" smtClean="0"/>
              <a:t> [online]. [cit. 1.4.2013]. Dostupný na WWW: http://www.loid.cz/?clanek=38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smtClean="0">
                <a:hlinkClick r:id="rId6"/>
              </a:rPr>
              <a:t>http://www.odbornecasopisy.cz/index.php?id_document=26267</a:t>
            </a:r>
            <a:endParaRPr lang="cs-CZ" sz="160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smtClean="0"/>
              <a:t> AUTOR NEUVEDEN. </a:t>
            </a:r>
            <a:r>
              <a:rPr lang="cs-CZ" sz="1600" i="1" smtClean="0"/>
              <a:t>google</a:t>
            </a:r>
            <a:r>
              <a:rPr lang="cs-CZ" sz="1600" smtClean="0"/>
              <a:t> [online]. [cit. 1.4.2013]. Dostupný na WWW: http://www.odbornecasopisy.cz/index.php?id_document=26267</a:t>
            </a:r>
            <a:r>
              <a:rPr lang="cs-CZ" sz="2000" smtClean="0"/>
              <a:t> </a:t>
            </a:r>
          </a:p>
        </p:txBody>
      </p:sp>
      <p:pic>
        <p:nvPicPr>
          <p:cNvPr id="32774" name="Obrázek 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Obrázek 8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6" name="TextovéPole 9"/>
          <p:cNvSpPr txBox="1">
            <a:spLocks noChangeArrowheads="1"/>
          </p:cNvSpPr>
          <p:nvPr/>
        </p:nvSpPr>
        <p:spPr bwMode="auto">
          <a:xfrm>
            <a:off x="3276600" y="1079500"/>
            <a:ext cx="25860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3200" b="1"/>
              <a:t>Použité zdroje</a:t>
            </a:r>
          </a:p>
        </p:txBody>
      </p:sp>
      <p:sp>
        <p:nvSpPr>
          <p:cNvPr id="32777" name="TextovéPole 12"/>
          <p:cNvSpPr txBox="1">
            <a:spLocks noChangeArrowheads="1"/>
          </p:cNvSpPr>
          <p:nvPr/>
        </p:nvSpPr>
        <p:spPr bwMode="auto">
          <a:xfrm>
            <a:off x="769938" y="5116513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F0C2CD7-5D07-4E99-981C-C82B9B40CB1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457200" y="274638"/>
            <a:ext cx="8229600" cy="561975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33797" name="Rectangle 6"/>
          <p:cNvSpPr>
            <a:spLocks noGrp="1"/>
          </p:cNvSpPr>
          <p:nvPr>
            <p:ph type="body" idx="1"/>
          </p:nvPr>
        </p:nvSpPr>
        <p:spPr>
          <a:xfrm>
            <a:off x="468313" y="1628775"/>
            <a:ext cx="8229600" cy="439261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1600" smtClean="0">
                <a:hlinkClick r:id="rId2"/>
              </a:rPr>
              <a:t>http://www.midol.cz/midol-cz/valiva-loziska/</a:t>
            </a:r>
            <a:endParaRPr lang="cs-CZ" sz="1600" smtClean="0"/>
          </a:p>
          <a:p>
            <a:pPr>
              <a:buFont typeface="Arial" charset="0"/>
              <a:buNone/>
            </a:pPr>
            <a:r>
              <a:rPr lang="cs-CZ" sz="1600" smtClean="0"/>
              <a:t>AUTOR NEUVEDEN. </a:t>
            </a:r>
            <a:r>
              <a:rPr lang="cs-CZ" sz="1600" i="1" smtClean="0"/>
              <a:t>google</a:t>
            </a:r>
            <a:r>
              <a:rPr lang="cs-CZ" sz="1600" smtClean="0"/>
              <a:t> [online]. [cit. 1.4.2013]. Dostupný na WWW: http://www.midol.cz/midol-cz/valiva-loziska/ </a:t>
            </a:r>
          </a:p>
          <a:p>
            <a:pPr>
              <a:buFont typeface="Arial" charset="0"/>
              <a:buNone/>
            </a:pPr>
            <a:r>
              <a:rPr lang="cs-CZ" sz="1600" smtClean="0">
                <a:hlinkClick r:id="rId3"/>
              </a:rPr>
              <a:t>http://www.exvalos.cz/linearni-vedeni/linearni-vedeni-s-profilovou-tyci/</a:t>
            </a:r>
            <a:endParaRPr lang="cs-CZ" sz="1600" smtClean="0"/>
          </a:p>
          <a:p>
            <a:pPr>
              <a:buFont typeface="Arial" charset="0"/>
              <a:buNone/>
            </a:pPr>
            <a:r>
              <a:rPr lang="cs-CZ" sz="1600" smtClean="0"/>
              <a:t>AUTOR NEUVEDEN. </a:t>
            </a:r>
            <a:r>
              <a:rPr lang="cs-CZ" sz="1600" i="1" smtClean="0"/>
              <a:t>google</a:t>
            </a:r>
            <a:r>
              <a:rPr lang="cs-CZ" sz="1600" smtClean="0"/>
              <a:t> [online]. [cit. 1.4.2013]. Dostupný na WWW: http://www.exvalos.cz/linearni-vedeni/linearni-vedeni-s-profilovou-tyci</a:t>
            </a:r>
          </a:p>
          <a:p>
            <a:pPr>
              <a:buFont typeface="Arial" charset="0"/>
              <a:buNone/>
            </a:pPr>
            <a:r>
              <a:rPr lang="cs-CZ" sz="1600" smtClean="0">
                <a:hlinkClick r:id="rId4"/>
              </a:rPr>
              <a:t>www.mmspektrum.com/09111</a:t>
            </a:r>
            <a:r>
              <a:rPr lang="cs-CZ" sz="1600" smtClean="0"/>
              <a:t> </a:t>
            </a:r>
          </a:p>
          <a:p>
            <a:pPr>
              <a:buFont typeface="Arial" charset="0"/>
              <a:buNone/>
            </a:pPr>
            <a:r>
              <a:rPr lang="cs-CZ" sz="1600" smtClean="0"/>
              <a:t>AUTOR NEUVEDEN. </a:t>
            </a:r>
            <a:r>
              <a:rPr lang="cs-CZ" sz="1600" i="1" smtClean="0"/>
              <a:t>google</a:t>
            </a:r>
            <a:r>
              <a:rPr lang="cs-CZ" sz="1600" smtClean="0"/>
              <a:t> [online]. [cit. 1.4.2013]. Dostupný na WWW: www.mmspektrum.com/091111  </a:t>
            </a:r>
          </a:p>
          <a:p>
            <a:pPr>
              <a:buFont typeface="Arial" charset="0"/>
              <a:buNone/>
            </a:pPr>
            <a:r>
              <a:rPr lang="cs-CZ" sz="1600" smtClean="0">
                <a:hlinkClick r:id="rId5"/>
              </a:rPr>
              <a:t>www.mmspektrum.com/061131</a:t>
            </a:r>
            <a:endParaRPr lang="cs-CZ" sz="1600" smtClean="0"/>
          </a:p>
          <a:p>
            <a:pPr>
              <a:buFont typeface="Arial" charset="0"/>
              <a:buNone/>
            </a:pPr>
            <a:r>
              <a:rPr lang="cs-CZ" sz="1600" smtClean="0"/>
              <a:t>ING. FRANTIŠEK STÁREK. </a:t>
            </a:r>
            <a:r>
              <a:rPr lang="cs-CZ" sz="1600" i="1" smtClean="0"/>
              <a:t>google</a:t>
            </a:r>
            <a:r>
              <a:rPr lang="cs-CZ" sz="1600" smtClean="0"/>
              <a:t> [online]. [cit. 1.4.2013]. Dostupný na WWW: www.mmspektrum.com/061131</a:t>
            </a:r>
            <a:r>
              <a:rPr lang="cs-CZ" smtClean="0"/>
              <a:t> </a:t>
            </a:r>
          </a:p>
          <a:p>
            <a:pPr>
              <a:buFont typeface="Arial" charset="0"/>
              <a:buNone/>
            </a:pPr>
            <a:r>
              <a:rPr lang="cs-CZ" sz="1600" smtClean="0"/>
              <a:t>ING, FIALOVÁ, Dana; ING. GRADEK, Vladislav. </a:t>
            </a:r>
            <a:r>
              <a:rPr lang="cs-CZ" sz="1600" i="1" smtClean="0"/>
              <a:t>Zámečnické práce a údržba,3. díl</a:t>
            </a:r>
            <a:r>
              <a:rPr lang="cs-CZ" sz="1600" smtClean="0"/>
              <a:t>. Praha: PARTA, 2008, ISBN 978-80-7320-127-2</a:t>
            </a:r>
          </a:p>
        </p:txBody>
      </p:sp>
      <p:pic>
        <p:nvPicPr>
          <p:cNvPr id="33798" name="Obrázek 1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Obrázek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0" name="TextovéPole 9"/>
          <p:cNvSpPr txBox="1">
            <a:spLocks noChangeArrowheads="1"/>
          </p:cNvSpPr>
          <p:nvPr/>
        </p:nvSpPr>
        <p:spPr bwMode="auto">
          <a:xfrm>
            <a:off x="3276600" y="1079500"/>
            <a:ext cx="25860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3200" b="1"/>
              <a:t>Použité zdroje</a:t>
            </a:r>
          </a:p>
        </p:txBody>
      </p:sp>
      <p:sp>
        <p:nvSpPr>
          <p:cNvPr id="33801" name="TextovéPole 12"/>
          <p:cNvSpPr txBox="1">
            <a:spLocks noChangeArrowheads="1"/>
          </p:cNvSpPr>
          <p:nvPr/>
        </p:nvSpPr>
        <p:spPr bwMode="auto">
          <a:xfrm>
            <a:off x="769938" y="5116513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1360</TotalTime>
  <Words>1012</Words>
  <Application>Microsoft Office PowerPoint</Application>
  <PresentationFormat>Předvádění na obrazovce (4:3)</PresentationFormat>
  <Paragraphs>240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55</cp:revision>
  <dcterms:created xsi:type="dcterms:W3CDTF">2010-11-01T23:40:31Z</dcterms:created>
  <dcterms:modified xsi:type="dcterms:W3CDTF">2013-05-09T17:50:15Z</dcterms:modified>
</cp:coreProperties>
</file>