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4" r:id="rId2"/>
    <p:sldId id="275" r:id="rId3"/>
    <p:sldId id="256" r:id="rId4"/>
    <p:sldId id="257" r:id="rId5"/>
    <p:sldId id="264" r:id="rId6"/>
    <p:sldId id="258" r:id="rId7"/>
    <p:sldId id="265" r:id="rId8"/>
    <p:sldId id="259" r:id="rId9"/>
    <p:sldId id="266" r:id="rId10"/>
    <p:sldId id="260" r:id="rId11"/>
    <p:sldId id="261" r:id="rId12"/>
    <p:sldId id="267" r:id="rId13"/>
    <p:sldId id="262" r:id="rId14"/>
    <p:sldId id="268" r:id="rId15"/>
    <p:sldId id="263" r:id="rId16"/>
    <p:sldId id="272" r:id="rId17"/>
    <p:sldId id="269" r:id="rId18"/>
    <p:sldId id="273" r:id="rId19"/>
    <p:sldId id="270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4E878F-8FC9-4010-B271-D6256B4E58D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DE2BE-A139-4887-A586-D17D551AC5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861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Předpokládá se znalost zkratek, budou vysvětleny v další části prezentace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949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385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( nadregionální, regionální, místní ),</a:t>
            </a:r>
            <a:r>
              <a:rPr lang="cs-CZ" baseline="0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5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054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Žofínský</a:t>
            </a:r>
            <a:r>
              <a:rPr lang="cs-CZ" baseline="0" dirty="0" smtClean="0"/>
              <a:t> prales </a:t>
            </a:r>
          </a:p>
          <a:p>
            <a:r>
              <a:rPr lang="cs-CZ" baseline="0" dirty="0" smtClean="0"/>
              <a:t>Český ráj, Beskydy, Blaník,…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5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5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E2BE-A139-4887-A586-D17D551AC5E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025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936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684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437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835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187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526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030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06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908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170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88DB92-628A-455B-BE79-C49A5465E78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117E6-890B-420B-8705-AD6258AF4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84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Ekologická síť v ČR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/>
              <a:t>Autor RNDr. Markéta Drábková 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15.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56031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666955"/>
              </p:ext>
            </p:extLst>
          </p:nvPr>
        </p:nvGraphicFramePr>
        <p:xfrm>
          <a:off x="1475656" y="908720"/>
          <a:ext cx="6696744" cy="479755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VY_32_INOVACE_BIO.kvinta 01_ekologická síť v ČR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Ekologická síť v ČR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ekologické síti v ČR zpracované podle časopisu Ochrana přírody vydávaném AOPK ČR, stručný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ýklad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proložený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náměty pro samostatnou práci žáků, délka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 – 20 minut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220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Ekologická síť v ČR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ÚSES + ZCHÚ + NATURA 2000 + VKP + Přírodní parky + nelesní zeleň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076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u="sng" dirty="0" smtClean="0"/>
              <a:t>Územní systém ekologické stability</a:t>
            </a:r>
          </a:p>
          <a:p>
            <a:r>
              <a:rPr lang="cs-CZ" dirty="0" smtClean="0"/>
              <a:t>Vzniká od 70.let 20. století</a:t>
            </a:r>
          </a:p>
          <a:p>
            <a:r>
              <a:rPr lang="cs-CZ" dirty="0" smtClean="0"/>
              <a:t>V roce 2011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50 000 biocenter</a:t>
            </a:r>
          </a:p>
          <a:p>
            <a:pPr marL="0" indent="0">
              <a:buNone/>
            </a:pPr>
            <a:r>
              <a:rPr lang="cs-CZ" dirty="0" smtClean="0"/>
              <a:t> 85 000 biokoridorů</a:t>
            </a:r>
          </a:p>
          <a:p>
            <a:pPr marL="0" indent="0">
              <a:buNone/>
            </a:pPr>
            <a:r>
              <a:rPr lang="cs-CZ" dirty="0" smtClean="0"/>
              <a:t>Celková plocha </a:t>
            </a:r>
            <a:r>
              <a:rPr lang="cs-CZ" b="1" dirty="0" smtClean="0"/>
              <a:t>21 525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zapracovat do územního plánování - povinnost</a:t>
            </a:r>
          </a:p>
        </p:txBody>
      </p:sp>
    </p:spTree>
    <p:extLst>
      <p:ext uri="{BB962C8B-B14F-4D97-AF65-F5344CB8AC3E}">
        <p14:creationId xmlns:p14="http://schemas.microsoft.com/office/powerpoint/2010/main" val="2437097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zjistit úrovně</a:t>
            </a:r>
            <a:r>
              <a:rPr lang="cs-CZ" baseline="0" dirty="0" smtClean="0"/>
              <a:t> </a:t>
            </a:r>
            <a:r>
              <a:rPr lang="cs-CZ" baseline="0" dirty="0" err="1" smtClean="0"/>
              <a:t>Ú</a:t>
            </a:r>
            <a:r>
              <a:rPr lang="cs-CZ" dirty="0" err="1" smtClean="0"/>
              <a:t>SESu</a:t>
            </a:r>
            <a:r>
              <a:rPr lang="cs-CZ" dirty="0" smtClean="0"/>
              <a:t>  </a:t>
            </a:r>
          </a:p>
          <a:p>
            <a:r>
              <a:rPr lang="cs-CZ" baseline="0" dirty="0"/>
              <a:t>n</a:t>
            </a:r>
            <a:r>
              <a:rPr lang="cs-CZ" baseline="0" dirty="0" smtClean="0"/>
              <a:t>ajít mapy s vyznačenými prvky v okolí</a:t>
            </a:r>
            <a:r>
              <a:rPr lang="cs-CZ" dirty="0" smtClean="0"/>
              <a:t>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558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ZCHÚ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u="sng" dirty="0" smtClean="0"/>
              <a:t>Zvláště chráněná území</a:t>
            </a:r>
          </a:p>
          <a:p>
            <a:r>
              <a:rPr lang="cs-CZ" dirty="0" smtClean="0"/>
              <a:t>Velkoplošná - národní parky, CHKO</a:t>
            </a:r>
          </a:p>
          <a:p>
            <a:r>
              <a:rPr lang="cs-CZ" dirty="0" smtClean="0"/>
              <a:t>Maloplošná - národní přírodní rezervace, </a:t>
            </a:r>
          </a:p>
          <a:p>
            <a:pPr marL="0" indent="0">
              <a:buNone/>
            </a:pPr>
            <a:r>
              <a:rPr lang="cs-CZ" dirty="0" smtClean="0"/>
              <a:t>                            přírodní rezervace</a:t>
            </a:r>
          </a:p>
          <a:p>
            <a:pPr marL="0" indent="0">
              <a:buNone/>
            </a:pPr>
            <a:r>
              <a:rPr lang="cs-CZ" dirty="0" smtClean="0"/>
              <a:t>                          - národní přírodní památky, </a:t>
            </a:r>
          </a:p>
          <a:p>
            <a:pPr marL="0" indent="0">
              <a:buNone/>
            </a:pPr>
            <a:r>
              <a:rPr lang="cs-CZ" dirty="0" smtClean="0"/>
              <a:t>                             přírodní památky </a:t>
            </a:r>
          </a:p>
          <a:p>
            <a:pPr marL="0" indent="0">
              <a:buNone/>
            </a:pPr>
            <a:r>
              <a:rPr lang="cs-CZ" dirty="0" smtClean="0"/>
              <a:t>Celková plocha </a:t>
            </a:r>
            <a:r>
              <a:rPr lang="cs-CZ" b="1" dirty="0" smtClean="0"/>
              <a:t>12 486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97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Zjistit první rezervaci na území ČR</a:t>
            </a:r>
          </a:p>
          <a:p>
            <a:r>
              <a:rPr lang="cs-CZ" dirty="0" smtClean="0"/>
              <a:t>Zjistit první , největší, nejmenší, nejbližší CHKO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813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NATURA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Legislativa EU</a:t>
            </a:r>
          </a:p>
          <a:p>
            <a:pPr marL="0" indent="0">
              <a:buNone/>
            </a:pPr>
            <a:r>
              <a:rPr lang="cs-CZ" dirty="0" smtClean="0"/>
              <a:t> Překryv s ZCHÚ      60%</a:t>
            </a:r>
          </a:p>
          <a:p>
            <a:r>
              <a:rPr lang="cs-CZ" dirty="0" smtClean="0"/>
              <a:t>EVL – evropsky významné lokality  </a:t>
            </a:r>
          </a:p>
          <a:p>
            <a:pPr marL="0" indent="0">
              <a:buNone/>
            </a:pPr>
            <a:r>
              <a:rPr lang="cs-CZ" dirty="0" smtClean="0"/>
              <a:t>   1 082….. </a:t>
            </a:r>
            <a:r>
              <a:rPr lang="cs-CZ" b="1" dirty="0" smtClean="0"/>
              <a:t>7 857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endParaRPr lang="cs-CZ" b="1" baseline="30000" dirty="0" smtClean="0"/>
          </a:p>
          <a:p>
            <a:r>
              <a:rPr lang="cs-CZ" baseline="0" dirty="0" smtClean="0"/>
              <a:t>PO – ptačí oblasti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41………</a:t>
            </a:r>
            <a:r>
              <a:rPr lang="cs-CZ" b="1" dirty="0" smtClean="0"/>
              <a:t>7 034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aseline="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108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Zjisti název směrnic NATURA 2000</a:t>
            </a:r>
          </a:p>
          <a:p>
            <a:r>
              <a:rPr lang="cs-CZ" dirty="0" smtClean="0"/>
              <a:t>Najdi nejbližší ptačí oblast</a:t>
            </a:r>
          </a:p>
          <a:p>
            <a:r>
              <a:rPr lang="cs-CZ" dirty="0" smtClean="0"/>
              <a:t>Zjisti, jaká omezení platí v ptačí oblasti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980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krajinné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Ze zákona všechny lesy, rašeliniště, vodní toky, rybníky, jezera, údolní nivy</a:t>
            </a:r>
          </a:p>
          <a:p>
            <a:r>
              <a:rPr lang="cs-CZ" dirty="0" smtClean="0"/>
              <a:t>Celková plocha 30 337 </a:t>
            </a:r>
            <a:r>
              <a:rPr lang="cs-CZ" b="1" dirty="0" smtClean="0"/>
              <a:t>km</a:t>
            </a:r>
            <a:r>
              <a:rPr lang="cs-CZ" b="1" baseline="30000" dirty="0" smtClean="0"/>
              <a:t>2 </a:t>
            </a:r>
          </a:p>
          <a:p>
            <a:pPr marL="0" indent="0">
              <a:buNone/>
            </a:pPr>
            <a:r>
              <a:rPr lang="cs-CZ" sz="2000" dirty="0" smtClean="0"/>
              <a:t>              ( z toho lesy 28 640 km</a:t>
            </a:r>
            <a:r>
              <a:rPr lang="cs-CZ" sz="2000" baseline="30000" dirty="0" smtClean="0"/>
              <a:t>2 </a:t>
            </a:r>
            <a:r>
              <a:rPr lang="cs-CZ" sz="2000" dirty="0" smtClean="0"/>
              <a:t> )</a:t>
            </a:r>
            <a:endParaRPr lang="cs-CZ" sz="2000" baseline="30000" dirty="0" smtClean="0"/>
          </a:p>
          <a:p>
            <a:endParaRPr lang="cs-CZ" baseline="30000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096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parky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Celky krajiny mimo velkoplošná ZCHÚ</a:t>
            </a:r>
          </a:p>
          <a:p>
            <a:r>
              <a:rPr lang="cs-CZ" dirty="0" smtClean="0"/>
              <a:t>Ochrana krajinného rázu</a:t>
            </a:r>
          </a:p>
          <a:p>
            <a:endParaRPr lang="cs-CZ" dirty="0"/>
          </a:p>
          <a:p>
            <a:r>
              <a:rPr lang="cs-CZ" dirty="0" smtClean="0"/>
              <a:t>139 ……</a:t>
            </a:r>
            <a:r>
              <a:rPr lang="cs-CZ" b="1" dirty="0" smtClean="0"/>
              <a:t>7 964 km</a:t>
            </a:r>
            <a:r>
              <a:rPr lang="cs-CZ" b="1" baseline="30000" dirty="0" smtClean="0"/>
              <a:t>2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673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Najdi nejbližší přírodní park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325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nelesní zeleně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Remízky, aleje, terasy, meze, solitérní dřeviny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179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Které dřeviny rostly přirozeně na mezích ve vašem okolí</a:t>
            </a:r>
          </a:p>
          <a:p>
            <a:r>
              <a:rPr lang="cs-CZ" dirty="0" smtClean="0"/>
              <a:t>Najdi na starých mapách a leteckých snímcích umístění alejí, mezí…v okolí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6658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Druhová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Bioekologický</a:t>
            </a:r>
            <a:r>
              <a:rPr lang="cs-CZ" dirty="0" smtClean="0"/>
              <a:t> přístup pro dotvoření ekologické sítě</a:t>
            </a:r>
          </a:p>
          <a:p>
            <a:r>
              <a:rPr lang="cs-CZ" dirty="0" smtClean="0"/>
              <a:t>Vymezování migračních koridorů, tažných cest ptáků…</a:t>
            </a:r>
          </a:p>
          <a:p>
            <a:r>
              <a:rPr lang="cs-CZ" dirty="0" smtClean="0"/>
              <a:t>Nutná detailní analýza nároků druhu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025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744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žáky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Najdi dálkový migrační koridor losa evropského</a:t>
            </a:r>
          </a:p>
          <a:p>
            <a:r>
              <a:rPr lang="cs-CZ" dirty="0" smtClean="0"/>
              <a:t>Najdi tažné cesty čápa bílého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146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900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Ekologická síť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Propojené sítě a soustavy s různým stupněm ochrany a diferencovanou péčí</a:t>
            </a:r>
          </a:p>
          <a:p>
            <a:endParaRPr lang="cs-CZ" dirty="0"/>
          </a:p>
          <a:p>
            <a:r>
              <a:rPr lang="cs-CZ" dirty="0" smtClean="0"/>
              <a:t>56% území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9323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PEŠOUT, Pavel a Michael HOŠEK. Ekologická síť v podmínkách ČR. </a:t>
            </a:r>
            <a:r>
              <a:rPr lang="cs-CZ" sz="2000" i="1" dirty="0"/>
              <a:t>Ochrana přírody</a:t>
            </a:r>
            <a:r>
              <a:rPr lang="cs-CZ" sz="2000" dirty="0"/>
              <a:t>. 2012, roč. 67, zvláštní číslo. ISSN 1210-258X. </a:t>
            </a:r>
          </a:p>
        </p:txBody>
      </p:sp>
    </p:spTree>
    <p:extLst>
      <p:ext uri="{BB962C8B-B14F-4D97-AF65-F5344CB8AC3E}">
        <p14:creationId xmlns:p14="http://schemas.microsoft.com/office/powerpoint/2010/main" val="3102448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495</Words>
  <Application>Microsoft Office PowerPoint</Application>
  <PresentationFormat>Předvádění na obrazovce (4:3)</PresentationFormat>
  <Paragraphs>107</Paragraphs>
  <Slides>20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Ekologická síť v ČR</vt:lpstr>
      <vt:lpstr>ÚSES</vt:lpstr>
      <vt:lpstr>Úkol pro žáky</vt:lpstr>
      <vt:lpstr>ZCHÚ</vt:lpstr>
      <vt:lpstr>Úkol pro žáky</vt:lpstr>
      <vt:lpstr>NATURA 2000</vt:lpstr>
      <vt:lpstr>Úkol pro žáky</vt:lpstr>
      <vt:lpstr>Významné krajinné prvky</vt:lpstr>
      <vt:lpstr>Přírodní parky</vt:lpstr>
      <vt:lpstr>Úkol pro žáky</vt:lpstr>
      <vt:lpstr>Prvky nelesní zeleně</vt:lpstr>
      <vt:lpstr>Úkol pro žáky</vt:lpstr>
      <vt:lpstr>Druhová ochrana</vt:lpstr>
      <vt:lpstr>Prezentace aplikace PowerPoint</vt:lpstr>
      <vt:lpstr>Úkol pro žáky</vt:lpstr>
      <vt:lpstr>Prezentace aplikace PowerPoint</vt:lpstr>
      <vt:lpstr>Ekologická síť ČR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Ekologická síť v ČR</dc:title>
  <dc:creator>User</dc:creator>
  <cp:lastModifiedBy>User</cp:lastModifiedBy>
  <cp:revision>13</cp:revision>
  <dcterms:created xsi:type="dcterms:W3CDTF">2013-04-02T13:18:24Z</dcterms:created>
  <dcterms:modified xsi:type="dcterms:W3CDTF">2013-04-02T15:08:08Z</dcterms:modified>
</cp:coreProperties>
</file>