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5.xml" ContentType="application/vnd.openxmlformats-officedocument.them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</p:sldMasterIdLst>
  <p:notesMasterIdLst>
    <p:notesMasterId r:id="rId16"/>
  </p:notesMasterIdLst>
  <p:sldIdLst>
    <p:sldId id="268" r:id="rId6"/>
    <p:sldId id="270" r:id="rId7"/>
    <p:sldId id="256" r:id="rId8"/>
    <p:sldId id="257" r:id="rId9"/>
    <p:sldId id="259" r:id="rId10"/>
    <p:sldId id="260" r:id="rId11"/>
    <p:sldId id="261" r:id="rId12"/>
    <p:sldId id="263" r:id="rId13"/>
    <p:sldId id="265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VY_32_INOVACE_03_DĚJEPIS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Národní divadlo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 custLinFactNeighborX="343" custLinFactNeighborY="435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042A11-3040-492B-B367-09227E0C4643}" type="presOf" srcId="{D1D4F407-5343-4D3F-B5B9-D407B03CAEB4}" destId="{D005CE8C-CC26-4C3E-AC11-E15060ECD759}" srcOrd="0" destOrd="0" presId="urn:microsoft.com/office/officeart/2005/8/layout/target3"/>
    <dgm:cxn modelId="{DAC2182E-92A9-4313-9BE1-0A3F7F63E18B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DFB534C-83CF-41A4-852C-287C3673E678}" type="presOf" srcId="{B651F6E3-6281-48DB-9319-2AEAFDAE7572}" destId="{6BB5E863-4638-4E1D-BFDE-399D028AC4ED}" srcOrd="1" destOrd="0" presId="urn:microsoft.com/office/officeart/2005/8/layout/target3"/>
    <dgm:cxn modelId="{1CE327FF-5F27-4BC6-BC2E-E27CA0EC2E56}" type="presOf" srcId="{02D3ABD5-07DC-48E3-807C-B204D29A7DF0}" destId="{61B35E2F-12DF-441A-B3C7-B9B960E9874B}" srcOrd="0" destOrd="0" presId="urn:microsoft.com/office/officeart/2005/8/layout/target3"/>
    <dgm:cxn modelId="{5B9F868B-1A5C-4A92-B36B-122098AA29D1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C730FFF-3FAF-481C-98C0-042E63913907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29A8141-F299-4C42-9143-8610BB3E9400}" type="presOf" srcId="{D8197B8C-B260-4A16-BDF4-0947B075E274}" destId="{25B08C86-7E15-44DC-BE7F-FFB55DD49D12}" srcOrd="0" destOrd="0" presId="urn:microsoft.com/office/officeart/2005/8/layout/target3"/>
    <dgm:cxn modelId="{247DEB66-BC75-4639-81DC-388998640B03}" type="presOf" srcId="{4C35D32F-0EAB-4CD7-82EE-45574DC2A586}" destId="{8BEBB6EC-1DAA-4CAC-8A25-BC0FCBD5DBD5}" srcOrd="0" destOrd="0" presId="urn:microsoft.com/office/officeart/2005/8/layout/target3"/>
    <dgm:cxn modelId="{1E53EE92-E533-4417-841E-18729AD05FB3}" type="presOf" srcId="{4C35D32F-0EAB-4CD7-82EE-45574DC2A586}" destId="{890E4F0B-2866-4A3F-A3C7-2A14B1797930}" srcOrd="1" destOrd="0" presId="urn:microsoft.com/office/officeart/2005/8/layout/target3"/>
    <dgm:cxn modelId="{9758E81A-E066-46DA-BDFC-7343C2BB541C}" type="presOf" srcId="{D1B46980-6531-4606-95E6-44980827E919}" destId="{6140AFEC-043D-4C43-A2F9-D0F5331DF3A3}" srcOrd="0" destOrd="0" presId="urn:microsoft.com/office/officeart/2005/8/layout/target3"/>
    <dgm:cxn modelId="{03725F3F-067E-4601-B717-1EF201557C8A}" type="presOf" srcId="{D1B46980-6531-4606-95E6-44980827E919}" destId="{2BE915AB-18AA-4053-B92C-3BFC9ED204BB}" srcOrd="1" destOrd="0" presId="urn:microsoft.com/office/officeart/2005/8/layout/target3"/>
    <dgm:cxn modelId="{C6B07EC0-E600-4A78-B611-6E66D344CFCD}" type="presOf" srcId="{02D3ABD5-07DC-48E3-807C-B204D29A7DF0}" destId="{7F32AFE6-5D2C-4DC7-87A5-B62FB13DC21B}" srcOrd="1" destOrd="0" presId="urn:microsoft.com/office/officeart/2005/8/layout/target3"/>
    <dgm:cxn modelId="{7B7F2627-2DBB-4D93-80F0-D46A52712695}" type="presOf" srcId="{757F3AB3-0718-4624-B441-E567A8F0AB56}" destId="{333A1088-737F-45CB-B68E-254E46348037}" srcOrd="0" destOrd="0" presId="urn:microsoft.com/office/officeart/2005/8/layout/target3"/>
    <dgm:cxn modelId="{8E3FC9AC-8039-4DD5-931F-4AF37C06B976}" type="presParOf" srcId="{333A1088-737F-45CB-B68E-254E46348037}" destId="{F5ABB229-8D3B-4694-996A-96F23CF14429}" srcOrd="0" destOrd="0" presId="urn:microsoft.com/office/officeart/2005/8/layout/target3"/>
    <dgm:cxn modelId="{EE1B2D2E-3F7E-4D73-A689-80DFBA53B4BC}" type="presParOf" srcId="{333A1088-737F-45CB-B68E-254E46348037}" destId="{F41139FD-01EE-4571-8B17-4FB00FC51163}" srcOrd="1" destOrd="0" presId="urn:microsoft.com/office/officeart/2005/8/layout/target3"/>
    <dgm:cxn modelId="{CA5075F8-6C6F-475B-A968-F2B38201E74B}" type="presParOf" srcId="{333A1088-737F-45CB-B68E-254E46348037}" destId="{D005CE8C-CC26-4C3E-AC11-E15060ECD759}" srcOrd="2" destOrd="0" presId="urn:microsoft.com/office/officeart/2005/8/layout/target3"/>
    <dgm:cxn modelId="{FD338FCC-CDB7-4E91-9B9D-89B46D58CFFD}" type="presParOf" srcId="{333A1088-737F-45CB-B68E-254E46348037}" destId="{2C702D82-9B77-49B7-9568-BB8EB47C3372}" srcOrd="3" destOrd="0" presId="urn:microsoft.com/office/officeart/2005/8/layout/target3"/>
    <dgm:cxn modelId="{CBCCE5EC-886C-4999-BE6C-388C117541BF}" type="presParOf" srcId="{333A1088-737F-45CB-B68E-254E46348037}" destId="{A52A0455-90FF-4808-ABD0-F02540D31D5A}" srcOrd="4" destOrd="0" presId="urn:microsoft.com/office/officeart/2005/8/layout/target3"/>
    <dgm:cxn modelId="{D9FED41B-5B54-430E-8B06-1967C396DC69}" type="presParOf" srcId="{333A1088-737F-45CB-B68E-254E46348037}" destId="{6140AFEC-043D-4C43-A2F9-D0F5331DF3A3}" srcOrd="5" destOrd="0" presId="urn:microsoft.com/office/officeart/2005/8/layout/target3"/>
    <dgm:cxn modelId="{5CCE7CD2-629C-45A5-8B5F-C8475FC62BB5}" type="presParOf" srcId="{333A1088-737F-45CB-B68E-254E46348037}" destId="{9358AC05-5D7D-4327-9F80-1AD486AEA664}" srcOrd="6" destOrd="0" presId="urn:microsoft.com/office/officeart/2005/8/layout/target3"/>
    <dgm:cxn modelId="{BB69CCFC-76FC-4217-BDE1-7FFC21D946A0}" type="presParOf" srcId="{333A1088-737F-45CB-B68E-254E46348037}" destId="{313FC574-E1CD-4FB4-B054-0B805CE0447D}" srcOrd="7" destOrd="0" presId="urn:microsoft.com/office/officeart/2005/8/layout/target3"/>
    <dgm:cxn modelId="{5A62AA98-C7A8-4CF1-813F-694BFE1AC9FA}" type="presParOf" srcId="{333A1088-737F-45CB-B68E-254E46348037}" destId="{619D679B-A015-4ECF-8348-D1034C574F40}" srcOrd="8" destOrd="0" presId="urn:microsoft.com/office/officeart/2005/8/layout/target3"/>
    <dgm:cxn modelId="{8B40A933-F02C-4505-B1C4-41EA396C5D4F}" type="presParOf" srcId="{333A1088-737F-45CB-B68E-254E46348037}" destId="{322283A8-4A27-4CDA-BAE3-F381106A9174}" srcOrd="9" destOrd="0" presId="urn:microsoft.com/office/officeart/2005/8/layout/target3"/>
    <dgm:cxn modelId="{BB00E7B8-C74C-4ADE-8472-D1032060AA5C}" type="presParOf" srcId="{333A1088-737F-45CB-B68E-254E46348037}" destId="{FFC9F71D-1B4F-4AD9-A4A6-86ADEFC8AF5C}" srcOrd="10" destOrd="0" presId="urn:microsoft.com/office/officeart/2005/8/layout/target3"/>
    <dgm:cxn modelId="{412838EA-3767-4FF0-A82A-7F883B346777}" type="presParOf" srcId="{333A1088-737F-45CB-B68E-254E46348037}" destId="{25B08C86-7E15-44DC-BE7F-FFB55DD49D12}" srcOrd="11" destOrd="0" presId="urn:microsoft.com/office/officeart/2005/8/layout/target3"/>
    <dgm:cxn modelId="{DE260F6B-EC42-4A91-A5E2-1D0D62B21008}" type="presParOf" srcId="{333A1088-737F-45CB-B68E-254E46348037}" destId="{76644BE8-9D7C-4C09-B250-3D10AF48CBB7}" srcOrd="12" destOrd="0" presId="urn:microsoft.com/office/officeart/2005/8/layout/target3"/>
    <dgm:cxn modelId="{DED74FAA-665D-4CF3-A8B7-28CD4B4578E2}" type="presParOf" srcId="{333A1088-737F-45CB-B68E-254E46348037}" destId="{EE85B701-7295-41C0-BA7A-34D3756A2AE6}" srcOrd="13" destOrd="0" presId="urn:microsoft.com/office/officeart/2005/8/layout/target3"/>
    <dgm:cxn modelId="{E0529F1A-5A1B-40F7-8FEA-8CCA4A832173}" type="presParOf" srcId="{333A1088-737F-45CB-B68E-254E46348037}" destId="{8BEBB6EC-1DAA-4CAC-8A25-BC0FCBD5DBD5}" srcOrd="14" destOrd="0" presId="urn:microsoft.com/office/officeart/2005/8/layout/target3"/>
    <dgm:cxn modelId="{44472C8E-4DBA-402F-8E8F-4342013EE01D}" type="presParOf" srcId="{333A1088-737F-45CB-B68E-254E46348037}" destId="{D1B260DE-8BB4-4A33-89B8-8818FDEE805A}" srcOrd="15" destOrd="0" presId="urn:microsoft.com/office/officeart/2005/8/layout/target3"/>
    <dgm:cxn modelId="{C49CABE8-79E4-4A97-8093-19BA259C3912}" type="presParOf" srcId="{333A1088-737F-45CB-B68E-254E46348037}" destId="{AF3572B6-0987-4E43-8E73-84BA9F9BA0A7}" srcOrd="16" destOrd="0" presId="urn:microsoft.com/office/officeart/2005/8/layout/target3"/>
    <dgm:cxn modelId="{FAA4473E-36D6-4852-B2DB-9CD96984B428}" type="presParOf" srcId="{333A1088-737F-45CB-B68E-254E46348037}" destId="{61B35E2F-12DF-441A-B3C7-B9B960E9874B}" srcOrd="17" destOrd="0" presId="urn:microsoft.com/office/officeart/2005/8/layout/target3"/>
    <dgm:cxn modelId="{8B0A6523-D69A-4195-9F25-1C77945E0F1B}" type="presParOf" srcId="{333A1088-737F-45CB-B68E-254E46348037}" destId="{AED2198E-93D5-4001-81B4-73124B309672}" srcOrd="18" destOrd="0" presId="urn:microsoft.com/office/officeart/2005/8/layout/target3"/>
    <dgm:cxn modelId="{94698FEF-50F0-4C5D-8D75-11D03CD622D2}" type="presParOf" srcId="{333A1088-737F-45CB-B68E-254E46348037}" destId="{2BE915AB-18AA-4053-B92C-3BFC9ED204BB}" srcOrd="19" destOrd="0" presId="urn:microsoft.com/office/officeart/2005/8/layout/target3"/>
    <dgm:cxn modelId="{FA8E3553-C7E9-4B09-9DE7-F55684814C3F}" type="presParOf" srcId="{333A1088-737F-45CB-B68E-254E46348037}" destId="{6BB5E863-4638-4E1D-BFDE-399D028AC4ED}" srcOrd="20" destOrd="0" presId="urn:microsoft.com/office/officeart/2005/8/layout/target3"/>
    <dgm:cxn modelId="{5F335523-5D6B-49C2-98C9-1213F6DEF7ED}" type="presParOf" srcId="{333A1088-737F-45CB-B68E-254E46348037}" destId="{5A5FFA88-C948-4069-8E93-59FA12366E83}" srcOrd="21" destOrd="0" presId="urn:microsoft.com/office/officeart/2005/8/layout/target3"/>
    <dgm:cxn modelId="{141CE4F4-9F13-4DD8-8D97-6B8D85D1EECC}" type="presParOf" srcId="{333A1088-737F-45CB-B68E-254E46348037}" destId="{890E4F0B-2866-4A3F-A3C7-2A14B1797930}" srcOrd="22" destOrd="0" presId="urn:microsoft.com/office/officeart/2005/8/layout/target3"/>
    <dgm:cxn modelId="{8073B61E-49FD-4222-B2FB-8132B31596A7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VY_32_INOVACE_03_DĚJEPIS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008107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Národní divadlo</a:t>
          </a:r>
          <a:endParaRPr lang="cs-CZ" sz="2000" kern="1200" dirty="0"/>
        </a:p>
      </dsp:txBody>
      <dsp:txXfrm>
        <a:off x="1273857" y="1008107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B02865-4E1D-4C26-AF5F-3AA5BE8663BE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901C90-F722-45A1-9B0E-0B30D38A88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43506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901C90-F722-45A1-9B0E-0B30D38A88B9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3190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46473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054009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16817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7952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6114916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04241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289643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72621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616225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975450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441628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764884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891081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70078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40450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104824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352872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655119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405616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5715124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829716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6890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87FD151-029B-4FBE-95F2-E2C6A288B859}" type="datetimeFigureOut">
              <a:rPr lang="cs-CZ" smtClean="0"/>
              <a:pPr/>
              <a:t>3.4.2013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F404A63-FC35-40AA-AA2C-5CA94D945CE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2359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84A63-F2DC-4124-9C92-B27BD5BA54D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3.4.2013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EF7D6-18E1-4860-90C6-2C828C322457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021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irtualczech.cz/kraj-hlavni-mesto-praha/448-narodni-divadlo" TargetMode="Externa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ILf8J4DYqIY&amp;feature=related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ationalTheatrePrague.jpg,autorAdam" TargetMode="External"/><Relationship Id="rId2" Type="http://schemas.openxmlformats.org/officeDocument/2006/relationships/hyperlink" Target="http://cs.wikipedia.org/wiki/Soubor:Praha_2005-09-20_n%C3%A1rodn%C3%AD_divadlo.jpg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77007980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041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Vznik a význam Národního divadla</a:t>
            </a:r>
          </a:p>
          <a:p>
            <a:pPr marL="0" indent="0">
              <a:buNone/>
            </a:pPr>
            <a:r>
              <a:rPr lang="cs-CZ" sz="2400" dirty="0" smtClean="0"/>
              <a:t>Jazyk : čeština</a:t>
            </a:r>
          </a:p>
          <a:p>
            <a:pPr marL="0" indent="0">
              <a:buNone/>
            </a:pPr>
            <a:r>
              <a:rPr lang="cs-CZ" sz="2400" dirty="0" smtClean="0"/>
              <a:t>Očekávaný výstup :Uvědomit si význam založení českého divadla,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seznámit se s osobnostmi české kultury         Druh materiálu : prezentace</a:t>
            </a:r>
          </a:p>
          <a:p>
            <a:pPr marL="0" indent="0">
              <a:buNone/>
            </a:pPr>
            <a:r>
              <a:rPr lang="cs-CZ" sz="2400" dirty="0" smtClean="0"/>
              <a:t>Stupeň a typ vzdělávání : ZŠ praktická 2</a:t>
            </a:r>
            <a:r>
              <a:rPr lang="cs-CZ" sz="2400" dirty="0" smtClean="0"/>
              <a:t>. st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r>
              <a:rPr lang="cs-CZ" sz="2400" dirty="0" smtClean="0"/>
              <a:t>Věková skupina : 8</a:t>
            </a:r>
            <a:r>
              <a:rPr lang="cs-CZ" sz="2400" dirty="0" smtClean="0"/>
              <a:t>. </a:t>
            </a:r>
            <a:r>
              <a:rPr lang="cs-CZ" sz="2400" dirty="0" err="1" smtClean="0"/>
              <a:t>roč</a:t>
            </a:r>
            <a:r>
              <a:rPr lang="cs-CZ" sz="2400" dirty="0" smtClean="0"/>
              <a:t>. /13-14 let/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27173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Národní  Divadlo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284984"/>
            <a:ext cx="3240360" cy="243027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87321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424936" cy="119675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dirty="0">
                <a:solidFill>
                  <a:srgbClr val="002060"/>
                </a:solidFill>
              </a:rPr>
              <a:t>Doba národního obrození:</a:t>
            </a:r>
            <a:br>
              <a:rPr lang="cs-CZ" sz="4000" dirty="0">
                <a:solidFill>
                  <a:srgbClr val="002060"/>
                </a:solidFill>
              </a:rPr>
            </a:br>
            <a:endParaRPr lang="cs-CZ" sz="4000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136904" cy="4896544"/>
          </a:xfrm>
        </p:spPr>
        <p:txBody>
          <a:bodyPr/>
          <a:lstStyle/>
          <a:p>
            <a:r>
              <a:rPr lang="cs-CZ" dirty="0"/>
              <a:t>Češi touží mít vlastní </a:t>
            </a:r>
            <a:r>
              <a:rPr lang="cs-CZ" dirty="0" smtClean="0"/>
              <a:t>divadlo, kde </a:t>
            </a:r>
            <a:r>
              <a:rPr lang="cs-CZ" dirty="0"/>
              <a:t>se hrají představení v českém jazyce</a:t>
            </a:r>
            <a:r>
              <a:rPr lang="cs-CZ" dirty="0" smtClean="0"/>
              <a:t>.</a:t>
            </a:r>
          </a:p>
          <a:p>
            <a:r>
              <a:rPr lang="cs-CZ" dirty="0"/>
              <a:t>Uspřádají národní sbírku a do základů divadla jsou položeny kameny </a:t>
            </a:r>
            <a:r>
              <a:rPr lang="cs-CZ" dirty="0" smtClean="0"/>
              <a:t>                 ze </a:t>
            </a:r>
            <a:r>
              <a:rPr lang="cs-CZ" dirty="0"/>
              <a:t>slavných míst české historie</a:t>
            </a:r>
          </a:p>
          <a:p>
            <a:r>
              <a:rPr lang="cs-CZ" dirty="0"/>
              <a:t>                            </a:t>
            </a:r>
            <a:r>
              <a:rPr lang="cs-CZ" dirty="0" smtClean="0"/>
              <a:t>                               </a:t>
            </a:r>
            <a:r>
              <a:rPr lang="cs-CZ" dirty="0"/>
              <a:t>/Říp, Blaník, Tábor</a:t>
            </a:r>
            <a:r>
              <a:rPr lang="cs-CZ" dirty="0" smtClean="0"/>
              <a:t>,…/ </a:t>
            </a:r>
          </a:p>
          <a:p>
            <a:endParaRPr lang="cs-CZ" dirty="0"/>
          </a:p>
          <a:p>
            <a:r>
              <a:rPr lang="cs-CZ" dirty="0" smtClean="0"/>
              <a:t>                                    Položení </a:t>
            </a:r>
            <a:r>
              <a:rPr lang="cs-CZ" dirty="0"/>
              <a:t>základního kamene :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 smtClean="0"/>
              <a:t>                                       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14106" y="4005064"/>
            <a:ext cx="4427394" cy="241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6728744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7715200" cy="1371600"/>
          </a:xfrm>
        </p:spPr>
        <p:txBody>
          <a:bodyPr/>
          <a:lstStyle/>
          <a:p>
            <a:pPr algn="ctr"/>
            <a:r>
              <a:rPr lang="cs-CZ" dirty="0" smtClean="0"/>
              <a:t>Architektura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772816"/>
            <a:ext cx="8064896" cy="4525963"/>
          </a:xfrm>
        </p:spPr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Josef Zítek </a:t>
            </a:r>
            <a:r>
              <a:rPr lang="cs-CZ" b="1" dirty="0">
                <a:solidFill>
                  <a:schemeClr val="bg2">
                    <a:lumMod val="10000"/>
                  </a:schemeClr>
                </a:solidFill>
              </a:rPr>
              <a:t>-</a:t>
            </a:r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b="1" dirty="0">
                <a:solidFill>
                  <a:schemeClr val="bg2">
                    <a:lumMod val="10000"/>
                  </a:schemeClr>
                </a:solidFill>
              </a:rPr>
              <a:t>architekt, sochař, </a:t>
            </a:r>
            <a:endParaRPr lang="cs-CZ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                       - autor návrhu budovy a sousoší Trigy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852936"/>
            <a:ext cx="4268484" cy="31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80926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16115"/>
            <a:ext cx="8136904" cy="1371600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accent2">
                    <a:lumMod val="50000"/>
                  </a:schemeClr>
                </a:solidFill>
                <a:latin typeface="Palatino Linotype" pitchFamily="18" charset="0"/>
              </a:rPr>
              <a:t>Malířství</a:t>
            </a:r>
            <a:endParaRPr lang="cs-CZ" sz="5400" b="1" dirty="0">
              <a:solidFill>
                <a:schemeClr val="accent2">
                  <a:lumMod val="50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00808"/>
            <a:ext cx="8352928" cy="4373563"/>
          </a:xfrm>
        </p:spPr>
        <p:txBody>
          <a:bodyPr/>
          <a:lstStyle/>
          <a:p>
            <a:r>
              <a:rPr lang="cs-CZ" sz="2400" dirty="0" smtClean="0">
                <a:solidFill>
                  <a:srgbClr val="FF0000"/>
                </a:solidFill>
              </a:rPr>
              <a:t>Mikoláš Aleš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chemeClr val="accent3"/>
                </a:solidFill>
              </a:rPr>
              <a:t>lunety</a:t>
            </a:r>
            <a:r>
              <a:rPr lang="cs-CZ" dirty="0" smtClean="0"/>
              <a:t> /obrazy ve tvaru půlměsíce/ s výjevy z českých dějin</a:t>
            </a:r>
          </a:p>
        </p:txBody>
      </p:sp>
      <p:sp>
        <p:nvSpPr>
          <p:cNvPr id="4" name="Obdélník 3"/>
          <p:cNvSpPr/>
          <p:nvPr/>
        </p:nvSpPr>
        <p:spPr>
          <a:xfrm>
            <a:off x="683568" y="3105835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2"/>
              </a:rPr>
              <a:t>http://www.virtualczech.cz/kraj-hlavni-mesto-praha/448-narodni-divadlo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40287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87528"/>
            <a:ext cx="8227988" cy="156024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cap="none" dirty="0">
                <a:solidFill>
                  <a:schemeClr val="accent2">
                    <a:lumMod val="50000"/>
                  </a:schemeClr>
                </a:solidFill>
                <a:latin typeface="Palatino Linotype" pitchFamily="18" charset="0"/>
              </a:rPr>
              <a:t>Autorem malované opony byl </a:t>
            </a:r>
            <a:br>
              <a:rPr lang="cs-CZ" b="1" cap="none" dirty="0">
                <a:solidFill>
                  <a:schemeClr val="accent2">
                    <a:lumMod val="50000"/>
                  </a:schemeClr>
                </a:solidFill>
                <a:latin typeface="Palatino Linotype" pitchFamily="18" charset="0"/>
              </a:rPr>
            </a:br>
            <a:r>
              <a:rPr lang="cs-CZ" b="1" cap="none" dirty="0">
                <a:solidFill>
                  <a:srgbClr val="FF0000"/>
                </a:solidFill>
                <a:latin typeface="Palatino Linotype" pitchFamily="18" charset="0"/>
              </a:rPr>
              <a:t>Vojtěch </a:t>
            </a:r>
            <a:r>
              <a:rPr lang="cs-CZ" b="1" cap="none" dirty="0" err="1">
                <a:solidFill>
                  <a:srgbClr val="FF0000"/>
                </a:solidFill>
                <a:latin typeface="Palatino Linotype" pitchFamily="18" charset="0"/>
              </a:rPr>
              <a:t>Hynais</a:t>
            </a:r>
            <a:r>
              <a:rPr lang="cs-CZ" b="1" cap="none" dirty="0">
                <a:solidFill>
                  <a:srgbClr val="FF0000"/>
                </a:solidFill>
                <a:latin typeface="Palatino Linotype" pitchFamily="18" charset="0"/>
              </a:rPr>
              <a:t> :</a:t>
            </a:r>
            <a:br>
              <a:rPr lang="cs-CZ" b="1" cap="none" dirty="0">
                <a:solidFill>
                  <a:srgbClr val="FF0000"/>
                </a:solidFill>
                <a:latin typeface="Palatino Linotype" pitchFamily="18" charset="0"/>
              </a:rPr>
            </a:br>
            <a:endParaRPr lang="cs-CZ" b="1" cap="none" dirty="0">
              <a:solidFill>
                <a:srgbClr val="FF0000"/>
              </a:solidFill>
              <a:latin typeface="Palatino Linotype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992652" y="1983922"/>
            <a:ext cx="4355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 </a:t>
            </a:r>
            <a:r>
              <a:rPr lang="cs-CZ" b="1" dirty="0" smtClean="0">
                <a:solidFill>
                  <a:srgbClr val="7030A0"/>
                </a:solidFill>
                <a:latin typeface="Palatino Linotype" pitchFamily="18" charset="0"/>
              </a:rPr>
              <a:t>Národ sobě </a:t>
            </a:r>
            <a:endParaRPr lang="cs-CZ" b="1" dirty="0">
              <a:solidFill>
                <a:srgbClr val="7030A0"/>
              </a:solidFill>
              <a:latin typeface="Palatino Linotyp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endParaRPr lang="cs-CZ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636912"/>
            <a:ext cx="5218596" cy="3650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25165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63272" cy="1371600"/>
          </a:xfrm>
        </p:spPr>
        <p:txBody>
          <a:bodyPr>
            <a:normAutofit/>
          </a:bodyPr>
          <a:lstStyle/>
          <a:p>
            <a: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  <a:latin typeface="Palatino Linotype" pitchFamily="18" charset="0"/>
              </a:rPr>
              <a:t>V roce 1881 </a:t>
            </a:r>
            <a:r>
              <a:rPr lang="cs-CZ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Palatino Linotype" pitchFamily="18" charset="0"/>
              </a:rPr>
              <a:t>divadlo vyhořelo</a:t>
            </a:r>
            <a: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  <a:latin typeface="Palatino Linotype" pitchFamily="18" charset="0"/>
              </a:rPr>
              <a:t>.</a:t>
            </a:r>
            <a:br>
              <a:rPr lang="cs-CZ" dirty="0">
                <a:solidFill>
                  <a:schemeClr val="accent6">
                    <a:lumMod val="40000"/>
                    <a:lumOff val="60000"/>
                  </a:schemeClr>
                </a:solidFill>
                <a:latin typeface="Palatino Linotype" pitchFamily="18" charset="0"/>
              </a:rPr>
            </a:br>
            <a:endParaRPr lang="cs-CZ" dirty="0">
              <a:solidFill>
                <a:schemeClr val="accent6">
                  <a:lumMod val="40000"/>
                  <a:lumOff val="60000"/>
                </a:schemeClr>
              </a:solidFill>
              <a:latin typeface="Palatino Linotype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620000" cy="4373563"/>
          </a:xfrm>
        </p:spPr>
        <p:txBody>
          <a:bodyPr/>
          <a:lstStyle/>
          <a:p>
            <a:r>
              <a:rPr lang="cs-CZ" dirty="0" smtClean="0"/>
              <a:t>   </a:t>
            </a:r>
            <a:r>
              <a:rPr lang="cs-CZ" dirty="0"/>
              <a:t>Příčinou byly rozžhavené uhlíky, které nechali na střeše pokrývači.</a:t>
            </a:r>
          </a:p>
          <a:p>
            <a:r>
              <a:rPr lang="cs-CZ" dirty="0"/>
              <a:t>   Požáru nemohla zabránit ani železná </a:t>
            </a:r>
            <a:r>
              <a:rPr lang="cs-CZ" dirty="0" smtClean="0"/>
              <a:t>opona, </a:t>
            </a:r>
            <a:endParaRPr lang="cs-CZ" dirty="0"/>
          </a:p>
          <a:p>
            <a:r>
              <a:rPr lang="cs-CZ" dirty="0"/>
              <a:t>  </a:t>
            </a:r>
            <a:r>
              <a:rPr lang="cs-CZ" dirty="0" smtClean="0"/>
              <a:t> </a:t>
            </a:r>
            <a:r>
              <a:rPr lang="cs-CZ" dirty="0"/>
              <a:t>protože pod ní bylo lešení a nemohla být spuštěna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/>
              <a:t>   Ihned v den požáru začali lidé </a:t>
            </a:r>
            <a:r>
              <a:rPr lang="cs-CZ" dirty="0" smtClean="0"/>
              <a:t>sbírat</a:t>
            </a:r>
            <a:endParaRPr lang="cs-CZ" dirty="0"/>
          </a:p>
          <a:p>
            <a:r>
              <a:rPr lang="cs-CZ" dirty="0"/>
              <a:t>   peníze na obnovu divadla…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8512"/>
          <a:stretch/>
        </p:blipFill>
        <p:spPr bwMode="auto">
          <a:xfrm>
            <a:off x="5076056" y="3284983"/>
            <a:ext cx="2880320" cy="3146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68418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467544" y="1374585"/>
            <a:ext cx="7772400" cy="4321175"/>
          </a:xfrm>
        </p:spPr>
        <p:txBody>
          <a:bodyPr/>
          <a:lstStyle/>
          <a:p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 smtClean="0"/>
              <a:t/>
            </a:r>
            <a:br>
              <a:rPr lang="cs-CZ" sz="1600" cap="none" dirty="0" smtClean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 smtClean="0"/>
              <a:t/>
            </a:r>
            <a:br>
              <a:rPr lang="cs-CZ" sz="1600" cap="none" dirty="0" smtClean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 smtClean="0"/>
              <a:t/>
            </a:r>
            <a:br>
              <a:rPr lang="cs-CZ" sz="1600" cap="none" dirty="0" smtClean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/>
              <a:t/>
            </a:r>
            <a:br>
              <a:rPr lang="cs-CZ" sz="1600" cap="none" dirty="0"/>
            </a:br>
            <a:r>
              <a:rPr lang="cs-CZ" sz="1600" cap="none" dirty="0" smtClean="0"/>
              <a:t>                                        </a:t>
            </a:r>
            <a:r>
              <a:rPr lang="cs-CZ" sz="1600" cap="none" dirty="0" smtClean="0">
                <a:hlinkClick r:id="rId3"/>
              </a:rPr>
              <a:t>http</a:t>
            </a:r>
            <a:r>
              <a:rPr lang="cs-CZ" sz="1600" cap="none" dirty="0">
                <a:hlinkClick r:id="rId3"/>
              </a:rPr>
              <a:t>://www.youtube.com/watch?v=ILf8J4DYqIY&amp;feature=related</a:t>
            </a:r>
            <a:endParaRPr lang="cs-CZ" sz="1600" cap="none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algn="ctr"/>
            <a:r>
              <a:rPr lang="cs-CZ" sz="2600" b="1" cap="none" dirty="0" smtClean="0">
                <a:solidFill>
                  <a:srgbClr val="002060"/>
                </a:solidFill>
                <a:latin typeface="Arial Black" pitchFamily="34" charset="0"/>
              </a:rPr>
              <a:t>Už v roce 1883 bylo divadlo znovu otevřeno</a:t>
            </a:r>
          </a:p>
          <a:p>
            <a:pPr algn="ctr"/>
            <a:r>
              <a:rPr lang="cs-CZ" sz="2600" cap="none" dirty="0">
                <a:solidFill>
                  <a:srgbClr val="002060"/>
                </a:solidFill>
                <a:latin typeface="Arial Black" pitchFamily="34" charset="0"/>
              </a:rPr>
              <a:t>o</a:t>
            </a:r>
            <a:r>
              <a:rPr lang="cs-CZ" sz="2600" cap="none" dirty="0" smtClean="0">
                <a:solidFill>
                  <a:srgbClr val="002060"/>
                </a:solidFill>
                <a:latin typeface="Arial Black" pitchFamily="34" charset="0"/>
              </a:rPr>
              <a:t>perou</a:t>
            </a:r>
            <a:r>
              <a:rPr lang="cs-CZ" sz="2600" cap="none" dirty="0" smtClean="0">
                <a:solidFill>
                  <a:srgbClr val="7030A0"/>
                </a:solidFill>
                <a:latin typeface="Arial Black" pitchFamily="34" charset="0"/>
              </a:rPr>
              <a:t> Libuše</a:t>
            </a:r>
            <a:r>
              <a:rPr lang="cs-CZ" sz="2600" cap="none" dirty="0" smtClean="0">
                <a:solidFill>
                  <a:srgbClr val="7030A0"/>
                </a:solidFill>
              </a:rPr>
              <a:t> </a:t>
            </a:r>
            <a:r>
              <a:rPr lang="cs-CZ" sz="2600" b="1" cap="none" dirty="0" smtClean="0">
                <a:solidFill>
                  <a:srgbClr val="C00000"/>
                </a:solidFill>
                <a:latin typeface="Arial Black" pitchFamily="34" charset="0"/>
              </a:rPr>
              <a:t>Bedřicha Smetany</a:t>
            </a:r>
            <a:r>
              <a:rPr lang="cs-CZ" sz="2600" b="1" cap="none" dirty="0" smtClean="0">
                <a:solidFill>
                  <a:srgbClr val="002060"/>
                </a:solidFill>
                <a:latin typeface="Arial Black" pitchFamily="34" charset="0"/>
              </a:rPr>
              <a:t>.</a:t>
            </a:r>
            <a:endParaRPr lang="cs-CZ" dirty="0">
              <a:solidFill>
                <a:srgbClr val="00206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74630" y="668102"/>
            <a:ext cx="1769370" cy="206541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5765" y="1700808"/>
            <a:ext cx="5887477" cy="3915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8713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348529"/>
            <a:ext cx="8098667" cy="4304607"/>
          </a:xfrm>
        </p:spPr>
        <p:txBody>
          <a:bodyPr/>
          <a:lstStyle/>
          <a:p>
            <a:r>
              <a:rPr lang="cs-CZ" sz="1600" dirty="0" smtClean="0">
                <a:hlinkClick r:id="rId2"/>
              </a:rPr>
              <a:t> 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cs.wikipedia.org/wiki/Soubor:Praha_2005-09-  20_n%C3%A1rodn%C3%AD_divadlo.jpg</a:t>
            </a:r>
            <a:r>
              <a:rPr lang="cs-CZ" sz="1600" dirty="0" smtClean="0"/>
              <a:t>, autor Patrick-Emil </a:t>
            </a:r>
            <a:r>
              <a:rPr lang="cs-CZ" sz="1600" dirty="0" err="1" smtClean="0"/>
              <a:t>Zorner</a:t>
            </a:r>
            <a:r>
              <a:rPr lang="cs-CZ" sz="1600" dirty="0" smtClean="0"/>
              <a:t> (</a:t>
            </a:r>
            <a:r>
              <a:rPr lang="cs-CZ" sz="1600" dirty="0" err="1" smtClean="0"/>
              <a:t>paddy</a:t>
            </a:r>
            <a:r>
              <a:rPr lang="cs-CZ" sz="1600" dirty="0" smtClean="0"/>
              <a:t>)20.9.2005,</a:t>
            </a:r>
            <a:br>
              <a:rPr lang="cs-CZ" sz="1600" dirty="0" smtClean="0"/>
            </a:b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                                                                                                              20.06</a:t>
            </a:r>
            <a:br>
              <a:rPr lang="cs-CZ" sz="1600" dirty="0" smtClean="0"/>
            </a:br>
            <a:endParaRPr lang="cs-CZ" sz="1600" dirty="0"/>
          </a:p>
        </p:txBody>
      </p:sp>
      <p:sp>
        <p:nvSpPr>
          <p:cNvPr id="4" name="Obdélník 3"/>
          <p:cNvSpPr/>
          <p:nvPr/>
        </p:nvSpPr>
        <p:spPr>
          <a:xfrm>
            <a:off x="374101" y="548680"/>
            <a:ext cx="76675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http://cs.wikipedia.org/wiki/Soubor:Zakladni_kamen_Narodniho_divadla.JPG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395536" y="1916832"/>
            <a:ext cx="75173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http://cs.wikipedia.org/wiki/Soubor:Narodni_divadlo_Praha_1881.jpg</a:t>
            </a:r>
          </a:p>
        </p:txBody>
      </p:sp>
      <p:sp>
        <p:nvSpPr>
          <p:cNvPr id="6" name="Obdélník 5"/>
          <p:cNvSpPr/>
          <p:nvPr/>
        </p:nvSpPr>
        <p:spPr>
          <a:xfrm>
            <a:off x="395536" y="2492896"/>
            <a:ext cx="69973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http://cs.wikipedia.org/wiki/Soubor:Hynais,_curtain,_1833_.jpg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395536" y="3068960"/>
            <a:ext cx="71162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http://cs.wikipedia.org/wiki/Soubor:Bedrich_Smetana.jpg</a:t>
            </a:r>
          </a:p>
        </p:txBody>
      </p:sp>
      <p:sp>
        <p:nvSpPr>
          <p:cNvPr id="8" name="Obdélník 7"/>
          <p:cNvSpPr/>
          <p:nvPr/>
        </p:nvSpPr>
        <p:spPr>
          <a:xfrm>
            <a:off x="374101" y="1052736"/>
            <a:ext cx="8136903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cs.wikipedia.org/wiki/Soubor:NationalTheatrePra</a:t>
            </a:r>
            <a:r>
              <a:rPr lang="cs-CZ" sz="2000" dirty="0" smtClean="0">
                <a:hlinkClick r:id="rId3"/>
              </a:rPr>
              <a:t>gue.j</a:t>
            </a:r>
            <a:r>
              <a:rPr lang="cs-CZ" dirty="0" smtClean="0">
                <a:hlinkClick r:id="rId3"/>
              </a:rPr>
              <a:t>pg,autor </a:t>
            </a:r>
            <a:r>
              <a:rPr lang="cs-CZ" dirty="0" smtClean="0">
                <a:solidFill>
                  <a:srgbClr val="FF0000"/>
                </a:solidFill>
                <a:hlinkClick r:id="rId3"/>
              </a:rPr>
              <a:t>Adam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Zivner</a:t>
            </a:r>
            <a:r>
              <a:rPr lang="cs-CZ" dirty="0" smtClean="0"/>
              <a:t>,</a:t>
            </a:r>
          </a:p>
          <a:p>
            <a:r>
              <a:rPr lang="cs-CZ" dirty="0" smtClean="0"/>
              <a:t>                                                                                                                                20.4.2008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96746" y="4653136"/>
            <a:ext cx="74156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http://www.amaterskedivadlo.cz/main.php?data=multimedia&amp;id=15281</a:t>
            </a:r>
          </a:p>
        </p:txBody>
      </p:sp>
    </p:spTree>
    <p:extLst>
      <p:ext uri="{BB962C8B-B14F-4D97-AF65-F5344CB8AC3E}">
        <p14:creationId xmlns:p14="http://schemas.microsoft.com/office/powerpoint/2010/main" xmlns="" val="395700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Svět módy">
  <a:themeElements>
    <a:clrScheme name="Svět módy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Černá kravata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vět módy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Základní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265</TotalTime>
  <Words>270</Words>
  <Application>Microsoft Office PowerPoint</Application>
  <PresentationFormat>Předvádění na obrazovce (4:3)</PresentationFormat>
  <Paragraphs>50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Svět módy</vt:lpstr>
      <vt:lpstr>Základní</vt:lpstr>
      <vt:lpstr>Exekutivní</vt:lpstr>
      <vt:lpstr>Motiv systému Office</vt:lpstr>
      <vt:lpstr>1_Motiv systému Office</vt:lpstr>
      <vt:lpstr>Snímek 1</vt:lpstr>
      <vt:lpstr>Anotace</vt:lpstr>
      <vt:lpstr>Národní  Divadlo</vt:lpstr>
      <vt:lpstr>Doba národního obrození: </vt:lpstr>
      <vt:lpstr>Architektura</vt:lpstr>
      <vt:lpstr>Malířství</vt:lpstr>
      <vt:lpstr>Autorem malované opony byl  Vojtěch Hynais : </vt:lpstr>
      <vt:lpstr>V roce 1881 divadlo vyhořelo. </vt:lpstr>
      <vt:lpstr>                                                           http://www.youtube.com/watch?v=ILf8J4DYqIY&amp;feature=related</vt:lpstr>
      <vt:lpstr> http://cs.wikipedia.org/wiki/Soubor:Praha_2005-09-  20_n%C3%A1rodn%C3%AD_divadlo.jpg, autor Patrick-Emil Zorner (paddy)20.9.2005,                                                                                                                                                                        20.06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Národní  Divadlo</dc:title>
  <dc:creator>Jaana</dc:creator>
  <cp:lastModifiedBy>Dum</cp:lastModifiedBy>
  <cp:revision>30</cp:revision>
  <dcterms:created xsi:type="dcterms:W3CDTF">2011-10-31T18:16:44Z</dcterms:created>
  <dcterms:modified xsi:type="dcterms:W3CDTF">2013-04-03T13:12:27Z</dcterms:modified>
</cp:coreProperties>
</file>