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79" r:id="rId2"/>
  </p:sldMasterIdLst>
  <p:notesMasterIdLst>
    <p:notesMasterId r:id="rId12"/>
  </p:notesMasterIdLst>
  <p:sldIdLst>
    <p:sldId id="287" r:id="rId3"/>
    <p:sldId id="289" r:id="rId4"/>
    <p:sldId id="256" r:id="rId5"/>
    <p:sldId id="257" r:id="rId6"/>
    <p:sldId id="258" r:id="rId7"/>
    <p:sldId id="285" r:id="rId8"/>
    <p:sldId id="269" r:id="rId9"/>
    <p:sldId id="272" r:id="rId10"/>
    <p:sldId id="28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VY_32_INOVACE_04_DĚJEPIS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Průmyslová revoluce v 19.stol.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6EF25E-9AD1-4DC2-8D93-1BBF19775B65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8EA73A-5073-412B-935F-3D7B157BC7F8}" type="presOf" srcId="{D8197B8C-B260-4A16-BDF4-0947B075E274}" destId="{25B08C86-7E15-44DC-BE7F-FFB55DD49D12}" srcOrd="0" destOrd="0" presId="urn:microsoft.com/office/officeart/2005/8/layout/target3"/>
    <dgm:cxn modelId="{A3EE9E22-73AA-495C-8FE7-EEA40456431D}" type="presOf" srcId="{02D3ABD5-07DC-48E3-807C-B204D29A7DF0}" destId="{7F32AFE6-5D2C-4DC7-87A5-B62FB13DC21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B452132-133D-466F-BE51-7C1895593129}" type="presOf" srcId="{D1D4F407-5343-4D3F-B5B9-D407B03CAEB4}" destId="{AED2198E-93D5-4001-81B4-73124B309672}" srcOrd="1" destOrd="0" presId="urn:microsoft.com/office/officeart/2005/8/layout/target3"/>
    <dgm:cxn modelId="{A96FC2C0-B3C2-4C32-A7B0-3B5CBF9A93B7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D251FAB-7940-445F-9A01-37E164CE0E73}" type="presOf" srcId="{B651F6E3-6281-48DB-9319-2AEAFDAE7572}" destId="{6BB5E863-4638-4E1D-BFDE-399D028AC4ED}" srcOrd="1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F7D27ACD-25C6-44DE-9E5C-56C045425BC4}" type="presOf" srcId="{757F3AB3-0718-4624-B441-E567A8F0AB56}" destId="{333A1088-737F-45CB-B68E-254E46348037}" srcOrd="0" destOrd="0" presId="urn:microsoft.com/office/officeart/2005/8/layout/target3"/>
    <dgm:cxn modelId="{C8DF7C7F-9DE8-4B3F-B546-6EBCF6A81239}" type="presOf" srcId="{D1D4F407-5343-4D3F-B5B9-D407B03CAEB4}" destId="{D005CE8C-CC26-4C3E-AC11-E15060ECD759}" srcOrd="0" destOrd="0" presId="urn:microsoft.com/office/officeart/2005/8/layout/target3"/>
    <dgm:cxn modelId="{EAF8A657-6EFE-46D0-834E-9D3571FD8E7F}" type="presOf" srcId="{D1B46980-6531-4606-95E6-44980827E919}" destId="{6140AFEC-043D-4C43-A2F9-D0F5331DF3A3}" srcOrd="0" destOrd="0" presId="urn:microsoft.com/office/officeart/2005/8/layout/target3"/>
    <dgm:cxn modelId="{5A83FEE3-BDB8-434B-A88D-639C64170351}" type="presOf" srcId="{D8197B8C-B260-4A16-BDF4-0947B075E274}" destId="{5A5FFA88-C948-4069-8E93-59FA12366E83}" srcOrd="1" destOrd="0" presId="urn:microsoft.com/office/officeart/2005/8/layout/target3"/>
    <dgm:cxn modelId="{4B46115C-F850-4351-92DA-4A8BF793958C}" type="presOf" srcId="{02D3ABD5-07DC-48E3-807C-B204D29A7DF0}" destId="{61B35E2F-12DF-441A-B3C7-B9B960E9874B}" srcOrd="0" destOrd="0" presId="urn:microsoft.com/office/officeart/2005/8/layout/target3"/>
    <dgm:cxn modelId="{234B449C-394E-40BE-B639-CFB3D10ACD01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1B0CCDB-891C-4A92-B1A6-06ABB26095C1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4E0F96-AC31-434B-8F16-122523A2E732}" type="presParOf" srcId="{333A1088-737F-45CB-B68E-254E46348037}" destId="{F5ABB229-8D3B-4694-996A-96F23CF14429}" srcOrd="0" destOrd="0" presId="urn:microsoft.com/office/officeart/2005/8/layout/target3"/>
    <dgm:cxn modelId="{1B345313-E45D-48E3-8848-CEB3226FF38B}" type="presParOf" srcId="{333A1088-737F-45CB-B68E-254E46348037}" destId="{F41139FD-01EE-4571-8B17-4FB00FC51163}" srcOrd="1" destOrd="0" presId="urn:microsoft.com/office/officeart/2005/8/layout/target3"/>
    <dgm:cxn modelId="{CE719F1F-4DFA-4933-9013-CDBB36977E72}" type="presParOf" srcId="{333A1088-737F-45CB-B68E-254E46348037}" destId="{D005CE8C-CC26-4C3E-AC11-E15060ECD759}" srcOrd="2" destOrd="0" presId="urn:microsoft.com/office/officeart/2005/8/layout/target3"/>
    <dgm:cxn modelId="{6AD78ED0-02A0-42C3-BB69-420C87362DCD}" type="presParOf" srcId="{333A1088-737F-45CB-B68E-254E46348037}" destId="{2C702D82-9B77-49B7-9568-BB8EB47C3372}" srcOrd="3" destOrd="0" presId="urn:microsoft.com/office/officeart/2005/8/layout/target3"/>
    <dgm:cxn modelId="{3449BB0A-12D2-4ED4-8FDC-A422F79D88C4}" type="presParOf" srcId="{333A1088-737F-45CB-B68E-254E46348037}" destId="{A52A0455-90FF-4808-ABD0-F02540D31D5A}" srcOrd="4" destOrd="0" presId="urn:microsoft.com/office/officeart/2005/8/layout/target3"/>
    <dgm:cxn modelId="{8AB30380-9619-4681-837D-EF7FC8F4BDD3}" type="presParOf" srcId="{333A1088-737F-45CB-B68E-254E46348037}" destId="{6140AFEC-043D-4C43-A2F9-D0F5331DF3A3}" srcOrd="5" destOrd="0" presId="urn:microsoft.com/office/officeart/2005/8/layout/target3"/>
    <dgm:cxn modelId="{01BEEE99-089D-4853-85C0-E7F423AE3BD2}" type="presParOf" srcId="{333A1088-737F-45CB-B68E-254E46348037}" destId="{9358AC05-5D7D-4327-9F80-1AD486AEA664}" srcOrd="6" destOrd="0" presId="urn:microsoft.com/office/officeart/2005/8/layout/target3"/>
    <dgm:cxn modelId="{FDFFBAD9-E874-4267-A3D6-14DE1060400C}" type="presParOf" srcId="{333A1088-737F-45CB-B68E-254E46348037}" destId="{313FC574-E1CD-4FB4-B054-0B805CE0447D}" srcOrd="7" destOrd="0" presId="urn:microsoft.com/office/officeart/2005/8/layout/target3"/>
    <dgm:cxn modelId="{A57FBDCE-9118-4A72-A95D-9EF543C6434C}" type="presParOf" srcId="{333A1088-737F-45CB-B68E-254E46348037}" destId="{619D679B-A015-4ECF-8348-D1034C574F40}" srcOrd="8" destOrd="0" presId="urn:microsoft.com/office/officeart/2005/8/layout/target3"/>
    <dgm:cxn modelId="{52AC8054-D288-4A37-B080-7F3780874885}" type="presParOf" srcId="{333A1088-737F-45CB-B68E-254E46348037}" destId="{322283A8-4A27-4CDA-BAE3-F381106A9174}" srcOrd="9" destOrd="0" presId="urn:microsoft.com/office/officeart/2005/8/layout/target3"/>
    <dgm:cxn modelId="{DC9C0708-26E1-4CAB-8F54-9D37843F4F14}" type="presParOf" srcId="{333A1088-737F-45CB-B68E-254E46348037}" destId="{FFC9F71D-1B4F-4AD9-A4A6-86ADEFC8AF5C}" srcOrd="10" destOrd="0" presId="urn:microsoft.com/office/officeart/2005/8/layout/target3"/>
    <dgm:cxn modelId="{9E5A09FD-D827-433A-BEEF-7B7B234ABA29}" type="presParOf" srcId="{333A1088-737F-45CB-B68E-254E46348037}" destId="{25B08C86-7E15-44DC-BE7F-FFB55DD49D12}" srcOrd="11" destOrd="0" presId="urn:microsoft.com/office/officeart/2005/8/layout/target3"/>
    <dgm:cxn modelId="{E13627C6-7209-4343-B377-FFC048106BCE}" type="presParOf" srcId="{333A1088-737F-45CB-B68E-254E46348037}" destId="{76644BE8-9D7C-4C09-B250-3D10AF48CBB7}" srcOrd="12" destOrd="0" presId="urn:microsoft.com/office/officeart/2005/8/layout/target3"/>
    <dgm:cxn modelId="{FE86EC15-F809-4161-9120-7FDB22490DED}" type="presParOf" srcId="{333A1088-737F-45CB-B68E-254E46348037}" destId="{EE85B701-7295-41C0-BA7A-34D3756A2AE6}" srcOrd="13" destOrd="0" presId="urn:microsoft.com/office/officeart/2005/8/layout/target3"/>
    <dgm:cxn modelId="{56D3670E-4306-4794-BBAA-B9633E85C043}" type="presParOf" srcId="{333A1088-737F-45CB-B68E-254E46348037}" destId="{8BEBB6EC-1DAA-4CAC-8A25-BC0FCBD5DBD5}" srcOrd="14" destOrd="0" presId="urn:microsoft.com/office/officeart/2005/8/layout/target3"/>
    <dgm:cxn modelId="{BC867830-910B-40AA-A705-C6B1658557F4}" type="presParOf" srcId="{333A1088-737F-45CB-B68E-254E46348037}" destId="{D1B260DE-8BB4-4A33-89B8-8818FDEE805A}" srcOrd="15" destOrd="0" presId="urn:microsoft.com/office/officeart/2005/8/layout/target3"/>
    <dgm:cxn modelId="{A00558A9-F38F-462D-A786-EE1DC06AEE73}" type="presParOf" srcId="{333A1088-737F-45CB-B68E-254E46348037}" destId="{AF3572B6-0987-4E43-8E73-84BA9F9BA0A7}" srcOrd="16" destOrd="0" presId="urn:microsoft.com/office/officeart/2005/8/layout/target3"/>
    <dgm:cxn modelId="{18BC4192-8168-44AD-BFF8-2D8C769F412B}" type="presParOf" srcId="{333A1088-737F-45CB-B68E-254E46348037}" destId="{61B35E2F-12DF-441A-B3C7-B9B960E9874B}" srcOrd="17" destOrd="0" presId="urn:microsoft.com/office/officeart/2005/8/layout/target3"/>
    <dgm:cxn modelId="{C89EE2FB-6AA3-4A9C-A319-6AC9D9C505CA}" type="presParOf" srcId="{333A1088-737F-45CB-B68E-254E46348037}" destId="{AED2198E-93D5-4001-81B4-73124B309672}" srcOrd="18" destOrd="0" presId="urn:microsoft.com/office/officeart/2005/8/layout/target3"/>
    <dgm:cxn modelId="{1AEF369E-D987-441A-BD9B-BF4AE48CFA39}" type="presParOf" srcId="{333A1088-737F-45CB-B68E-254E46348037}" destId="{2BE915AB-18AA-4053-B92C-3BFC9ED204BB}" srcOrd="19" destOrd="0" presId="urn:microsoft.com/office/officeart/2005/8/layout/target3"/>
    <dgm:cxn modelId="{13F29955-7180-4692-B28C-22C80649FB30}" type="presParOf" srcId="{333A1088-737F-45CB-B68E-254E46348037}" destId="{6BB5E863-4638-4E1D-BFDE-399D028AC4ED}" srcOrd="20" destOrd="0" presId="urn:microsoft.com/office/officeart/2005/8/layout/target3"/>
    <dgm:cxn modelId="{2536AFBF-7FDB-43E5-9383-7B4AA3F93049}" type="presParOf" srcId="{333A1088-737F-45CB-B68E-254E46348037}" destId="{5A5FFA88-C948-4069-8E93-59FA12366E83}" srcOrd="21" destOrd="0" presId="urn:microsoft.com/office/officeart/2005/8/layout/target3"/>
    <dgm:cxn modelId="{40129DBA-4029-4F2D-A409-5FB0EFE9B978}" type="presParOf" srcId="{333A1088-737F-45CB-B68E-254E46348037}" destId="{890E4F0B-2866-4A3F-A3C7-2A14B1797930}" srcOrd="22" destOrd="0" presId="urn:microsoft.com/office/officeart/2005/8/layout/target3"/>
    <dgm:cxn modelId="{3DB0735B-D09D-4343-9147-E8BADA58A37B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VY_32_INOVACE_04_DĚJEPIS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Průmyslová revoluce v 19.stol.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CFDFE9-7CD1-4903-BEF7-331E63B2730C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DF36CB-81E6-4D1D-84CB-594ACE75D6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815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>
            <a:noAutofit/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0301F8-3C7E-4377-8933-C230047D08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831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4A0C39-5986-4C6E-9E44-C0187A4D52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409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/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02B7E-7333-40BE-AB42-3B8B8097C8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010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D04FD6-D1C6-47E1-9FBC-8BD494EBC2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996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16D074-EA0D-47C6-9E90-12FEDA152E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3489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9EEEBA-6699-46F0-9742-2837425337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383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95B6DF-7CC2-432B-A9B7-D5B5528DBB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3196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85163-23E9-4A49-9214-5C04D58101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282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727075" y="1062038"/>
            <a:ext cx="4600575" cy="3978275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anchor="ctr">
            <a:normAutofit/>
          </a:bodyPr>
          <a:lstStyle/>
          <a:p>
            <a:pPr indent="-274320">
              <a:buClr>
                <a:schemeClr val="accent1"/>
              </a:buClr>
              <a:buSzPct val="80000"/>
              <a:buFont typeface="Wingdings 2" pitchFamily="18" charset="2"/>
              <a:buNone/>
              <a:defRPr/>
            </a:pPr>
            <a:endParaRPr lang="en-US" sz="2000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>
            <a:lvl1pPr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47FF35-C95A-4DC0-9F39-199836FBFE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810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05DF9-937E-4F94-B516-E0A69F65A0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750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2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F954C6-63A8-4616-8BCF-865AEE0D1D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81348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77080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4832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31067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30419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05299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80935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70720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28242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76509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845030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3750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51" name="Rectangle 11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pPr>
              <a:defRPr/>
            </a:pPr>
            <a:fld id="{A25C3F79-32CA-4E38-A6F7-98D8F5B289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78" r:id="rId9"/>
    <p:sldLayoutId id="2147483763" r:id="rId10"/>
    <p:sldLayoutId id="2147483764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rtl="0" eaLnBrk="0" fontAlgn="base" hangingPunct="0">
        <a:spcBef>
          <a:spcPct val="0"/>
        </a:spcBef>
        <a:spcAft>
          <a:spcPct val="0"/>
        </a:spcAft>
        <a:defRPr lang="en-US" sz="4800" b="1" kern="1200" dirty="0">
          <a:solidFill>
            <a:srgbClr val="7F4A25"/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800" b="1">
          <a:solidFill>
            <a:srgbClr val="7F4A25"/>
          </a:solidFill>
          <a:latin typeface="Candara" pitchFamily="34" charset="0"/>
          <a:ea typeface="Candara" pitchFamily="34" charset="0"/>
          <a:cs typeface="Candara" pitchFamily="34" charset="0"/>
        </a:defRPr>
      </a:lvl9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342900" indent="-6159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213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28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8388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4pPr>
      <a:lvl5pPr marL="1316038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"/>
        <a:defRPr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063AB733-3CA3-4F27-BCED-EC397C844742}" type="datetimeFigureOut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28.11.2012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5E6E06C2-6341-4D29-AA42-47E39F108E26}" type="slidenum">
              <a:rPr lang="cs-CZ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22726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team_engine_in_action.gif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uchadlo_bratranc%C5%AF_Veverkov%C3%BDch.jpg" TargetMode="External"/><Relationship Id="rId3" Type="http://schemas.openxmlformats.org/officeDocument/2006/relationships/hyperlink" Target="http://cs.wikipedia.org/wiki/Soubor:Adamson_tandem_compound_engine_(Rankin_Kennedy,_Electrical_Installations,_Vol_III,_1903).jpg" TargetMode="External"/><Relationship Id="rId7" Type="http://schemas.openxmlformats.org/officeDocument/2006/relationships/hyperlink" Target="http://cs.wikipedia.org/" TargetMode="External"/><Relationship Id="rId2" Type="http://schemas.openxmlformats.org/officeDocument/2006/relationships/hyperlink" Target="http://cs.wikipedia.org/wiki/Soubor:Steam_engine_in_action.gif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file:///\\cs.wikipedia.org\wiki\User:Zp" TargetMode="External"/><Relationship Id="rId11" Type="http://schemas.openxmlformats.org/officeDocument/2006/relationships/hyperlink" Target="http://cs.wikipedia.org/wiki/Soubor:Wallis_and_Steevens_Lena_rv.jpg" TargetMode="External"/><Relationship Id="rId5" Type="http://schemas.openxmlformats.org/officeDocument/2006/relationships/hyperlink" Target="http://cs.wikipedia.org/wiki/Soubor:Lokomobila_na_Veselem_kopci.jpg" TargetMode="External"/><Relationship Id="rId10" Type="http://schemas.openxmlformats.org/officeDocument/2006/relationships/hyperlink" Target="http://cs.wikipedia.org/wiki/Soubor:Stephenson's_Rocket_drawing.jpg" TargetMode="External"/><Relationship Id="rId4" Type="http://schemas.openxmlformats.org/officeDocument/2006/relationships/hyperlink" Target="http://cs.wikipedia.org/wiki/Soubor:Child_laborer.jpg,autor" TargetMode="External"/><Relationship Id="rId9" Type="http://schemas.openxmlformats.org/officeDocument/2006/relationships/hyperlink" Target="http://cs.wikipedia.org/wiki/Soubor:Austrian_horse_railway1.jpg,auto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802944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126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Období průmyslové revoluce, příčiny změn, vynálezy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Seznámit se se změnami ve společnosti,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v průmyslu i v zemědělství, vynález parního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stroje a jeho význam</a:t>
            </a:r>
          </a:p>
          <a:p>
            <a:pPr marL="0" indent="0">
              <a:buNone/>
            </a:pPr>
            <a:r>
              <a:rPr lang="cs-CZ" sz="2400" dirty="0" smtClean="0"/>
              <a:t>Druh materiálu : prezentace</a:t>
            </a:r>
          </a:p>
          <a:p>
            <a:pPr marL="0" indent="0">
              <a:buNone/>
            </a:pPr>
            <a:r>
              <a:rPr lang="cs-CZ" sz="2400" dirty="0" smtClean="0"/>
              <a:t>Stupeň a typ vzdělávání : ZŠ praktická 2.st.</a:t>
            </a:r>
          </a:p>
          <a:p>
            <a:pPr marL="0" indent="0">
              <a:buNone/>
            </a:pPr>
            <a:r>
              <a:rPr lang="cs-CZ" sz="2400" dirty="0" smtClean="0"/>
              <a:t>Věková skupina : 8.roč. /13-14 let/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81035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692150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/>
              <a:t>Průmyslová revoluce</a:t>
            </a:r>
            <a:br>
              <a:rPr lang="cs-CZ" dirty="0"/>
            </a:br>
            <a:r>
              <a:rPr lang="cs-CZ" sz="3200" dirty="0"/>
              <a:t>začátek 19.století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87450" y="2205038"/>
            <a:ext cx="6400800" cy="3960812"/>
          </a:xfrm>
        </p:spPr>
        <p:txBody>
          <a:bodyPr/>
          <a:lstStyle/>
          <a:p>
            <a:pPr algn="l" eaLnBrk="1" hangingPunct="1"/>
            <a:r>
              <a:rPr lang="cs-CZ" dirty="0" smtClean="0"/>
              <a:t>Anglie – parní stroj </a:t>
            </a:r>
            <a:r>
              <a:rPr lang="cs-CZ" b="1" dirty="0" smtClean="0">
                <a:solidFill>
                  <a:srgbClr val="FF0000"/>
                </a:solidFill>
              </a:rPr>
              <a:t>Jamese  </a:t>
            </a:r>
            <a:r>
              <a:rPr lang="cs-CZ" b="1" dirty="0" err="1" smtClean="0">
                <a:solidFill>
                  <a:srgbClr val="FF0000"/>
                </a:solidFill>
              </a:rPr>
              <a:t>Watta</a:t>
            </a:r>
            <a:endParaRPr lang="cs-CZ" b="1" dirty="0" smtClean="0">
              <a:solidFill>
                <a:srgbClr val="FF0000"/>
              </a:solidFill>
            </a:endParaRPr>
          </a:p>
          <a:p>
            <a:pPr algn="l" eaLnBrk="1" hangingPunct="1"/>
            <a:endParaRPr lang="cs-CZ" dirty="0" smtClean="0"/>
          </a:p>
          <a:p>
            <a:pPr algn="l" eaLnBrk="1" hangingPunct="1"/>
            <a:endParaRPr lang="cs-CZ" dirty="0" smtClean="0"/>
          </a:p>
          <a:p>
            <a:pPr algn="l" eaLnBrk="1" hangingPunct="1"/>
            <a:endParaRPr lang="cs-CZ" dirty="0" smtClean="0"/>
          </a:p>
        </p:txBody>
      </p:sp>
      <p:pic>
        <p:nvPicPr>
          <p:cNvPr id="15368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40968"/>
            <a:ext cx="4502663" cy="2808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Princip parního stroje :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-273050" eaLnBrk="1" hangingPunct="1"/>
            <a:r>
              <a:rPr lang="cs-CZ" sz="2000" dirty="0" smtClean="0">
                <a:hlinkClick r:id="rId2"/>
              </a:rPr>
              <a:t>http://cs.wikipedia.org/wiki/Soubor:Steam_engine_in_action.gif</a:t>
            </a: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shade val="85000"/>
                    <a:satMod val="150000"/>
                  </a:schemeClr>
                </a:solidFill>
              </a:rPr>
              <a:t>Průmysl 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-273050" eaLnBrk="1" hangingPunct="1">
              <a:spcBef>
                <a:spcPct val="0"/>
              </a:spcBef>
              <a:buFontTx/>
              <a:buNone/>
            </a:pPr>
            <a:r>
              <a:rPr lang="cs-CZ" dirty="0" smtClean="0"/>
              <a:t>   </a:t>
            </a:r>
            <a:r>
              <a:rPr lang="cs-CZ" sz="2400" dirty="0" smtClean="0"/>
              <a:t>Po zrušení roboty hodně lidí odchází do měst a pracují jako </a:t>
            </a:r>
          </a:p>
          <a:p>
            <a:pPr marL="0" indent="-273050" eaLnBrk="1" hangingPunct="1">
              <a:spcBef>
                <a:spcPct val="0"/>
              </a:spcBef>
              <a:buFontTx/>
              <a:buNone/>
            </a:pPr>
            <a:r>
              <a:rPr lang="cs-CZ" sz="2400" dirty="0" smtClean="0"/>
              <a:t>   dělníci.</a:t>
            </a:r>
          </a:p>
          <a:p>
            <a:pPr marL="0" indent="-273050" eaLnBrk="1" hangingPunct="1">
              <a:spcBef>
                <a:spcPct val="0"/>
              </a:spcBef>
              <a:buFontTx/>
              <a:buNone/>
            </a:pPr>
            <a:r>
              <a:rPr lang="cs-CZ" sz="2400" dirty="0" smtClean="0"/>
              <a:t>   Manufaktury se mění na velké </a:t>
            </a:r>
            <a:r>
              <a:rPr lang="cs-CZ" sz="2400" b="1" dirty="0" smtClean="0"/>
              <a:t>továrny</a:t>
            </a:r>
            <a:r>
              <a:rPr lang="cs-CZ" sz="2400" dirty="0" smtClean="0"/>
              <a:t>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924944"/>
            <a:ext cx="5040560" cy="372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dirty="0" smtClean="0"/>
              <a:t>Zemědělství :</a:t>
            </a:r>
            <a:endParaRPr lang="cs-CZ" dirty="0"/>
          </a:p>
        </p:txBody>
      </p:sp>
      <p:pic>
        <p:nvPicPr>
          <p:cNvPr id="1028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068960"/>
            <a:ext cx="2791204" cy="3228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2037" y="3501008"/>
            <a:ext cx="3794756" cy="2762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619672" y="249289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Parní traktor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2420888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 nás – bratranci </a:t>
            </a:r>
            <a:r>
              <a:rPr lang="cs-CZ" dirty="0" smtClean="0">
                <a:solidFill>
                  <a:srgbClr val="FF0000"/>
                </a:solidFill>
              </a:rPr>
              <a:t>Veverkové </a:t>
            </a:r>
            <a:r>
              <a:rPr lang="cs-CZ" dirty="0" smtClean="0"/>
              <a:t>zdokonalili pluh a nazvali ho </a:t>
            </a:r>
          </a:p>
          <a:p>
            <a:r>
              <a:rPr lang="cs-CZ" dirty="0" smtClean="0"/>
              <a:t>            </a:t>
            </a:r>
            <a:r>
              <a:rPr lang="cs-CZ" b="1" dirty="0" smtClean="0">
                <a:solidFill>
                  <a:srgbClr val="FF0000"/>
                </a:solidFill>
              </a:rPr>
              <a:t>r u c h a d l o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8896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2508" y="260648"/>
            <a:ext cx="8229600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Doprava 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2400" dirty="0" smtClean="0"/>
              <a:t> Vyrábí se více zboží, které je třeba dopravit na jiné místo.        </a:t>
            </a:r>
          </a:p>
          <a:p>
            <a:pPr eaLnBrk="1" hangingPunct="1">
              <a:buFontTx/>
              <a:buNone/>
              <a:defRPr/>
            </a:pPr>
            <a:r>
              <a:rPr lang="cs-CZ" sz="2400" dirty="0" smtClean="0"/>
              <a:t> S tím souvisí i stavba nových silnic a železnic….</a:t>
            </a:r>
          </a:p>
          <a:p>
            <a:pPr eaLnBrk="1" hangingPunct="1">
              <a:buFontTx/>
              <a:buNone/>
              <a:defRPr/>
            </a:pPr>
            <a:r>
              <a:rPr lang="cs-CZ" sz="2400" dirty="0" smtClean="0"/>
              <a:t> První koněspřežná dráha / „koňka“/ vedla</a:t>
            </a:r>
          </a:p>
          <a:p>
            <a:pPr eaLnBrk="1" hangingPunct="1">
              <a:buFontTx/>
              <a:buNone/>
              <a:defRPr/>
            </a:pPr>
            <a:r>
              <a:rPr lang="cs-CZ" sz="2400" dirty="0" smtClean="0"/>
              <a:t> z </a:t>
            </a:r>
            <a:r>
              <a:rPr lang="cs-CZ" sz="2400" dirty="0" smtClean="0">
                <a:solidFill>
                  <a:srgbClr val="C00000"/>
                </a:solidFill>
              </a:rPr>
              <a:t>Českých Budějovic do Lince</a:t>
            </a:r>
            <a:r>
              <a:rPr lang="cs-CZ" sz="2400" dirty="0" smtClean="0"/>
              <a:t>. 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00323"/>
            <a:ext cx="4599128" cy="3357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dirty="0" smtClean="0"/>
              <a:t>V Anglii jezdila 1.parní lokomotiva </a:t>
            </a:r>
            <a:r>
              <a:rPr lang="cs-CZ" sz="3600" dirty="0" smtClean="0">
                <a:solidFill>
                  <a:srgbClr val="C00000"/>
                </a:solidFill>
              </a:rPr>
              <a:t>Raketa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dirty="0" smtClean="0"/>
              <a:t>   </a:t>
            </a:r>
          </a:p>
          <a:p>
            <a:pPr eaLnBrk="1" hangingPunct="1">
              <a:buFontTx/>
              <a:buNone/>
            </a:pPr>
            <a:r>
              <a:rPr lang="cs-CZ" dirty="0" smtClean="0"/>
              <a:t>   rychlost</a:t>
            </a:r>
          </a:p>
          <a:p>
            <a:pPr eaLnBrk="1" hangingPunct="1">
              <a:buFontTx/>
              <a:buNone/>
            </a:pPr>
            <a:r>
              <a:rPr lang="cs-CZ" dirty="0" smtClean="0"/>
              <a:t>   7km/hod</a:t>
            </a:r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r>
              <a:rPr lang="cs-CZ" dirty="0" smtClean="0"/>
              <a:t>  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204864"/>
            <a:ext cx="5057775" cy="353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6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792087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268760"/>
            <a:ext cx="7992888" cy="5328592"/>
          </a:xfrm>
        </p:spPr>
        <p:txBody>
          <a:bodyPr/>
          <a:lstStyle/>
          <a:p>
            <a:pPr algn="l"/>
            <a:r>
              <a:rPr lang="cs-CZ" sz="1800" dirty="0" smtClean="0">
                <a:hlinkClick r:id="rId2"/>
              </a:rPr>
              <a:t>http://cs.wikipedia.org/wiki/</a:t>
            </a:r>
            <a:r>
              <a:rPr lang="cs-CZ" sz="1800" dirty="0" err="1" smtClean="0">
                <a:hlinkClick r:id="rId2"/>
              </a:rPr>
              <a:t>Soubor:Steam_engine_in_action.gif</a:t>
            </a:r>
            <a:r>
              <a:rPr lang="cs-CZ" sz="1800" dirty="0" smtClean="0"/>
              <a:t>, autor Panther,14.8.2005,8.35</a:t>
            </a:r>
          </a:p>
          <a:p>
            <a:pPr algn="l"/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://cs.wikipedia.org/wiki/Soubor:Adamson_tandem_compound_engine_(Rankin_Kennedy,_Electrical_Installations,_Vol_III,_1903).</a:t>
            </a:r>
            <a:r>
              <a:rPr lang="cs-CZ" sz="1800" dirty="0" smtClean="0">
                <a:hlinkClick r:id="rId3"/>
              </a:rPr>
              <a:t>jpg</a:t>
            </a:r>
            <a:endParaRPr lang="cs-CZ" sz="1800" dirty="0" smtClean="0"/>
          </a:p>
          <a:p>
            <a:pPr algn="l"/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cs.wikipedia.org/wiki/Soubor:Child_laborer.jpg,autor</a:t>
            </a:r>
            <a:r>
              <a:rPr lang="cs-CZ" sz="1800" dirty="0" smtClean="0"/>
              <a:t> </a:t>
            </a:r>
            <a:r>
              <a:rPr lang="cs-CZ" sz="1800" dirty="0" err="1" smtClean="0"/>
              <a:t>Jklamo</a:t>
            </a:r>
            <a:r>
              <a:rPr lang="cs-CZ" sz="1800" dirty="0" smtClean="0"/>
              <a:t>, 15.2.2009</a:t>
            </a:r>
          </a:p>
          <a:p>
            <a:pPr algn="l"/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                                       11:34</a:t>
            </a:r>
          </a:p>
          <a:p>
            <a:pPr algn="l"/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cs.wikipedia.org/wiki/Soubor:Lokomobila_na_Veselem_kopci.jpg</a:t>
            </a:r>
            <a:endParaRPr lang="cs-CZ" sz="1800" dirty="0" smtClean="0"/>
          </a:p>
          <a:p>
            <a:pPr algn="l"/>
            <a:r>
              <a:rPr lang="en-US" sz="1800" dirty="0"/>
              <a:t>Original </a:t>
            </a:r>
            <a:r>
              <a:rPr lang="en-US" sz="1800" dirty="0" err="1"/>
              <a:t>uploader</a:t>
            </a:r>
            <a:r>
              <a:rPr lang="en-US" sz="1800" dirty="0"/>
              <a:t> was </a:t>
            </a:r>
            <a:r>
              <a:rPr lang="en-US" sz="1800" dirty="0" err="1">
                <a:hlinkClick r:id="rId6" action="ppaction://hlinkfile" tooltip="cs:User:Zp"/>
              </a:rPr>
              <a:t>Zp</a:t>
            </a:r>
            <a:r>
              <a:rPr lang="en-US" sz="1800" dirty="0"/>
              <a:t> at </a:t>
            </a:r>
            <a:r>
              <a:rPr lang="en-US" sz="1800" dirty="0" err="1" smtClean="0">
                <a:hlinkClick r:id="rId7"/>
              </a:rPr>
              <a:t>cs.wikipedia</a:t>
            </a:r>
            <a:r>
              <a:rPr lang="cs-CZ" sz="1800" dirty="0" smtClean="0"/>
              <a:t>,9.12.2008, 16.23</a:t>
            </a:r>
          </a:p>
          <a:p>
            <a:pPr algn="l"/>
            <a:endParaRPr lang="en-US" sz="1800" dirty="0"/>
          </a:p>
          <a:p>
            <a:pPr algn="l"/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cs.wikipedia.org/wiki/Soubor:Ruchadlo_bratranc%C5%AF_Veverkov%C3%BDch.jpg</a:t>
            </a:r>
            <a:endParaRPr lang="cs-CZ" sz="1800" dirty="0" smtClean="0"/>
          </a:p>
          <a:p>
            <a:pPr algn="l"/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cs.wikipedia.org/wiki/Soubor:Austrian_horse_railway1.jpg,autor</a:t>
            </a:r>
            <a:endParaRPr lang="cs-CZ" sz="1800" dirty="0" smtClean="0"/>
          </a:p>
          <a:p>
            <a:pPr algn="l"/>
            <a:r>
              <a:rPr lang="cs-CZ" sz="1800" dirty="0" smtClean="0"/>
              <a:t>Stanislav Jelen,2.11.2005, 20:41</a:t>
            </a:r>
          </a:p>
          <a:p>
            <a:pPr algn="l"/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cs.wikipedia.org/wiki/Soubor:Stephenson%27s_Rocket_drawing.jpg</a:t>
            </a:r>
            <a:endParaRPr lang="cs-CZ" sz="1800" dirty="0" smtClean="0"/>
          </a:p>
          <a:p>
            <a:pPr algn="l"/>
            <a:r>
              <a:rPr lang="cs-CZ" sz="1800" dirty="0">
                <a:hlinkClick r:id="rId11"/>
              </a:rPr>
              <a:t>http://</a:t>
            </a:r>
            <a:r>
              <a:rPr lang="cs-CZ" sz="1800" dirty="0" smtClean="0">
                <a:hlinkClick r:id="rId11"/>
              </a:rPr>
              <a:t>cs.wikipedia.org/wiki/</a:t>
            </a:r>
            <a:r>
              <a:rPr lang="cs-CZ" sz="1800" dirty="0" err="1" smtClean="0">
                <a:hlinkClick r:id="rId11"/>
              </a:rPr>
              <a:t>Soubor:Wallis_and_Steevens_Lena_rv.jpg</a:t>
            </a:r>
            <a:r>
              <a:rPr lang="cs-CZ" sz="1800" dirty="0" smtClean="0"/>
              <a:t>,</a:t>
            </a:r>
          </a:p>
          <a:p>
            <a:pPr algn="l"/>
            <a:r>
              <a:rPr lang="cs-CZ" sz="1800" dirty="0" smtClean="0"/>
              <a:t>Autor Norbert </a:t>
            </a:r>
            <a:r>
              <a:rPr lang="cs-CZ" sz="1800" dirty="0" err="1" smtClean="0"/>
              <a:t>Schnitzler</a:t>
            </a:r>
            <a:r>
              <a:rPr lang="cs-CZ" sz="1800" dirty="0" smtClean="0"/>
              <a:t>, 9.5.2007, 21:23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668368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202</TotalTime>
  <Words>264</Words>
  <Application>Microsoft Office PowerPoint</Application>
  <PresentationFormat>Předvádění na obrazovce (4:3)</PresentationFormat>
  <Paragraphs>53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Human</vt:lpstr>
      <vt:lpstr>Motiv systému Office</vt:lpstr>
      <vt:lpstr>Prezentace aplikace PowerPoint</vt:lpstr>
      <vt:lpstr>Anotace</vt:lpstr>
      <vt:lpstr>Průmyslová revoluce začátek 19.století</vt:lpstr>
      <vt:lpstr>Princip parního stroje :</vt:lpstr>
      <vt:lpstr>Průmysl :</vt:lpstr>
      <vt:lpstr>Zemědělství :</vt:lpstr>
      <vt:lpstr>Doprava :</vt:lpstr>
      <vt:lpstr>V Anglii jezdila 1.parní lokomotiva Raketa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Průmyslová revoluce začátek 19.století</dc:title>
  <dc:creator>Jaana</dc:creator>
  <cp:lastModifiedBy>Slaminkova Jana</cp:lastModifiedBy>
  <cp:revision>26</cp:revision>
  <dcterms:created xsi:type="dcterms:W3CDTF">2011-07-07T18:48:46Z</dcterms:created>
  <dcterms:modified xsi:type="dcterms:W3CDTF">2012-11-28T13:09:29Z</dcterms:modified>
</cp:coreProperties>
</file>