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710" r:id="rId3"/>
    <p:sldMasterId id="2147483722" r:id="rId4"/>
  </p:sldMasterIdLst>
  <p:notesMasterIdLst>
    <p:notesMasterId r:id="rId15"/>
  </p:notesMasterIdLst>
  <p:sldIdLst>
    <p:sldId id="266" r:id="rId5"/>
    <p:sldId id="268" r:id="rId6"/>
    <p:sldId id="256" r:id="rId7"/>
    <p:sldId id="258" r:id="rId8"/>
    <p:sldId id="257" r:id="rId9"/>
    <p:sldId id="259" r:id="rId10"/>
    <p:sldId id="260" r:id="rId11"/>
    <p:sldId id="261" r:id="rId12"/>
    <p:sldId id="262" r:id="rId13"/>
    <p:sldId id="263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0" autoAdjust="0"/>
    <p:restoredTop sz="94611" autoAdjust="0"/>
  </p:normalViewPr>
  <p:slideViewPr>
    <p:cSldViewPr>
      <p:cViewPr varScale="1">
        <p:scale>
          <a:sx n="70" d="100"/>
          <a:sy n="70" d="100"/>
        </p:scale>
        <p:origin x="-138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</a:t>
          </a:r>
          <a:r>
            <a:rPr lang="cs-CZ" sz="2000" baseline="0" smtClean="0"/>
            <a:t> VY_32_INOVACE_05_DĚJEPIS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Školní Stará Boleslav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</a:t>
          </a:r>
          <a:r>
            <a:rPr lang="cs-CZ" sz="2000" smtClean="0"/>
            <a:t>: Jana Valášková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</a:t>
          </a:r>
          <a:r>
            <a:rPr lang="cs-CZ" sz="2000" smtClean="0"/>
            <a:t>: Mnichov – rok 1938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PROJEKTU:cz.1.07/1.4.00/21.0979 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02D3ABD5-07DC-48E3-807C-B204D29A7DF0}">
      <dgm:prSet/>
      <dgm:spPr/>
      <dgm:t>
        <a:bodyPr/>
        <a:lstStyle/>
        <a:p>
          <a:pPr rtl="0"/>
          <a:endParaRPr lang="cs-CZ" dirty="0"/>
        </a:p>
      </dgm:t>
    </dgm:pt>
    <dgm:pt modelId="{71581956-92C0-47E9-824F-3A406995C740}" type="parTrans" cxnId="{0DB934E3-9EAB-497E-B47C-00E22F2A6CCB}">
      <dgm:prSet/>
      <dgm:spPr/>
      <dgm:t>
        <a:bodyPr/>
        <a:lstStyle/>
        <a:p>
          <a:endParaRPr lang="cs-CZ"/>
        </a:p>
      </dgm:t>
    </dgm:pt>
    <dgm:pt modelId="{6181FE94-7973-464F-AA30-EB45E3AB0300}" type="sibTrans" cxnId="{0DB934E3-9EAB-497E-B47C-00E22F2A6CCB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6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D1B260DE-8BB4-4A33-89B8-8818FDEE805A}" type="pres">
      <dgm:prSet presAssocID="{02D3ABD5-07DC-48E3-807C-B204D29A7DF0}" presName="vertSpace6" presStyleLbl="node1" presStyleIdx="4" presStyleCnt="6"/>
      <dgm:spPr/>
    </dgm:pt>
    <dgm:pt modelId="{AF3572B6-0987-4E43-8E73-84BA9F9BA0A7}" type="pres">
      <dgm:prSet presAssocID="{02D3ABD5-07DC-48E3-807C-B204D29A7DF0}" presName="circle6" presStyleLbl="node1" presStyleIdx="5" presStyleCnt="6"/>
      <dgm:spPr/>
    </dgm:pt>
    <dgm:pt modelId="{61B35E2F-12DF-441A-B3C7-B9B960E9874B}" type="pres">
      <dgm:prSet presAssocID="{02D3ABD5-07DC-48E3-807C-B204D29A7DF0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F32AFE6-5D2C-4DC7-87A5-B62FB13DC21B}" type="pres">
      <dgm:prSet presAssocID="{02D3ABD5-07DC-48E3-807C-B204D29A7DF0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9AE5383-CBD9-40DF-930B-66D2E80926A0}" type="presOf" srcId="{02D3ABD5-07DC-48E3-807C-B204D29A7DF0}" destId="{7F32AFE6-5D2C-4DC7-87A5-B62FB13DC21B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39A6FE6-F293-42E1-958F-8EBB974D0F16}" type="presOf" srcId="{D1B46980-6531-4606-95E6-44980827E919}" destId="{2BE915AB-18AA-4053-B92C-3BFC9ED204BB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3DB41424-F37A-42FA-AFCC-0E0E8E45E9CE}" type="presOf" srcId="{4C35D32F-0EAB-4CD7-82EE-45574DC2A586}" destId="{890E4F0B-2866-4A3F-A3C7-2A14B1797930}" srcOrd="1" destOrd="0" presId="urn:microsoft.com/office/officeart/2005/8/layout/target3"/>
    <dgm:cxn modelId="{63161724-360D-4453-BDCA-D7867C13F29E}" type="presOf" srcId="{02D3ABD5-07DC-48E3-807C-B204D29A7DF0}" destId="{61B35E2F-12DF-441A-B3C7-B9B960E9874B}" srcOrd="0" destOrd="0" presId="urn:microsoft.com/office/officeart/2005/8/layout/target3"/>
    <dgm:cxn modelId="{9A0EDC00-970D-4C88-AD5B-D5ECF465AF55}" type="presOf" srcId="{B651F6E3-6281-48DB-9319-2AEAFDAE7572}" destId="{6BB5E863-4638-4E1D-BFDE-399D028AC4ED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05BBEA7D-9303-49F3-A279-45C6BE392C02}" type="presOf" srcId="{757F3AB3-0718-4624-B441-E567A8F0AB56}" destId="{333A1088-737F-45CB-B68E-254E46348037}" srcOrd="0" destOrd="0" presId="urn:microsoft.com/office/officeart/2005/8/layout/target3"/>
    <dgm:cxn modelId="{0DB934E3-9EAB-497E-B47C-00E22F2A6CCB}" srcId="{757F3AB3-0718-4624-B441-E567A8F0AB56}" destId="{02D3ABD5-07DC-48E3-807C-B204D29A7DF0}" srcOrd="5" destOrd="0" parTransId="{71581956-92C0-47E9-824F-3A406995C740}" sibTransId="{6181FE94-7973-464F-AA30-EB45E3AB0300}"/>
    <dgm:cxn modelId="{15E81658-9A34-4049-AEFC-2DCFF44E64C7}" type="presOf" srcId="{D1B46980-6531-4606-95E6-44980827E919}" destId="{6140AFEC-043D-4C43-A2F9-D0F5331DF3A3}" srcOrd="0" destOrd="0" presId="urn:microsoft.com/office/officeart/2005/8/layout/target3"/>
    <dgm:cxn modelId="{0FF231B9-12D5-401B-91B6-53E7B630113B}" type="presOf" srcId="{D1D4F407-5343-4D3F-B5B9-D407B03CAEB4}" destId="{D005CE8C-CC26-4C3E-AC11-E15060ECD759}" srcOrd="0" destOrd="0" presId="urn:microsoft.com/office/officeart/2005/8/layout/target3"/>
    <dgm:cxn modelId="{19087F44-12FA-4159-BD45-89F7749FC8F5}" type="presOf" srcId="{D1D4F407-5343-4D3F-B5B9-D407B03CAEB4}" destId="{AED2198E-93D5-4001-81B4-73124B309672}" srcOrd="1" destOrd="0" presId="urn:microsoft.com/office/officeart/2005/8/layout/target3"/>
    <dgm:cxn modelId="{61F3476D-96FB-4129-B1EB-340304C6F660}" type="presOf" srcId="{4C35D32F-0EAB-4CD7-82EE-45574DC2A586}" destId="{8BEBB6EC-1DAA-4CAC-8A25-BC0FCBD5DBD5}" srcOrd="0" destOrd="0" presId="urn:microsoft.com/office/officeart/2005/8/layout/target3"/>
    <dgm:cxn modelId="{D5772C68-025F-47E6-8DEB-8DDDACB6DDD3}" type="presOf" srcId="{D8197B8C-B260-4A16-BDF4-0947B075E274}" destId="{5A5FFA88-C948-4069-8E93-59FA12366E83}" srcOrd="1" destOrd="0" presId="urn:microsoft.com/office/officeart/2005/8/layout/target3"/>
    <dgm:cxn modelId="{C4EEA6FD-6ADB-491C-8D0F-3E690B3A42A4}" type="presOf" srcId="{B651F6E3-6281-48DB-9319-2AEAFDAE7572}" destId="{619D679B-A015-4ECF-8348-D1034C574F40}" srcOrd="0" destOrd="0" presId="urn:microsoft.com/office/officeart/2005/8/layout/target3"/>
    <dgm:cxn modelId="{0F6F3C5D-393B-42BC-8F9C-F8F735603A60}" type="presOf" srcId="{D8197B8C-B260-4A16-BDF4-0947B075E274}" destId="{25B08C86-7E15-44DC-BE7F-FFB55DD49D12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F4BC092B-C251-46A5-A050-A318E2C0DFFF}" type="presParOf" srcId="{333A1088-737F-45CB-B68E-254E46348037}" destId="{F5ABB229-8D3B-4694-996A-96F23CF14429}" srcOrd="0" destOrd="0" presId="urn:microsoft.com/office/officeart/2005/8/layout/target3"/>
    <dgm:cxn modelId="{E8F157FE-658F-45B7-AAFB-78EA0D3B5DDB}" type="presParOf" srcId="{333A1088-737F-45CB-B68E-254E46348037}" destId="{F41139FD-01EE-4571-8B17-4FB00FC51163}" srcOrd="1" destOrd="0" presId="urn:microsoft.com/office/officeart/2005/8/layout/target3"/>
    <dgm:cxn modelId="{E6714DA6-A810-46A6-AB3A-C836CC747C30}" type="presParOf" srcId="{333A1088-737F-45CB-B68E-254E46348037}" destId="{D005CE8C-CC26-4C3E-AC11-E15060ECD759}" srcOrd="2" destOrd="0" presId="urn:microsoft.com/office/officeart/2005/8/layout/target3"/>
    <dgm:cxn modelId="{C1DFB1B5-7FD7-4E4B-8CE6-DA86197F1A16}" type="presParOf" srcId="{333A1088-737F-45CB-B68E-254E46348037}" destId="{2C702D82-9B77-49B7-9568-BB8EB47C3372}" srcOrd="3" destOrd="0" presId="urn:microsoft.com/office/officeart/2005/8/layout/target3"/>
    <dgm:cxn modelId="{F7F00B70-49AE-4480-BFE5-E36EFEA8F79E}" type="presParOf" srcId="{333A1088-737F-45CB-B68E-254E46348037}" destId="{A52A0455-90FF-4808-ABD0-F02540D31D5A}" srcOrd="4" destOrd="0" presId="urn:microsoft.com/office/officeart/2005/8/layout/target3"/>
    <dgm:cxn modelId="{F3FF419B-6FF3-4281-BA90-E76CA18C4885}" type="presParOf" srcId="{333A1088-737F-45CB-B68E-254E46348037}" destId="{6140AFEC-043D-4C43-A2F9-D0F5331DF3A3}" srcOrd="5" destOrd="0" presId="urn:microsoft.com/office/officeart/2005/8/layout/target3"/>
    <dgm:cxn modelId="{B9E3610F-F2CF-4444-B807-23FC495117C5}" type="presParOf" srcId="{333A1088-737F-45CB-B68E-254E46348037}" destId="{9358AC05-5D7D-4327-9F80-1AD486AEA664}" srcOrd="6" destOrd="0" presId="urn:microsoft.com/office/officeart/2005/8/layout/target3"/>
    <dgm:cxn modelId="{F9E2ECDA-95F3-4C9C-B045-45F49ADDAD90}" type="presParOf" srcId="{333A1088-737F-45CB-B68E-254E46348037}" destId="{313FC574-E1CD-4FB4-B054-0B805CE0447D}" srcOrd="7" destOrd="0" presId="urn:microsoft.com/office/officeart/2005/8/layout/target3"/>
    <dgm:cxn modelId="{60AD31F4-B221-423F-94B4-E1C3716F4907}" type="presParOf" srcId="{333A1088-737F-45CB-B68E-254E46348037}" destId="{619D679B-A015-4ECF-8348-D1034C574F40}" srcOrd="8" destOrd="0" presId="urn:microsoft.com/office/officeart/2005/8/layout/target3"/>
    <dgm:cxn modelId="{5E03D7F7-CD40-49D5-9861-D4A3440331DE}" type="presParOf" srcId="{333A1088-737F-45CB-B68E-254E46348037}" destId="{322283A8-4A27-4CDA-BAE3-F381106A9174}" srcOrd="9" destOrd="0" presId="urn:microsoft.com/office/officeart/2005/8/layout/target3"/>
    <dgm:cxn modelId="{CF609F73-B001-4BB5-83E6-D8FD21386185}" type="presParOf" srcId="{333A1088-737F-45CB-B68E-254E46348037}" destId="{FFC9F71D-1B4F-4AD9-A4A6-86ADEFC8AF5C}" srcOrd="10" destOrd="0" presId="urn:microsoft.com/office/officeart/2005/8/layout/target3"/>
    <dgm:cxn modelId="{2BF3CC95-1A96-4DAD-A671-8CC68CE6277D}" type="presParOf" srcId="{333A1088-737F-45CB-B68E-254E46348037}" destId="{25B08C86-7E15-44DC-BE7F-FFB55DD49D12}" srcOrd="11" destOrd="0" presId="urn:microsoft.com/office/officeart/2005/8/layout/target3"/>
    <dgm:cxn modelId="{396C4D4F-42FC-4647-A749-6037E67741A3}" type="presParOf" srcId="{333A1088-737F-45CB-B68E-254E46348037}" destId="{76644BE8-9D7C-4C09-B250-3D10AF48CBB7}" srcOrd="12" destOrd="0" presId="urn:microsoft.com/office/officeart/2005/8/layout/target3"/>
    <dgm:cxn modelId="{66E6FB37-1B4A-4406-8EC5-3BD015790208}" type="presParOf" srcId="{333A1088-737F-45CB-B68E-254E46348037}" destId="{EE85B701-7295-41C0-BA7A-34D3756A2AE6}" srcOrd="13" destOrd="0" presId="urn:microsoft.com/office/officeart/2005/8/layout/target3"/>
    <dgm:cxn modelId="{5310CC43-EE81-43C5-8225-CF8DED8E888D}" type="presParOf" srcId="{333A1088-737F-45CB-B68E-254E46348037}" destId="{8BEBB6EC-1DAA-4CAC-8A25-BC0FCBD5DBD5}" srcOrd="14" destOrd="0" presId="urn:microsoft.com/office/officeart/2005/8/layout/target3"/>
    <dgm:cxn modelId="{74D23446-E069-452A-98C3-D7AD4BC8BCD5}" type="presParOf" srcId="{333A1088-737F-45CB-B68E-254E46348037}" destId="{D1B260DE-8BB4-4A33-89B8-8818FDEE805A}" srcOrd="15" destOrd="0" presId="urn:microsoft.com/office/officeart/2005/8/layout/target3"/>
    <dgm:cxn modelId="{84D2AE14-FCB8-4D6C-A859-54909FBD9206}" type="presParOf" srcId="{333A1088-737F-45CB-B68E-254E46348037}" destId="{AF3572B6-0987-4E43-8E73-84BA9F9BA0A7}" srcOrd="16" destOrd="0" presId="urn:microsoft.com/office/officeart/2005/8/layout/target3"/>
    <dgm:cxn modelId="{6514243A-3E86-4CB0-AB9A-646B28BBB1A2}" type="presParOf" srcId="{333A1088-737F-45CB-B68E-254E46348037}" destId="{61B35E2F-12DF-441A-B3C7-B9B960E9874B}" srcOrd="17" destOrd="0" presId="urn:microsoft.com/office/officeart/2005/8/layout/target3"/>
    <dgm:cxn modelId="{C12059E9-2A02-4A52-88A1-72851F14BBE8}" type="presParOf" srcId="{333A1088-737F-45CB-B68E-254E46348037}" destId="{AED2198E-93D5-4001-81B4-73124B309672}" srcOrd="18" destOrd="0" presId="urn:microsoft.com/office/officeart/2005/8/layout/target3"/>
    <dgm:cxn modelId="{4AAA51B2-FE3F-4B58-AD6C-9D66A0D90D0C}" type="presParOf" srcId="{333A1088-737F-45CB-B68E-254E46348037}" destId="{2BE915AB-18AA-4053-B92C-3BFC9ED204BB}" srcOrd="19" destOrd="0" presId="urn:microsoft.com/office/officeart/2005/8/layout/target3"/>
    <dgm:cxn modelId="{A6D16F00-D737-4358-90A8-D9FB11ED01AA}" type="presParOf" srcId="{333A1088-737F-45CB-B68E-254E46348037}" destId="{6BB5E863-4638-4E1D-BFDE-399D028AC4ED}" srcOrd="20" destOrd="0" presId="urn:microsoft.com/office/officeart/2005/8/layout/target3"/>
    <dgm:cxn modelId="{110F9885-C417-4EA8-8AD7-D33BCD3373DA}" type="presParOf" srcId="{333A1088-737F-45CB-B68E-254E46348037}" destId="{5A5FFA88-C948-4069-8E93-59FA12366E83}" srcOrd="21" destOrd="0" presId="urn:microsoft.com/office/officeart/2005/8/layout/target3"/>
    <dgm:cxn modelId="{5529F701-3CF5-4358-8C2E-166E438B311C}" type="presParOf" srcId="{333A1088-737F-45CB-B68E-254E46348037}" destId="{890E4F0B-2866-4A3F-A3C7-2A14B1797930}" srcOrd="22" destOrd="0" presId="urn:microsoft.com/office/officeart/2005/8/layout/target3"/>
    <dgm:cxn modelId="{BAF02DFC-C216-4AE3-B956-215CF9D15389}" type="presParOf" srcId="{333A1088-737F-45CB-B68E-254E46348037}" destId="{7F32AFE6-5D2C-4DC7-87A5-B62FB13DC21B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Školní Stará Boleslav</a:t>
          </a:r>
          <a:endParaRPr lang="cs-CZ" sz="2000" kern="1200" dirty="0"/>
        </a:p>
      </dsp:txBody>
      <dsp:txXfrm>
        <a:off x="1258000" y="0"/>
        <a:ext cx="6498543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6498543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</a:t>
          </a:r>
          <a:r>
            <a:rPr lang="cs-CZ" sz="2000" kern="1200" smtClean="0"/>
            <a:t>: Jana Valášková</a:t>
          </a:r>
          <a:endParaRPr lang="cs-CZ" sz="2000" kern="1200" dirty="0"/>
        </a:p>
      </dsp:txBody>
      <dsp:txXfrm>
        <a:off x="1273857" y="318465"/>
        <a:ext cx="6498543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6498543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</a:t>
          </a:r>
          <a:r>
            <a:rPr lang="cs-CZ" sz="2000" kern="1200" baseline="0" smtClean="0"/>
            <a:t> VY_32_INOVACE_05_DĚJEPIS</a:t>
          </a:r>
          <a:endParaRPr lang="cs-CZ" sz="2000" kern="1200" dirty="0"/>
        </a:p>
      </dsp:txBody>
      <dsp:txXfrm>
        <a:off x="1273857" y="636930"/>
        <a:ext cx="6498543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6498543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</a:t>
          </a:r>
          <a:r>
            <a:rPr lang="cs-CZ" sz="2000" kern="1200" smtClean="0"/>
            <a:t>: Mnichov – rok 1938</a:t>
          </a:r>
          <a:endParaRPr lang="cs-CZ" sz="2000" kern="1200" dirty="0"/>
        </a:p>
      </dsp:txBody>
      <dsp:txXfrm>
        <a:off x="1273857" y="955392"/>
        <a:ext cx="6498543" cy="318465"/>
      </dsp:txXfrm>
    </dsp:sp>
    <dsp:sp modelId="{EE85B701-7295-41C0-BA7A-34D3756A2AE6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273857"/>
          <a:ext cx="6498543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PROJEKTU:cz.1.07/1.4.00/21.0979  </a:t>
          </a:r>
          <a:endParaRPr lang="cs-CZ" sz="2000" kern="1200" dirty="0"/>
        </a:p>
      </dsp:txBody>
      <dsp:txXfrm>
        <a:off x="1273857" y="1273857"/>
        <a:ext cx="6498543" cy="318465"/>
      </dsp:txXfrm>
    </dsp:sp>
    <dsp:sp modelId="{AF3572B6-0987-4E43-8E73-84BA9F9BA0A7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B35E2F-12DF-441A-B3C7-B9B960E9874B}">
      <dsp:nvSpPr>
        <dsp:cNvPr id="0" name=""/>
        <dsp:cNvSpPr/>
      </dsp:nvSpPr>
      <dsp:spPr>
        <a:xfrm>
          <a:off x="1273857" y="1592322"/>
          <a:ext cx="6498543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400" kern="1200" dirty="0"/>
        </a:p>
      </dsp:txBody>
      <dsp:txXfrm>
        <a:off x="1273857" y="1592322"/>
        <a:ext cx="6498543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CDED50-C1F5-4182-8C56-89384266CD61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268DFC-EFCC-41B3-AA77-32ADE9BD4A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28637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685800" y="990601"/>
            <a:ext cx="7772400" cy="2609850"/>
          </a:xfr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  <a:contourClr>
                <a:srgbClr val="FFFFFF"/>
              </a:contourClr>
            </a:sp3d>
          </a:bodyPr>
          <a:lstStyle>
            <a:lvl1pPr algn="ctr">
              <a:defRPr lang="en-US" sz="5800" dirty="0" smtClean="0">
                <a:ln w="9525">
                  <a:noFill/>
                </a:ln>
                <a:effectLst>
                  <a:outerShdw blurRad="50800" dist="38100" dir="822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1371600" y="3657600"/>
            <a:ext cx="6400800" cy="1967089"/>
          </a:xfrm>
        </p:spPr>
        <p:txBody>
          <a:bodyPr>
            <a:normAutofit/>
          </a:bodyPr>
          <a:lstStyle>
            <a:lvl1pPr marL="0" indent="0" algn="ctr">
              <a:buNone/>
              <a:defRPr lang="en-US" sz="3000" b="0">
                <a:solidFill>
                  <a:schemeClr val="tx2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6B220CEA-B43E-45EA-9C09-0249EF985FFF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B746E4BE-069A-4CF5-B7C6-4F6D3053F6E4}" type="slidenum">
              <a:rPr lang="cs-CZ" smtClean="0"/>
              <a:t>‹#›</a:t>
            </a:fld>
            <a:endParaRPr lang="cs-CZ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20CEA-B43E-45EA-9C09-0249EF985FFF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6E4BE-069A-4CF5-B7C6-4F6D3053F6E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22313" y="2685391"/>
            <a:ext cx="7772400" cy="3112843"/>
          </a:xfrm>
        </p:spPr>
        <p:txBody>
          <a:bodyPr anchor="t">
            <a:normAutofit/>
          </a:bodyPr>
          <a:lstStyle>
            <a:lvl1pPr algn="ctr">
              <a:buNone/>
              <a:defRPr lang="en-US" sz="6000" b="1" dirty="0">
                <a:solidFill>
                  <a:schemeClr val="tx2">
                    <a:shade val="85000"/>
                    <a:satMod val="150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22313" y="1128932"/>
            <a:ext cx="7772400" cy="1509712"/>
          </a:xfrm>
        </p:spPr>
        <p:txBody>
          <a:bodyPr anchor="b">
            <a:normAutofit/>
          </a:bodyPr>
          <a:lstStyle>
            <a:lvl1pPr algn="ctr">
              <a:buNone/>
              <a:defRPr lang="en-US" sz="24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20CEA-B43E-45EA-9C09-0249EF985FFF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6E4BE-069A-4CF5-B7C6-4F6D3053F6E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20CEA-B43E-45EA-9C09-0249EF985FFF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6E4BE-069A-4CF5-B7C6-4F6D3053F6E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20CEA-B43E-45EA-9C09-0249EF985FFF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6E4BE-069A-4CF5-B7C6-4F6D3053F6E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20CEA-B43E-45EA-9C09-0249EF985FFF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6E4BE-069A-4CF5-B7C6-4F6D3053F6E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20CEA-B43E-45EA-9C09-0249EF985FFF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6E4BE-069A-4CF5-B7C6-4F6D3053F6E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normAutofit/>
          </a:bodyPr>
          <a:lstStyle>
            <a:lvl1pPr algn="ctr">
              <a:defRPr sz="24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20CEA-B43E-45EA-9C09-0249EF985FFF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6E4BE-069A-4CF5-B7C6-4F6D3053F6E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27729" y="1062637"/>
            <a:ext cx="4599432" cy="3977640"/>
          </a:xfrm>
          <a:prstGeom prst="rect">
            <a:avLst/>
          </a:prstGeom>
          <a:solidFill>
            <a:schemeClr val="tx2">
              <a:shade val="15000"/>
            </a:schemeClr>
          </a:solidFill>
          <a:ln w="63500">
            <a:noFill/>
            <a:miter lim="800000"/>
          </a:ln>
          <a:effectLst>
            <a:outerShdw blurRad="63500" dist="25400" dir="7200000" algn="t" rotWithShape="0">
              <a:prstClr val="black">
                <a:alpha val="45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45720" rIns="45720" rtlCol="0" anchor="ctr">
            <a:normAutofit/>
          </a:bodyPr>
          <a:lstStyle/>
          <a:p>
            <a:pPr marL="0" indent="-274320" algn="l"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en-US" sz="20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514536" y="4343400"/>
            <a:ext cx="3048000" cy="709858"/>
          </a:xfrm>
        </p:spPr>
        <p:txBody>
          <a:bodyPr anchor="t">
            <a:noAutofit/>
          </a:bodyPr>
          <a:lstStyle>
            <a:lvl1pPr algn="l">
              <a:buNone/>
              <a:defRPr sz="22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739645" y="1222657"/>
            <a:ext cx="4575601" cy="3657600"/>
          </a:xfrm>
          <a:solidFill>
            <a:schemeClr val="tx2">
              <a:shade val="75000"/>
            </a:schemeClr>
          </a:solidFill>
          <a:ln w="63500">
            <a:noFill/>
            <a:miter lim="800000"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/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514536" y="1371600"/>
            <a:ext cx="3044952" cy="2930086"/>
          </a:xfrm>
        </p:spPr>
        <p:txBody>
          <a:bodyPr bIns="0" anchor="b">
            <a:normAutofit/>
          </a:bodyPr>
          <a:lstStyle>
            <a:lvl1pPr marL="0" marR="0" indent="0" algn="l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20CEA-B43E-45EA-9C09-0249EF985FFF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6E4BE-069A-4CF5-B7C6-4F6D3053F6E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20CEA-B43E-45EA-9C09-0249EF985FFF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6E4BE-069A-4CF5-B7C6-4F6D3053F6E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20CEA-B43E-45EA-9C09-0249EF985FFF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6E4BE-069A-4CF5-B7C6-4F6D3053F6E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20CEA-B43E-45EA-9C09-0249EF985FFF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6E4BE-069A-4CF5-B7C6-4F6D3053F6E4}" type="slidenum">
              <a:rPr lang="cs-CZ" smtClean="0"/>
              <a:t>‹#›</a:t>
            </a:fld>
            <a:endParaRPr lang="cs-CZ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20CEA-B43E-45EA-9C09-0249EF985FFF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6E4BE-069A-4CF5-B7C6-4F6D3053F6E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20CEA-B43E-45EA-9C09-0249EF985FFF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B746E4BE-069A-4CF5-B7C6-4F6D3053F6E4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20CEA-B43E-45EA-9C09-0249EF985FFF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6E4BE-069A-4CF5-B7C6-4F6D3053F6E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20CEA-B43E-45EA-9C09-0249EF985FFF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6E4BE-069A-4CF5-B7C6-4F6D3053F6E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20CEA-B43E-45EA-9C09-0249EF985FFF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6E4BE-069A-4CF5-B7C6-4F6D3053F6E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20CEA-B43E-45EA-9C09-0249EF985FFF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6E4BE-069A-4CF5-B7C6-4F6D3053F6E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20CEA-B43E-45EA-9C09-0249EF985FFF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6E4BE-069A-4CF5-B7C6-4F6D3053F6E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Kliknutím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20CEA-B43E-45EA-9C09-0249EF985FFF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6E4BE-069A-4CF5-B7C6-4F6D3053F6E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20CEA-B43E-45EA-9C09-0249EF985FFF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6E4BE-069A-4CF5-B7C6-4F6D3053F6E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20CEA-B43E-45EA-9C09-0249EF985FFF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6E4BE-069A-4CF5-B7C6-4F6D3053F6E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lastní rozlože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20CEA-B43E-45EA-9C09-0249EF985FFF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6E4BE-069A-4CF5-B7C6-4F6D3053F6E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50504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Vlastní rozlože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20CEA-B43E-45EA-9C09-0249EF985FFF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6E4BE-069A-4CF5-B7C6-4F6D3053F6E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07762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6B220CEA-B43E-45EA-9C09-0249EF985FFF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B746E4BE-069A-4CF5-B7C6-4F6D3053F6E4}" type="slidenum">
              <a:rPr lang="cs-CZ" smtClean="0"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20CEA-B43E-45EA-9C09-0249EF985FFF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6E4BE-069A-4CF5-B7C6-4F6D3053F6E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20CEA-B43E-45EA-9C09-0249EF985FFF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6E4BE-069A-4CF5-B7C6-4F6D3053F6E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20CEA-B43E-45EA-9C09-0249EF985FFF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6E4BE-069A-4CF5-B7C6-4F6D3053F6E4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20CEA-B43E-45EA-9C09-0249EF985FFF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6E4BE-069A-4CF5-B7C6-4F6D3053F6E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20CEA-B43E-45EA-9C09-0249EF985FFF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6E4BE-069A-4CF5-B7C6-4F6D3053F6E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20CEA-B43E-45EA-9C09-0249EF985FFF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6E4BE-069A-4CF5-B7C6-4F6D3053F6E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20CEA-B43E-45EA-9C09-0249EF985FFF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6E4BE-069A-4CF5-B7C6-4F6D3053F6E4}" type="slidenum">
              <a:rPr lang="cs-CZ" smtClean="0"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20CEA-B43E-45EA-9C09-0249EF985FFF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6E4BE-069A-4CF5-B7C6-4F6D3053F6E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20CEA-B43E-45EA-9C09-0249EF985FFF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6E4BE-069A-4CF5-B7C6-4F6D3053F6E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20CEA-B43E-45EA-9C09-0249EF985FFF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6E4BE-069A-4CF5-B7C6-4F6D3053F6E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AB733-3CA3-4F27-BCED-EC397C84474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06C2-6341-4D29-AA42-47E39F108E2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917310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AB733-3CA3-4F27-BCED-EC397C84474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06C2-6341-4D29-AA42-47E39F108E2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605967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AB733-3CA3-4F27-BCED-EC397C84474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06C2-6341-4D29-AA42-47E39F108E2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247944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AB733-3CA3-4F27-BCED-EC397C84474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06C2-6341-4D29-AA42-47E39F108E2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367896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AB733-3CA3-4F27-BCED-EC397C84474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06C2-6341-4D29-AA42-47E39F108E2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058464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AB733-3CA3-4F27-BCED-EC397C84474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06C2-6341-4D29-AA42-47E39F108E2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408442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AB733-3CA3-4F27-BCED-EC397C84474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06C2-6341-4D29-AA42-47E39F108E2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687378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AB733-3CA3-4F27-BCED-EC397C84474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06C2-6341-4D29-AA42-47E39F108E2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21496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AB733-3CA3-4F27-BCED-EC397C84474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06C2-6341-4D29-AA42-47E39F108E2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808074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AB733-3CA3-4F27-BCED-EC397C84474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06C2-6341-4D29-AA42-47E39F108E2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663592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AB733-3CA3-4F27-BCED-EC397C84474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06C2-6341-4D29-AA42-47E39F108E2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2091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6B220CEA-B43E-45EA-9C09-0249EF985FFF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B746E4BE-069A-4CF5-B7C6-4F6D3053F6E4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defPPr>
        <a:defRPr sz="4400">
          <a:solidFill>
            <a:schemeClr val="tx2">
              <a:shade val="85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48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>
            <a:outerShdw blurRad="63500" dist="38100" dir="8220000" algn="tl" rotWithShape="0">
              <a:srgbClr val="000000">
                <a:alpha val="30000"/>
              </a:srgbClr>
            </a:outerShdw>
          </a:effectLst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indent="-274320" algn="l" eaLnBrk="1" hangingPunct="1">
        <a:buClr>
          <a:schemeClr val="accent1"/>
        </a:buClr>
        <a:buSzPct val="80000"/>
        <a:buFont typeface="Wingdings 2" pitchFamily="18" charset="2"/>
        <a:buChar char="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557784" indent="-228600" algn="l" eaLnBrk="1" hangingPunct="1">
        <a:buClr>
          <a:schemeClr val="tx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813816" indent="-228600" algn="l" eaLnBrk="1" hangingPunct="1">
        <a:buClr>
          <a:schemeClr val="accent1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069848" indent="-228600" algn="l" eaLnBrk="1" hangingPunct="1"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316736" indent="-228600" algn="l" eaLnBrk="1" hangingPunct="1">
        <a:buClr>
          <a:schemeClr val="accent1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57276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1819656" indent="-228600" algn="l" eaLnBrk="1" hangingPunct="1">
        <a:buClr>
          <a:schemeClr val="accent1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066544" indent="-228600" algn="l" eaLnBrk="1" hangingPunct="1">
        <a:buClr>
          <a:schemeClr val="tx2"/>
        </a:buClr>
        <a:buFont typeface="Wingdings 2" pitchFamily="18" charset="2"/>
        <a:buChar char=""/>
        <a:defRPr sz="1600" baseline="0">
          <a:latin typeface="+mn-lt"/>
        </a:defRPr>
      </a:lvl8pPr>
      <a:lvl9pPr marL="2313432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6B220CEA-B43E-45EA-9C09-0249EF985FFF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746E4BE-069A-4CF5-B7C6-4F6D3053F6E4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708" r:id="rId12"/>
    <p:sldLayoutId id="2147483709" r:id="rId13"/>
  </p:sldLayoutIdLst>
  <p:timing>
    <p:tnLst>
      <p:par>
        <p:cTn id="1" dur="indefinite" restart="never" nodeType="tmRoot"/>
      </p:par>
    </p:tnLst>
  </p:timing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6B220CEA-B43E-45EA-9C09-0249EF985FFF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B746E4BE-069A-4CF5-B7C6-4F6D3053F6E4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3AB733-3CA3-4F27-BCED-EC397C84474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6E06C2-6341-4D29-AA42-47E39F108E2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9835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  <p:sldLayoutId id="2147483728" r:id="rId6"/>
    <p:sldLayoutId id="2147483729" r:id="rId7"/>
    <p:sldLayoutId id="2147483730" r:id="rId8"/>
    <p:sldLayoutId id="2147483731" r:id="rId9"/>
    <p:sldLayoutId id="2147483732" r:id="rId10"/>
    <p:sldLayoutId id="214748373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uorV_wlC-tY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199818829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7762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Nástup fašismu, mnichovská zrada</a:t>
            </a:r>
          </a:p>
          <a:p>
            <a:pPr marL="0" indent="0">
              <a:buNone/>
            </a:pPr>
            <a:r>
              <a:rPr lang="cs-CZ" sz="2400" dirty="0" smtClean="0"/>
              <a:t>Jazyk : čeština</a:t>
            </a:r>
          </a:p>
          <a:p>
            <a:pPr marL="0" indent="0">
              <a:buNone/>
            </a:pPr>
            <a:r>
              <a:rPr lang="cs-CZ" sz="2400" dirty="0" smtClean="0"/>
              <a:t>Očekávaný výstup : Pochopit příčiny a následky mnichovské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                     zrady- příprava k obsazení Československa.</a:t>
            </a:r>
          </a:p>
          <a:p>
            <a:pPr marL="0" indent="0">
              <a:buNone/>
            </a:pPr>
            <a:r>
              <a:rPr lang="cs-CZ" sz="2400" dirty="0" smtClean="0"/>
              <a:t>Druh materiálu : prezentace</a:t>
            </a:r>
          </a:p>
          <a:p>
            <a:pPr marL="0" indent="0">
              <a:buNone/>
            </a:pPr>
            <a:r>
              <a:rPr lang="cs-CZ" sz="2400" dirty="0" smtClean="0"/>
              <a:t>Stupeň a typ vzdělávání : ZŠ praktická 2.st.</a:t>
            </a:r>
          </a:p>
          <a:p>
            <a:pPr marL="0" indent="0">
              <a:buNone/>
            </a:pPr>
            <a:r>
              <a:rPr lang="cs-CZ" sz="2400" dirty="0" smtClean="0"/>
              <a:t>Věková skupina </a:t>
            </a:r>
            <a:r>
              <a:rPr lang="cs-CZ" sz="2400" smtClean="0"/>
              <a:t>: 9.roč</a:t>
            </a:r>
            <a:r>
              <a:rPr lang="cs-CZ" sz="2400" dirty="0" smtClean="0"/>
              <a:t>. /14 –15 let/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899766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836711"/>
            <a:ext cx="7772400" cy="1008113"/>
          </a:xfrm>
        </p:spPr>
        <p:txBody>
          <a:bodyPr/>
          <a:lstStyle/>
          <a:p>
            <a:r>
              <a:rPr lang="cs-CZ" dirty="0" smtClean="0">
                <a:solidFill>
                  <a:srgbClr val="00B0F0"/>
                </a:solidFill>
              </a:rPr>
              <a:t>Mnichovská zrada</a:t>
            </a: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2348880"/>
            <a:ext cx="6400800" cy="3816424"/>
          </a:xfrm>
        </p:spPr>
        <p:txBody>
          <a:bodyPr/>
          <a:lstStyle/>
          <a:p>
            <a:pPr algn="l"/>
            <a:r>
              <a:rPr lang="cs-CZ" dirty="0" smtClean="0"/>
              <a:t>V Německu - nástup fašismu</a:t>
            </a:r>
          </a:p>
          <a:p>
            <a:pPr algn="l"/>
            <a:r>
              <a:rPr lang="cs-CZ" dirty="0"/>
              <a:t> </a:t>
            </a:r>
            <a:r>
              <a:rPr lang="cs-CZ" dirty="0" smtClean="0"/>
              <a:t>                     - u moci Adolf Hitler, </a:t>
            </a:r>
          </a:p>
          <a:p>
            <a:pPr algn="l"/>
            <a:r>
              <a:rPr lang="cs-CZ" dirty="0"/>
              <a:t> </a:t>
            </a:r>
            <a:r>
              <a:rPr lang="cs-CZ" dirty="0" smtClean="0"/>
              <a:t>                        který usiluje o nadvládu</a:t>
            </a:r>
          </a:p>
          <a:p>
            <a:pPr algn="l"/>
            <a:r>
              <a:rPr lang="cs-CZ" dirty="0"/>
              <a:t> </a:t>
            </a:r>
            <a:r>
              <a:rPr lang="cs-CZ" dirty="0" smtClean="0"/>
              <a:t>                        v Evropě</a:t>
            </a:r>
          </a:p>
          <a:p>
            <a:pPr algn="l"/>
            <a:endParaRPr lang="cs-CZ" dirty="0" smtClean="0"/>
          </a:p>
          <a:p>
            <a:pPr algn="l"/>
            <a:r>
              <a:rPr lang="cs-CZ" dirty="0" smtClean="0"/>
              <a:t>Pohraničí ČSR = </a:t>
            </a:r>
            <a:r>
              <a:rPr lang="cs-CZ" dirty="0" smtClean="0">
                <a:solidFill>
                  <a:srgbClr val="FFFF00"/>
                </a:solidFill>
              </a:rPr>
              <a:t>Sudety</a:t>
            </a:r>
          </a:p>
          <a:p>
            <a:pPr algn="l"/>
            <a:r>
              <a:rPr lang="cs-CZ" dirty="0"/>
              <a:t> </a:t>
            </a:r>
            <a:r>
              <a:rPr lang="cs-CZ" dirty="0" smtClean="0"/>
              <a:t>             /žijí zde asi 3 miliony Němců/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45530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Sudety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   V Sudetech zastupuje Hitlera </a:t>
            </a:r>
            <a:r>
              <a:rPr lang="cs-CZ" dirty="0" smtClean="0">
                <a:solidFill>
                  <a:srgbClr val="FF0000"/>
                </a:solidFill>
              </a:rPr>
              <a:t>Konrád Henlein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    Jeho strana se snaží vyostřit vztahy mezi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Čechy a sudetskými Němci….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3212976"/>
            <a:ext cx="4522866" cy="2549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358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260648"/>
            <a:ext cx="7772400" cy="1944216"/>
          </a:xfrm>
        </p:spPr>
        <p:txBody>
          <a:bodyPr/>
          <a:lstStyle/>
          <a:p>
            <a:r>
              <a:rPr lang="cs-CZ" b="1" dirty="0" smtClean="0"/>
              <a:t> Československé opevnění.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2276872"/>
            <a:ext cx="7848872" cy="4032448"/>
          </a:xfrm>
        </p:spPr>
        <p:txBody>
          <a:bodyPr/>
          <a:lstStyle/>
          <a:p>
            <a:pPr algn="l"/>
            <a:r>
              <a:rPr lang="cs-CZ" dirty="0" smtClean="0"/>
              <a:t>  </a:t>
            </a:r>
            <a:r>
              <a:rPr lang="cs-CZ" sz="2400" b="1" dirty="0" smtClean="0"/>
              <a:t>ČSR se obává obsazení svého území.</a:t>
            </a:r>
          </a:p>
          <a:p>
            <a:pPr algn="l"/>
            <a:r>
              <a:rPr lang="cs-CZ" sz="2400" b="1" dirty="0" smtClean="0"/>
              <a:t>  Proto buduje podél hranic s Německem</a:t>
            </a:r>
          </a:p>
          <a:p>
            <a:pPr algn="l"/>
            <a:r>
              <a:rPr lang="cs-CZ" sz="2400" b="1" dirty="0" smtClean="0"/>
              <a:t>  pohraniční pevnosti.</a:t>
            </a:r>
          </a:p>
          <a:p>
            <a:pPr algn="l"/>
            <a:endParaRPr lang="cs-CZ" sz="2400" b="1" dirty="0" smtClean="0"/>
          </a:p>
          <a:p>
            <a:pPr algn="l"/>
            <a:endParaRPr lang="cs-CZ" sz="2400" b="1" dirty="0"/>
          </a:p>
          <a:p>
            <a:pPr algn="l"/>
            <a:r>
              <a:rPr lang="cs-CZ" sz="2400" b="1" dirty="0" smtClean="0"/>
              <a:t> </a:t>
            </a:r>
            <a:endParaRPr lang="cs-CZ" sz="2400" b="1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3789040"/>
            <a:ext cx="4108752" cy="26963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13188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dirty="0" smtClean="0">
                <a:solidFill>
                  <a:srgbClr val="00B050"/>
                </a:solidFill>
              </a:rPr>
              <a:t>23.9.1938</a:t>
            </a:r>
            <a:r>
              <a:rPr lang="cs-CZ" dirty="0" smtClean="0"/>
              <a:t> </a:t>
            </a:r>
            <a:r>
              <a:rPr lang="cs-CZ" sz="2700" dirty="0" smtClean="0"/>
              <a:t>– prezident </a:t>
            </a:r>
            <a:r>
              <a:rPr lang="cs-CZ" sz="2700" dirty="0" smtClean="0">
                <a:solidFill>
                  <a:srgbClr val="00B050"/>
                </a:solidFill>
              </a:rPr>
              <a:t>Edvard Beneš </a:t>
            </a:r>
            <a:r>
              <a:rPr lang="cs-CZ" sz="2700" dirty="0" smtClean="0"/>
              <a:t>a jeho vláda</a:t>
            </a:r>
            <a:br>
              <a:rPr lang="cs-CZ" sz="2700" dirty="0" smtClean="0"/>
            </a:br>
            <a:r>
              <a:rPr lang="cs-CZ" sz="2700" dirty="0"/>
              <a:t> </a:t>
            </a:r>
            <a:r>
              <a:rPr lang="cs-CZ" sz="2700" dirty="0" smtClean="0"/>
              <a:t>                                   vyhlašují všeobecnou mobilizaci.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0">
              <a:buNone/>
            </a:pPr>
            <a:r>
              <a:rPr lang="cs-CZ" dirty="0" smtClean="0"/>
              <a:t> Naši vojáci muži ze záloh nastupují do pohraničí</a:t>
            </a:r>
          </a:p>
          <a:p>
            <a:pPr indent="0">
              <a:buNone/>
            </a:pPr>
            <a:r>
              <a:rPr lang="cs-CZ" dirty="0"/>
              <a:t> </a:t>
            </a:r>
            <a:r>
              <a:rPr lang="cs-CZ" dirty="0" smtClean="0"/>
              <a:t>a jsou připraveni hájit naše území.</a:t>
            </a:r>
          </a:p>
          <a:p>
            <a:pPr indent="0">
              <a:buNone/>
            </a:pPr>
            <a:endParaRPr lang="cs-CZ" dirty="0"/>
          </a:p>
          <a:p>
            <a:pPr indent="0">
              <a:buNone/>
            </a:pPr>
            <a:endParaRPr lang="cs-CZ" dirty="0" smtClean="0"/>
          </a:p>
          <a:p>
            <a:pPr indent="0">
              <a:buNone/>
            </a:pPr>
            <a:r>
              <a:rPr lang="cs-CZ" dirty="0"/>
              <a:t> </a:t>
            </a:r>
            <a:r>
              <a:rPr lang="cs-CZ" dirty="0" smtClean="0">
                <a:hlinkClick r:id="rId2"/>
              </a:rPr>
              <a:t>http://www.youtube.com/watch?v=uorV_wlC-tY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04811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476673"/>
            <a:ext cx="7772400" cy="792087"/>
          </a:xfrm>
        </p:spPr>
        <p:txBody>
          <a:bodyPr/>
          <a:lstStyle/>
          <a:p>
            <a:r>
              <a:rPr lang="cs-CZ" sz="3200" dirty="0" smtClean="0"/>
              <a:t>Zrada západních mocností</a:t>
            </a:r>
            <a:endParaRPr lang="cs-CZ" sz="3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55576" y="1412776"/>
            <a:ext cx="7848872" cy="5040560"/>
          </a:xfrm>
        </p:spPr>
        <p:txBody>
          <a:bodyPr>
            <a:normAutofit lnSpcReduction="10000"/>
          </a:bodyPr>
          <a:lstStyle/>
          <a:p>
            <a:pPr algn="l"/>
            <a:endParaRPr lang="cs-CZ" dirty="0" smtClean="0"/>
          </a:p>
          <a:p>
            <a:pPr algn="l"/>
            <a:r>
              <a:rPr lang="cs-CZ" dirty="0"/>
              <a:t>Vlády Anglie a Francie se obávají Hitlera a</a:t>
            </a:r>
          </a:p>
          <a:p>
            <a:pPr algn="l"/>
            <a:r>
              <a:rPr lang="cs-CZ" dirty="0" smtClean="0"/>
              <a:t>souhlasí </a:t>
            </a:r>
            <a:r>
              <a:rPr lang="cs-CZ" dirty="0"/>
              <a:t>s obsazením Sudet Němci.</a:t>
            </a:r>
          </a:p>
          <a:p>
            <a:pPr algn="l"/>
            <a:endParaRPr lang="cs-CZ" dirty="0"/>
          </a:p>
          <a:p>
            <a:pPr algn="l"/>
            <a:endParaRPr lang="cs-CZ" dirty="0"/>
          </a:p>
          <a:p>
            <a:pPr algn="l"/>
            <a:r>
              <a:rPr lang="cs-CZ" dirty="0"/>
              <a:t>Domnívají se, že Hitler se s našim územím</a:t>
            </a:r>
          </a:p>
          <a:p>
            <a:pPr algn="l"/>
            <a:r>
              <a:rPr lang="cs-CZ" dirty="0" smtClean="0"/>
              <a:t>spokojí </a:t>
            </a:r>
            <a:r>
              <a:rPr lang="cs-CZ" dirty="0"/>
              <a:t>a nebude ohrožovat jejich země ani</a:t>
            </a:r>
          </a:p>
          <a:p>
            <a:pPr algn="l"/>
            <a:r>
              <a:rPr lang="cs-CZ" dirty="0" smtClean="0"/>
              <a:t>mír </a:t>
            </a:r>
            <a:r>
              <a:rPr lang="cs-CZ" dirty="0"/>
              <a:t>ve světě.</a:t>
            </a:r>
          </a:p>
          <a:p>
            <a:pPr algn="l"/>
            <a:endParaRPr lang="cs-CZ" dirty="0"/>
          </a:p>
          <a:p>
            <a:pPr algn="l"/>
            <a:endParaRPr lang="cs-CZ" dirty="0"/>
          </a:p>
          <a:p>
            <a:pPr algn="l"/>
            <a:r>
              <a:rPr lang="cs-CZ" b="1" dirty="0" smtClean="0"/>
              <a:t>Československo bylo zrazeno a obětováno</a:t>
            </a:r>
            <a:r>
              <a:rPr lang="cs-CZ" dirty="0" smtClean="0"/>
              <a:t>.</a:t>
            </a:r>
          </a:p>
          <a:p>
            <a:pPr algn="l"/>
            <a:r>
              <a:rPr lang="cs-CZ" dirty="0"/>
              <a:t> </a:t>
            </a:r>
            <a:endParaRPr lang="cs-CZ" dirty="0" smtClean="0"/>
          </a:p>
          <a:p>
            <a:pPr algn="l"/>
            <a:endParaRPr lang="cs-CZ" dirty="0"/>
          </a:p>
          <a:p>
            <a:pPr algn="l"/>
            <a:endParaRPr lang="cs-CZ" dirty="0"/>
          </a:p>
          <a:p>
            <a:pPr algn="l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26763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67544" y="404664"/>
            <a:ext cx="8229600" cy="864096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Mnichov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67544" y="1233449"/>
            <a:ext cx="7848872" cy="5112568"/>
          </a:xfrm>
        </p:spPr>
        <p:txBody>
          <a:bodyPr>
            <a:normAutofit/>
          </a:bodyPr>
          <a:lstStyle/>
          <a:p>
            <a:pPr algn="l"/>
            <a:r>
              <a:rPr lang="cs-CZ" dirty="0"/>
              <a:t> 29.září 1938 se </a:t>
            </a:r>
            <a:r>
              <a:rPr lang="cs-CZ" b="1" dirty="0">
                <a:solidFill>
                  <a:schemeClr val="bg1"/>
                </a:solidFill>
              </a:rPr>
              <a:t>Hitler</a:t>
            </a:r>
            <a:r>
              <a:rPr lang="cs-CZ" dirty="0"/>
              <a:t> sešel se zástupci </a:t>
            </a:r>
            <a:r>
              <a:rPr lang="cs-CZ" dirty="0">
                <a:solidFill>
                  <a:srgbClr val="FF0000"/>
                </a:solidFill>
              </a:rPr>
              <a:t>Anglie,</a:t>
            </a:r>
          </a:p>
          <a:p>
            <a:pPr algn="l"/>
            <a:r>
              <a:rPr lang="cs-CZ" dirty="0" smtClean="0">
                <a:solidFill>
                  <a:srgbClr val="00B0F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Francie </a:t>
            </a:r>
            <a:r>
              <a:rPr lang="cs-CZ" dirty="0">
                <a:solidFill>
                  <a:srgbClr val="FF0000"/>
                </a:solidFill>
              </a:rPr>
              <a:t>a Itálie </a:t>
            </a:r>
            <a:r>
              <a:rPr lang="cs-CZ" dirty="0"/>
              <a:t>a dohodl s nimi odtržení Sudet</a:t>
            </a:r>
          </a:p>
          <a:p>
            <a:pPr algn="l"/>
            <a:r>
              <a:rPr lang="cs-CZ" dirty="0" smtClean="0"/>
              <a:t> od </a:t>
            </a:r>
            <a:r>
              <a:rPr lang="cs-CZ" dirty="0"/>
              <a:t>naší republiky a jejich připojení k Říši.</a:t>
            </a:r>
          </a:p>
          <a:p>
            <a:pPr algn="l"/>
            <a:endParaRPr lang="cs-CZ" dirty="0"/>
          </a:p>
          <a:p>
            <a:pPr algn="l"/>
            <a:endParaRPr lang="cs-CZ" dirty="0"/>
          </a:p>
          <a:p>
            <a:pPr algn="l"/>
            <a:r>
              <a:rPr lang="cs-CZ" dirty="0"/>
              <a:t>Naši vojáci museli bez boje opustit pohraniční </a:t>
            </a:r>
          </a:p>
          <a:p>
            <a:pPr algn="l"/>
            <a:r>
              <a:rPr lang="cs-CZ" dirty="0"/>
              <a:t>pevnosti a ustoupit do vnitrozemí. </a:t>
            </a:r>
          </a:p>
          <a:p>
            <a:pPr algn="l"/>
            <a:r>
              <a:rPr lang="cs-CZ" dirty="0"/>
              <a:t>Čeští obyvatelé se museli vystěhovat…</a:t>
            </a:r>
          </a:p>
          <a:p>
            <a:pPr algn="l"/>
            <a:endParaRPr lang="cs-CZ" dirty="0"/>
          </a:p>
          <a:p>
            <a:pPr algn="l"/>
            <a:endParaRPr lang="cs-CZ" dirty="0"/>
          </a:p>
          <a:p>
            <a:pPr algn="l"/>
            <a:endParaRPr lang="cs-CZ" dirty="0" smtClean="0"/>
          </a:p>
          <a:p>
            <a:pPr algn="l"/>
            <a:endParaRPr lang="cs-CZ" dirty="0"/>
          </a:p>
          <a:p>
            <a:pPr algn="l"/>
            <a:endParaRPr lang="cs-CZ" dirty="0"/>
          </a:p>
          <a:p>
            <a:pPr algn="l"/>
            <a:endParaRPr lang="cs-CZ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4466838"/>
            <a:ext cx="2016224" cy="21797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5252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67544" y="1412776"/>
            <a:ext cx="8229600" cy="1008112"/>
          </a:xfrm>
        </p:spPr>
        <p:txBody>
          <a:bodyPr/>
          <a:lstStyle/>
          <a:p>
            <a:r>
              <a:rPr lang="cs-CZ" dirty="0" smtClean="0">
                <a:solidFill>
                  <a:srgbClr val="00B0F0"/>
                </a:solidFill>
              </a:rPr>
              <a:t>Následky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00B0F0"/>
                </a:solidFill>
              </a:rPr>
              <a:t>zrady :</a:t>
            </a: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71600" y="2492896"/>
            <a:ext cx="7272808" cy="3816424"/>
          </a:xfrm>
        </p:spPr>
        <p:txBody>
          <a:bodyPr>
            <a:noAutofit/>
          </a:bodyPr>
          <a:lstStyle/>
          <a:p>
            <a:pPr algn="l"/>
            <a:r>
              <a:rPr lang="cs-CZ" sz="2400" dirty="0" smtClean="0"/>
              <a:t> Československo </a:t>
            </a:r>
            <a:r>
              <a:rPr lang="cs-CZ" sz="2400" smtClean="0"/>
              <a:t>ztratilo :</a:t>
            </a:r>
          </a:p>
          <a:p>
            <a:pPr algn="l"/>
            <a:endParaRPr lang="cs-CZ" sz="2400" dirty="0" smtClean="0"/>
          </a:p>
          <a:p>
            <a:r>
              <a:rPr lang="cs-CZ" sz="2400" dirty="0" smtClean="0">
                <a:solidFill>
                  <a:srgbClr val="FF0000"/>
                </a:solidFill>
              </a:rPr>
              <a:t>třetinu svého území</a:t>
            </a:r>
          </a:p>
          <a:p>
            <a:pPr algn="l"/>
            <a:r>
              <a:rPr lang="cs-CZ" sz="2400" dirty="0" smtClean="0">
                <a:solidFill>
                  <a:srgbClr val="FF0000"/>
                </a:solidFill>
              </a:rPr>
              <a:t>                             40 </a:t>
            </a:r>
            <a:r>
              <a:rPr lang="cs-CZ" sz="2400" dirty="0">
                <a:solidFill>
                  <a:srgbClr val="FF0000"/>
                </a:solidFill>
              </a:rPr>
              <a:t>% veškerého průmyslu</a:t>
            </a:r>
            <a:endParaRPr lang="cs-CZ" sz="2400" dirty="0" smtClean="0">
              <a:solidFill>
                <a:srgbClr val="FF0000"/>
              </a:solidFill>
            </a:endParaRPr>
          </a:p>
          <a:p>
            <a:pPr algn="l"/>
            <a:r>
              <a:rPr lang="cs-CZ" sz="2400" dirty="0">
                <a:solidFill>
                  <a:srgbClr val="FF0000"/>
                </a:solidFill>
              </a:rPr>
              <a:t>      </a:t>
            </a:r>
            <a:r>
              <a:rPr lang="cs-CZ" sz="2400" dirty="0" smtClean="0">
                <a:solidFill>
                  <a:srgbClr val="FF0000"/>
                </a:solidFill>
              </a:rPr>
              <a:t>                       pohraniční pevnosti</a:t>
            </a:r>
          </a:p>
          <a:p>
            <a:pPr algn="l"/>
            <a:r>
              <a:rPr lang="cs-CZ" sz="2400" dirty="0">
                <a:solidFill>
                  <a:srgbClr val="FF0000"/>
                </a:solidFill>
              </a:rPr>
              <a:t>  </a:t>
            </a:r>
            <a:r>
              <a:rPr lang="cs-CZ" sz="2400" dirty="0" smtClean="0">
                <a:solidFill>
                  <a:srgbClr val="FF0000"/>
                </a:solidFill>
              </a:rPr>
              <a:t>                           </a:t>
            </a:r>
            <a:endParaRPr lang="cs-CZ" sz="2400" dirty="0">
              <a:solidFill>
                <a:srgbClr val="FF0000"/>
              </a:solidFill>
            </a:endParaRPr>
          </a:p>
          <a:p>
            <a:pPr algn="l"/>
            <a:endParaRPr lang="cs-CZ" sz="2400" dirty="0" smtClean="0">
              <a:solidFill>
                <a:srgbClr val="FF0000"/>
              </a:solidFill>
            </a:endParaRPr>
          </a:p>
          <a:p>
            <a:pPr algn="l"/>
            <a:r>
              <a:rPr lang="cs-CZ" sz="2400" dirty="0">
                <a:solidFill>
                  <a:srgbClr val="FF0000"/>
                </a:solidFill>
              </a:rPr>
              <a:t>Německo tak mělo otevřenou cestu k úplnému obsazení naší země….</a:t>
            </a:r>
          </a:p>
          <a:p>
            <a:pPr algn="l"/>
            <a:endParaRPr lang="cs-CZ" sz="2400" dirty="0">
              <a:solidFill>
                <a:srgbClr val="FF0000"/>
              </a:solidFill>
            </a:endParaRPr>
          </a:p>
          <a:p>
            <a:pPr algn="l"/>
            <a:endParaRPr lang="cs-CZ" sz="2400" dirty="0" smtClean="0"/>
          </a:p>
          <a:p>
            <a:pPr algn="l"/>
            <a:endParaRPr lang="cs-CZ" sz="2400" dirty="0"/>
          </a:p>
          <a:p>
            <a:pPr algn="l"/>
            <a:endParaRPr lang="cs-CZ" sz="2400" dirty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r>
              <a:rPr lang="cs-CZ" sz="2400" dirty="0" smtClean="0"/>
              <a:t>                                           </a:t>
            </a:r>
          </a:p>
          <a:p>
            <a:r>
              <a:rPr lang="cs-CZ" sz="2400" dirty="0" smtClean="0"/>
              <a:t>   </a:t>
            </a:r>
            <a:endParaRPr lang="cs-CZ" sz="2400" dirty="0"/>
          </a:p>
        </p:txBody>
      </p:sp>
      <p:pic>
        <p:nvPicPr>
          <p:cNvPr id="11" name="Obrázek 10" descr="děj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277872" y="11709920"/>
            <a:ext cx="9144000" cy="5523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30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37160" indent="0">
              <a:buNone/>
            </a:pPr>
            <a:r>
              <a:rPr lang="cs-CZ" sz="2400" dirty="0" smtClean="0"/>
              <a:t>  http</a:t>
            </a:r>
            <a:r>
              <a:rPr lang="cs-CZ" sz="2400" dirty="0"/>
              <a:t>://cs.wikipedia.org/wiki/Sudety</a:t>
            </a:r>
          </a:p>
        </p:txBody>
      </p:sp>
      <p:sp>
        <p:nvSpPr>
          <p:cNvPr id="5" name="Obdélník 4"/>
          <p:cNvSpPr/>
          <p:nvPr/>
        </p:nvSpPr>
        <p:spPr>
          <a:xfrm>
            <a:off x="755576" y="2348881"/>
            <a:ext cx="77768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/>
              <a:t>http://cs.wikipedia.org/wiki/Soubor:MO_S-19(c).jpg</a:t>
            </a:r>
          </a:p>
        </p:txBody>
      </p:sp>
      <p:sp>
        <p:nvSpPr>
          <p:cNvPr id="7" name="Obdélník 6"/>
          <p:cNvSpPr/>
          <p:nvPr/>
        </p:nvSpPr>
        <p:spPr>
          <a:xfrm>
            <a:off x="827584" y="3059668"/>
            <a:ext cx="73448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/>
              <a:t>http://</a:t>
            </a:r>
            <a:r>
              <a:rPr lang="cs-CZ" sz="2400" dirty="0" smtClean="0"/>
              <a:t>cs.wikiphe_Sudetenland_1.</a:t>
            </a:r>
            <a:r>
              <a:rPr lang="cs-CZ" sz="2400" dirty="0"/>
              <a:t> edia.org/wiki/</a:t>
            </a:r>
            <a:r>
              <a:rPr lang="cs-CZ" sz="2400" dirty="0" err="1"/>
              <a:t>Soubor:Czech_refugees_from_t</a:t>
            </a:r>
            <a:r>
              <a:rPr lang="cs-CZ" sz="2400" dirty="0" err="1" smtClean="0"/>
              <a:t>gif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327915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Human">
  <a:themeElements>
    <a:clrScheme name="Human">
      <a:dk1>
        <a:sysClr val="windowText" lastClr="000000"/>
      </a:dk1>
      <a:lt1>
        <a:sysClr val="window" lastClr="FFFFFF"/>
      </a:lt1>
      <a:dk2>
        <a:srgbClr val="795339"/>
      </a:dk2>
      <a:lt2>
        <a:srgbClr val="F7EEDD"/>
      </a:lt2>
      <a:accent1>
        <a:srgbClr val="AD2E27"/>
      </a:accent1>
      <a:accent2>
        <a:srgbClr val="3F3D66"/>
      </a:accent2>
      <a:accent3>
        <a:srgbClr val="17517A"/>
      </a:accent3>
      <a:accent4>
        <a:srgbClr val="877E48"/>
      </a:accent4>
      <a:accent5>
        <a:srgbClr val="AF8B1E"/>
      </a:accent5>
      <a:accent6>
        <a:srgbClr val="A35E21"/>
      </a:accent6>
      <a:hlink>
        <a:srgbClr val="9B7300"/>
      </a:hlink>
      <a:folHlink>
        <a:srgbClr val="D6A73B"/>
      </a:folHlink>
    </a:clrScheme>
    <a:fontScheme name="Human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Human">
      <a: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tint val="30000"/>
                <a:satMod val="175000"/>
              </a:schemeClr>
            </a:gs>
            <a:gs pos="50000">
              <a:schemeClr val="phClr">
                <a:tint val="55000"/>
                <a:satMod val="200000"/>
              </a:schemeClr>
            </a:gs>
            <a:gs pos="70000">
              <a:schemeClr val="phClr">
                <a:tint val="70000"/>
                <a:satMod val="175000"/>
              </a:schemeClr>
            </a:gs>
            <a:gs pos="100000">
              <a:schemeClr val="phClr">
                <a:tint val="85000"/>
                <a:satMod val="175000"/>
              </a:schemeClr>
            </a:gs>
          </a:gsLst>
          <a:lin ang="8000000" scaled="1"/>
        </a:gradFill>
        <a:gradFill>
          <a:gsLst>
            <a:gs pos="0">
              <a:schemeClr val="phClr">
                <a:shade val="100000"/>
                <a:satMod val="140000"/>
              </a:schemeClr>
            </a:gs>
            <a:gs pos="40000">
              <a:schemeClr val="phClr">
                <a:shade val="65000"/>
                <a:satMod val="140000"/>
              </a:schemeClr>
            </a:gs>
            <a:gs pos="70000">
              <a:schemeClr val="phClr">
                <a:shade val="40000"/>
                <a:satMod val="115000"/>
              </a:schemeClr>
            </a:gs>
            <a:gs pos="100000">
              <a:schemeClr val="phClr">
                <a:shade val="20000"/>
                <a:satMod val="115000"/>
              </a:schemeClr>
            </a:gs>
          </a:gsLst>
          <a:lin ang="8000000" scaled="1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90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400" dir="90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400" dir="9000000">
              <a:srgbClr val="000000">
                <a:alpha val="40000"/>
              </a:srgbClr>
            </a:outerShdw>
          </a:effectLst>
          <a:scene3d>
            <a:camera prst="perspectiveFront">
              <a:rot lat="0" lon="0" rev="0"/>
            </a:camera>
            <a:lightRig rig="brightRoom" dir="tr">
              <a:rot lat="0" lon="0" rev="3540000"/>
            </a:lightRig>
          </a:scene3d>
          <a:sp3d prstMaterial="matte">
            <a:bevelT w="190500" h="44450" prst="cross"/>
          </a:sp3d>
        </a:effectStyle>
      </a:effectStyleLst>
      <a:bgFillStyleLst>
        <a:solidFill>
          <a:schemeClr val="phClr">
            <a:tint val="100000"/>
          </a:schemeClr>
        </a:solidFill>
        <a:gradFill flip="none" rotWithShape="1">
          <a:gsLst>
            <a:gs pos="0">
              <a:schemeClr val="phClr">
                <a:tint val="85000"/>
                <a:satMod val="275000"/>
              </a:schemeClr>
            </a:gs>
            <a:gs pos="3000">
              <a:schemeClr val="phClr">
                <a:tint val="87000"/>
                <a:satMod val="275000"/>
              </a:schemeClr>
            </a:gs>
            <a:gs pos="10000">
              <a:schemeClr val="phClr">
                <a:tint val="90000"/>
                <a:satMod val="275000"/>
              </a:schemeClr>
            </a:gs>
            <a:gs pos="70000">
              <a:schemeClr val="phClr">
                <a:shade val="38000"/>
                <a:satMod val="275000"/>
              </a:schemeClr>
            </a:gs>
            <a:gs pos="90000">
              <a:schemeClr val="phClr">
                <a:shade val="25000"/>
                <a:satMod val="300000"/>
              </a:schemeClr>
            </a:gs>
            <a:gs pos="100000">
              <a:schemeClr val="phClr">
                <a:shade val="22000"/>
                <a:satMod val="300000"/>
              </a:schemeClr>
            </a:gs>
          </a:gsLst>
          <a:path path="circle">
            <a:fillToRect l="60000" t="-3300" b="200000"/>
          </a:path>
          <a:tileRect/>
        </a:gradFill>
        <a:gradFill rotWithShape="1">
          <a:gsLst>
            <a:gs pos="0">
              <a:schemeClr val="phClr">
                <a:tint val="57000"/>
                <a:satMod val="400000"/>
              </a:schemeClr>
            </a:gs>
            <a:gs pos="100000">
              <a:schemeClr val="phClr">
                <a:tint val="87000"/>
                <a:shade val="40000"/>
                <a:satMod val="5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Vrchol">
  <a:themeElements>
    <a:clrScheme name="Stupně šedé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256</TotalTime>
  <Words>322</Words>
  <Application>Microsoft Office PowerPoint</Application>
  <PresentationFormat>Předvádění na obrazovce (4:3)</PresentationFormat>
  <Paragraphs>88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4</vt:i4>
      </vt:variant>
      <vt:variant>
        <vt:lpstr>Nadpisy snímků</vt:lpstr>
      </vt:variant>
      <vt:variant>
        <vt:i4>10</vt:i4>
      </vt:variant>
    </vt:vector>
  </HeadingPairs>
  <TitlesOfParts>
    <vt:vector size="14" baseType="lpstr">
      <vt:lpstr>Human</vt:lpstr>
      <vt:lpstr>Vrchol</vt:lpstr>
      <vt:lpstr>Austin</vt:lpstr>
      <vt:lpstr>Motiv systému Office</vt:lpstr>
      <vt:lpstr>Prezentace aplikace PowerPoint</vt:lpstr>
      <vt:lpstr>Anotace</vt:lpstr>
      <vt:lpstr>Mnichovská zrada</vt:lpstr>
      <vt:lpstr>Sudety</vt:lpstr>
      <vt:lpstr> Československé opevnění.</vt:lpstr>
      <vt:lpstr>23.9.1938 – prezident Edvard Beneš a jeho vláda                                     vyhlašují všeobecnou mobilizaci.</vt:lpstr>
      <vt:lpstr>Zrada západních mocností</vt:lpstr>
      <vt:lpstr>Mnichov</vt:lpstr>
      <vt:lpstr>Následky zrady :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Jaana</dc:creator>
  <cp:lastModifiedBy>Slaminkova Jana</cp:lastModifiedBy>
  <cp:revision>35</cp:revision>
  <dcterms:created xsi:type="dcterms:W3CDTF">2011-10-29T12:12:58Z</dcterms:created>
  <dcterms:modified xsi:type="dcterms:W3CDTF">2012-11-28T12:59:16Z</dcterms:modified>
</cp:coreProperties>
</file>