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notesMasterIdLst>
    <p:notesMasterId r:id="rId12"/>
  </p:notesMasterIdLst>
  <p:sldIdLst>
    <p:sldId id="262" r:id="rId4"/>
    <p:sldId id="264" r:id="rId5"/>
    <p:sldId id="256" r:id="rId6"/>
    <p:sldId id="257" r:id="rId7"/>
    <p:sldId id="258" r:id="rId8"/>
    <p:sldId id="259" r:id="rId9"/>
    <p:sldId id="26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VY_32_INOVACE_06_DĚJEPIS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Nebezpečí fašismu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D38202-C4DB-4AD4-959F-12040F1306CA}" type="presOf" srcId="{D8197B8C-B260-4A16-BDF4-0947B075E274}" destId="{25B08C86-7E15-44DC-BE7F-FFB55DD49D12}" srcOrd="0" destOrd="0" presId="urn:microsoft.com/office/officeart/2005/8/layout/target3"/>
    <dgm:cxn modelId="{B8F29B25-7BD6-41C9-BC56-18A0A2B506DF}" type="presOf" srcId="{02D3ABD5-07DC-48E3-807C-B204D29A7DF0}" destId="{61B35E2F-12DF-441A-B3C7-B9B960E9874B}" srcOrd="0" destOrd="0" presId="urn:microsoft.com/office/officeart/2005/8/layout/target3"/>
    <dgm:cxn modelId="{87DDD596-F65E-487D-B88C-4269087730B3}" type="presOf" srcId="{D1B46980-6531-4606-95E6-44980827E919}" destId="{2BE915AB-18AA-4053-B92C-3BFC9ED204BB}" srcOrd="1" destOrd="0" presId="urn:microsoft.com/office/officeart/2005/8/layout/target3"/>
    <dgm:cxn modelId="{D020A99A-4D7E-403A-85BA-C751C268BFB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A814C2-B1BC-4B76-9C55-0C1129E83BA1}" type="presOf" srcId="{02D3ABD5-07DC-48E3-807C-B204D29A7DF0}" destId="{7F32AFE6-5D2C-4DC7-87A5-B62FB13DC21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58BDFB-5142-4D78-93AF-0883F98C608D}" type="presOf" srcId="{4C35D32F-0EAB-4CD7-82EE-45574DC2A586}" destId="{890E4F0B-2866-4A3F-A3C7-2A14B1797930}" srcOrd="1" destOrd="0" presId="urn:microsoft.com/office/officeart/2005/8/layout/target3"/>
    <dgm:cxn modelId="{AA231BF4-9A41-4039-B34C-34AC029A86C2}" type="presOf" srcId="{B651F6E3-6281-48DB-9319-2AEAFDAE7572}" destId="{619D679B-A015-4ECF-8348-D1034C574F40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FFB5E0-2C50-4C97-95A9-99CE94D4B97A}" type="presOf" srcId="{757F3AB3-0718-4624-B441-E567A8F0AB56}" destId="{333A1088-737F-45CB-B68E-254E46348037}" srcOrd="0" destOrd="0" presId="urn:microsoft.com/office/officeart/2005/8/layout/target3"/>
    <dgm:cxn modelId="{3183B20B-093D-42E4-81F9-81AD16584D0E}" type="presOf" srcId="{D1B46980-6531-4606-95E6-44980827E919}" destId="{6140AFEC-043D-4C43-A2F9-D0F5331DF3A3}" srcOrd="0" destOrd="0" presId="urn:microsoft.com/office/officeart/2005/8/layout/target3"/>
    <dgm:cxn modelId="{ADF6C76E-9C4E-45D5-9ADB-699E7693D6D7}" type="presOf" srcId="{B651F6E3-6281-48DB-9319-2AEAFDAE7572}" destId="{6BB5E863-4638-4E1D-BFDE-399D028AC4ED}" srcOrd="1" destOrd="0" presId="urn:microsoft.com/office/officeart/2005/8/layout/target3"/>
    <dgm:cxn modelId="{E9824E2D-11BA-41F6-8302-BC3696E67D98}" type="presOf" srcId="{4C35D32F-0EAB-4CD7-82EE-45574DC2A586}" destId="{8BEBB6EC-1DAA-4CAC-8A25-BC0FCBD5DBD5}" srcOrd="0" destOrd="0" presId="urn:microsoft.com/office/officeart/2005/8/layout/target3"/>
    <dgm:cxn modelId="{1F15F416-2E5E-4D00-BFCD-D583969655B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9426E38-966D-40AB-AA4C-FCF1953DE9A9}" type="presOf" srcId="{D1D4F407-5343-4D3F-B5B9-D407B03CAEB4}" destId="{AED2198E-93D5-4001-81B4-73124B309672}" srcOrd="1" destOrd="0" presId="urn:microsoft.com/office/officeart/2005/8/layout/target3"/>
    <dgm:cxn modelId="{DFA4647A-35DD-41A5-9DD8-AE4F8B6B48CD}" type="presParOf" srcId="{333A1088-737F-45CB-B68E-254E46348037}" destId="{F5ABB229-8D3B-4694-996A-96F23CF14429}" srcOrd="0" destOrd="0" presId="urn:microsoft.com/office/officeart/2005/8/layout/target3"/>
    <dgm:cxn modelId="{72FF5902-BC88-49D1-8209-2EE63F61F44D}" type="presParOf" srcId="{333A1088-737F-45CB-B68E-254E46348037}" destId="{F41139FD-01EE-4571-8B17-4FB00FC51163}" srcOrd="1" destOrd="0" presId="urn:microsoft.com/office/officeart/2005/8/layout/target3"/>
    <dgm:cxn modelId="{4571D4E2-47E4-41D9-A30C-CBFCF3C79E9A}" type="presParOf" srcId="{333A1088-737F-45CB-B68E-254E46348037}" destId="{D005CE8C-CC26-4C3E-AC11-E15060ECD759}" srcOrd="2" destOrd="0" presId="urn:microsoft.com/office/officeart/2005/8/layout/target3"/>
    <dgm:cxn modelId="{1684819E-6869-46BF-9975-86D6A64D5DDF}" type="presParOf" srcId="{333A1088-737F-45CB-B68E-254E46348037}" destId="{2C702D82-9B77-49B7-9568-BB8EB47C3372}" srcOrd="3" destOrd="0" presId="urn:microsoft.com/office/officeart/2005/8/layout/target3"/>
    <dgm:cxn modelId="{CE766466-4A40-496F-8D4C-9AED1C37D0B9}" type="presParOf" srcId="{333A1088-737F-45CB-B68E-254E46348037}" destId="{A52A0455-90FF-4808-ABD0-F02540D31D5A}" srcOrd="4" destOrd="0" presId="urn:microsoft.com/office/officeart/2005/8/layout/target3"/>
    <dgm:cxn modelId="{4D3EE41E-05C4-48F1-B6FB-93623F467642}" type="presParOf" srcId="{333A1088-737F-45CB-B68E-254E46348037}" destId="{6140AFEC-043D-4C43-A2F9-D0F5331DF3A3}" srcOrd="5" destOrd="0" presId="urn:microsoft.com/office/officeart/2005/8/layout/target3"/>
    <dgm:cxn modelId="{B950958E-EA2B-42AE-8EF3-9EC8BAA4CE1B}" type="presParOf" srcId="{333A1088-737F-45CB-B68E-254E46348037}" destId="{9358AC05-5D7D-4327-9F80-1AD486AEA664}" srcOrd="6" destOrd="0" presId="urn:microsoft.com/office/officeart/2005/8/layout/target3"/>
    <dgm:cxn modelId="{326A1527-C36C-497D-8277-8A06DF8CFAD4}" type="presParOf" srcId="{333A1088-737F-45CB-B68E-254E46348037}" destId="{313FC574-E1CD-4FB4-B054-0B805CE0447D}" srcOrd="7" destOrd="0" presId="urn:microsoft.com/office/officeart/2005/8/layout/target3"/>
    <dgm:cxn modelId="{35280805-3AA8-4CFA-A5D2-F7017F893624}" type="presParOf" srcId="{333A1088-737F-45CB-B68E-254E46348037}" destId="{619D679B-A015-4ECF-8348-D1034C574F40}" srcOrd="8" destOrd="0" presId="urn:microsoft.com/office/officeart/2005/8/layout/target3"/>
    <dgm:cxn modelId="{438D65AE-B945-4EF4-B51B-30E8EE4396A5}" type="presParOf" srcId="{333A1088-737F-45CB-B68E-254E46348037}" destId="{322283A8-4A27-4CDA-BAE3-F381106A9174}" srcOrd="9" destOrd="0" presId="urn:microsoft.com/office/officeart/2005/8/layout/target3"/>
    <dgm:cxn modelId="{E24A1F37-BD46-4668-BC1B-5E3C82D0EF47}" type="presParOf" srcId="{333A1088-737F-45CB-B68E-254E46348037}" destId="{FFC9F71D-1B4F-4AD9-A4A6-86ADEFC8AF5C}" srcOrd="10" destOrd="0" presId="urn:microsoft.com/office/officeart/2005/8/layout/target3"/>
    <dgm:cxn modelId="{98426745-1E3E-438B-AD36-A9D709B4925B}" type="presParOf" srcId="{333A1088-737F-45CB-B68E-254E46348037}" destId="{25B08C86-7E15-44DC-BE7F-FFB55DD49D12}" srcOrd="11" destOrd="0" presId="urn:microsoft.com/office/officeart/2005/8/layout/target3"/>
    <dgm:cxn modelId="{20683F77-E50D-41A1-9228-D18E6789E007}" type="presParOf" srcId="{333A1088-737F-45CB-B68E-254E46348037}" destId="{76644BE8-9D7C-4C09-B250-3D10AF48CBB7}" srcOrd="12" destOrd="0" presId="urn:microsoft.com/office/officeart/2005/8/layout/target3"/>
    <dgm:cxn modelId="{E269D10F-F6AC-4F8A-A46F-A118753EB62B}" type="presParOf" srcId="{333A1088-737F-45CB-B68E-254E46348037}" destId="{EE85B701-7295-41C0-BA7A-34D3756A2AE6}" srcOrd="13" destOrd="0" presId="urn:microsoft.com/office/officeart/2005/8/layout/target3"/>
    <dgm:cxn modelId="{1D565B8A-DB4E-4F73-B59E-455BCC5AE3D1}" type="presParOf" srcId="{333A1088-737F-45CB-B68E-254E46348037}" destId="{8BEBB6EC-1DAA-4CAC-8A25-BC0FCBD5DBD5}" srcOrd="14" destOrd="0" presId="urn:microsoft.com/office/officeart/2005/8/layout/target3"/>
    <dgm:cxn modelId="{D36954ED-0E83-4F32-83EA-B25507B9BBB5}" type="presParOf" srcId="{333A1088-737F-45CB-B68E-254E46348037}" destId="{D1B260DE-8BB4-4A33-89B8-8818FDEE805A}" srcOrd="15" destOrd="0" presId="urn:microsoft.com/office/officeart/2005/8/layout/target3"/>
    <dgm:cxn modelId="{13FBB3B5-DB70-4D2F-8983-696D56C2C203}" type="presParOf" srcId="{333A1088-737F-45CB-B68E-254E46348037}" destId="{AF3572B6-0987-4E43-8E73-84BA9F9BA0A7}" srcOrd="16" destOrd="0" presId="urn:microsoft.com/office/officeart/2005/8/layout/target3"/>
    <dgm:cxn modelId="{E95C3975-C522-4200-AE62-79269C11AF52}" type="presParOf" srcId="{333A1088-737F-45CB-B68E-254E46348037}" destId="{61B35E2F-12DF-441A-B3C7-B9B960E9874B}" srcOrd="17" destOrd="0" presId="urn:microsoft.com/office/officeart/2005/8/layout/target3"/>
    <dgm:cxn modelId="{70F8E8AC-C0B4-46A5-9DC7-C1BB795FD53E}" type="presParOf" srcId="{333A1088-737F-45CB-B68E-254E46348037}" destId="{AED2198E-93D5-4001-81B4-73124B309672}" srcOrd="18" destOrd="0" presId="urn:microsoft.com/office/officeart/2005/8/layout/target3"/>
    <dgm:cxn modelId="{4A2E7781-E1B2-4772-A44B-E3B2ED9C778B}" type="presParOf" srcId="{333A1088-737F-45CB-B68E-254E46348037}" destId="{2BE915AB-18AA-4053-B92C-3BFC9ED204BB}" srcOrd="19" destOrd="0" presId="urn:microsoft.com/office/officeart/2005/8/layout/target3"/>
    <dgm:cxn modelId="{BC6C2ABA-F1D7-4C9B-B1E6-C4C7C25EAEDF}" type="presParOf" srcId="{333A1088-737F-45CB-B68E-254E46348037}" destId="{6BB5E863-4638-4E1D-BFDE-399D028AC4ED}" srcOrd="20" destOrd="0" presId="urn:microsoft.com/office/officeart/2005/8/layout/target3"/>
    <dgm:cxn modelId="{520578D7-0F48-4AE1-92A0-AA39B4CFD1B7}" type="presParOf" srcId="{333A1088-737F-45CB-B68E-254E46348037}" destId="{5A5FFA88-C948-4069-8E93-59FA12366E83}" srcOrd="21" destOrd="0" presId="urn:microsoft.com/office/officeart/2005/8/layout/target3"/>
    <dgm:cxn modelId="{501AE919-D7C8-48FE-B129-9DFF9849242D}" type="presParOf" srcId="{333A1088-737F-45CB-B68E-254E46348037}" destId="{890E4F0B-2866-4A3F-A3C7-2A14B1797930}" srcOrd="22" destOrd="0" presId="urn:microsoft.com/office/officeart/2005/8/layout/target3"/>
    <dgm:cxn modelId="{09BAC652-C96C-4DFA-8F9A-01EAB6424CFE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VY_32_INOVACE_06_DĚJEPIS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Nebezpečí fašismu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00CF9-1B4C-44D3-94D5-73C6F0A21CF8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9B1E33-A449-454A-BBC9-82B24F8881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1205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0838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487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1823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11981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46352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31177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91185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42576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5310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42763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35106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E0028E6-6619-4C8C-9C8A-E75FA6387A6A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DC5107-07E7-4EB0-88B5-5A4B7A6A0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21463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9483334-A837-4B9F-A4BC-1C5A15FFDC6C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CEDDCC9-731C-43AB-9297-908F9713F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92054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C68D200-B46D-4AF3-80BB-16EEF68C9CA2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06C2EF3-E8EA-44A2-A8D2-15CBC786C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7374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16517DA-6315-4531-8727-3C6A8C9FDE59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F4EAF54-E25D-494F-A686-AC4735C8B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83743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E9C559A-A735-467C-8882-AB0F3B5EE291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702B2E4-9DE7-4BAC-8676-74147F411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19805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3ADDD9B-200C-485C-9DDE-82269B5C6B37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E06384-0364-44FA-AE86-84FDBEB70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8727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6F2C14F-EE74-4EF9-BE8C-82697ECADC4C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35BBC96-44D7-4B00-B919-BB8116263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37222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8A3069E-F859-47C9-B22B-D018AF71C717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959C19-D0FF-4341-AE36-12B3FA3A3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96142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D0D37C5-E144-492B-B273-3A860A6438E9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6A32E4F-B473-48EA-97CC-CB883EE88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08115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B0D2624-9BCC-4036-94DE-36A0B44937B2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F01521-6A93-46CE-B75C-208DAD66A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0988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1D19FF9-9B94-491B-B43E-9ED4AE9B4CA2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DD1FF4D-83BF-4A6E-9F9B-8E3A813AD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3212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360AF5E-5855-456B-8C66-0737458C4D4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7C9AB89-0C6C-414D-BBCC-2BC357FA3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6842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249DBFEC-4925-4AD5-9C26-A7DA8E408A10}" type="datetimeFigureOut">
              <a:rPr lang="cs-CZ"/>
              <a:pPr>
                <a:defRPr/>
              </a:pPr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EBCDFF1-FF98-48EA-919F-DCAAB292BB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4672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267892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868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Nástup fašismu, pojmy nacismus, holocaust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Pochopit příčiny vzniku fašismu, umět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vysvětlit pojem nacismus a holocaust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</a:t>
            </a:r>
            <a:r>
              <a:rPr lang="cs-CZ" sz="2400" dirty="0" smtClean="0"/>
              <a:t>. st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Věková skupina : 9</a:t>
            </a:r>
            <a:r>
              <a:rPr lang="cs-CZ" sz="2400" dirty="0" smtClean="0"/>
              <a:t>. </a:t>
            </a:r>
            <a:r>
              <a:rPr lang="cs-CZ" sz="2400" dirty="0" err="1" smtClean="0"/>
              <a:t>roč</a:t>
            </a:r>
            <a:r>
              <a:rPr lang="cs-CZ" sz="2400" dirty="0" smtClean="0"/>
              <a:t>. /14 –15 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4270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Nebezpečí fašismu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501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142255"/>
          </a:xfrm>
        </p:spPr>
        <p:txBody>
          <a:bodyPr/>
          <a:lstStyle/>
          <a:p>
            <a:r>
              <a:rPr lang="cs-CZ" sz="4000" dirty="0" smtClean="0"/>
              <a:t>Německo v době hospodářské krize :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628800"/>
            <a:ext cx="7920880" cy="3995889"/>
          </a:xfrm>
        </p:spPr>
        <p:txBody>
          <a:bodyPr/>
          <a:lstStyle/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/>
              <a:t>Po válce zadlužené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dirty="0" smtClean="0"/>
              <a:t>Nezaměstnanost, bída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Adolf Hitler </a:t>
            </a:r>
            <a:r>
              <a:rPr lang="cs-CZ" dirty="0" smtClean="0"/>
              <a:t>– slibuje najít řešení krize</a:t>
            </a:r>
          </a:p>
          <a:p>
            <a:pPr algn="l"/>
            <a:r>
              <a:rPr lang="cs-CZ" dirty="0" smtClean="0"/>
              <a:t>Po nástupu k moci - cenzura /kontrola/ tisku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- pronásledování všech, kteří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nesouhlasí s </a:t>
            </a:r>
            <a:r>
              <a:rPr lang="cs-CZ" dirty="0" smtClean="0">
                <a:solidFill>
                  <a:srgbClr val="C00000"/>
                </a:solidFill>
              </a:rPr>
              <a:t>nacisty</a:t>
            </a:r>
          </a:p>
        </p:txBody>
      </p:sp>
    </p:spTree>
    <p:extLst>
      <p:ext uri="{BB962C8B-B14F-4D97-AF65-F5344CB8AC3E}">
        <p14:creationId xmlns:p14="http://schemas.microsoft.com/office/powerpoint/2010/main" xmlns="" val="333034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07976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Nacismus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113444"/>
            <a:ext cx="4038600" cy="3750497"/>
          </a:xfrm>
        </p:spPr>
        <p:txBody>
          <a:bodyPr>
            <a:normAutofit fontScale="77500" lnSpcReduction="20000"/>
          </a:bodyPr>
          <a:lstStyle/>
          <a:p>
            <a:pPr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„Německá rasa je vybrána,</a:t>
            </a:r>
          </a:p>
          <a:p>
            <a:pPr indent="0">
              <a:buNone/>
            </a:pP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aby vládla světu“.           </a:t>
            </a:r>
          </a:p>
          <a:p>
            <a:pPr indent="0">
              <a:buNone/>
            </a:pPr>
            <a:r>
              <a:rPr lang="cs-CZ" sz="2400" dirty="0" smtClean="0"/>
              <a:t>          </a:t>
            </a:r>
          </a:p>
          <a:p>
            <a:pPr indent="0">
              <a:buNone/>
            </a:pPr>
            <a:endParaRPr lang="cs-CZ" sz="2400" dirty="0">
              <a:solidFill>
                <a:srgbClr val="C00000"/>
              </a:solidFill>
            </a:endParaRPr>
          </a:p>
          <a:p>
            <a:pPr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„Ostatní rasy a národy jí musí</a:t>
            </a:r>
          </a:p>
          <a:p>
            <a:pPr indent="0" algn="just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 sloužit nebo </a:t>
            </a:r>
            <a:r>
              <a:rPr lang="cs-CZ" sz="2400" dirty="0">
                <a:solidFill>
                  <a:srgbClr val="C00000"/>
                </a:solidFill>
              </a:rPr>
              <a:t>být vyhlazeny </a:t>
            </a:r>
            <a:r>
              <a:rPr lang="cs-CZ" sz="2400" dirty="0" smtClean="0">
                <a:solidFill>
                  <a:srgbClr val="C00000"/>
                </a:solidFill>
              </a:rPr>
              <a:t>.“</a:t>
            </a:r>
            <a:endParaRPr lang="cs-CZ" sz="2400" dirty="0">
              <a:solidFill>
                <a:srgbClr val="C00000"/>
              </a:solidFill>
            </a:endParaRPr>
          </a:p>
          <a:p>
            <a:pPr indent="0" algn="just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indent="0" algn="just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indent="0" algn="just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„Židé nemají právo na život.“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22957" y="1986665"/>
            <a:ext cx="4038600" cy="4871335"/>
          </a:xfrm>
        </p:spPr>
        <p:txBody>
          <a:bodyPr>
            <a:normAutofit fontScale="77500" lnSpcReduction="20000"/>
          </a:bodyPr>
          <a:lstStyle/>
          <a:p>
            <a:pPr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</a:t>
            </a:r>
            <a:r>
              <a:rPr lang="cs-CZ" sz="4200" b="1" u="sng" dirty="0" smtClean="0">
                <a:solidFill>
                  <a:srgbClr val="002060"/>
                </a:solidFill>
              </a:rPr>
              <a:t>Holocaust </a:t>
            </a:r>
          </a:p>
          <a:p>
            <a:pPr indent="0" algn="r">
              <a:buNone/>
            </a:pPr>
            <a:endParaRPr lang="cs-CZ" dirty="0" smtClean="0"/>
          </a:p>
          <a:p>
            <a:pPr indent="0" algn="r">
              <a:buNone/>
            </a:pPr>
            <a:endParaRPr lang="cs-CZ" dirty="0"/>
          </a:p>
          <a:p>
            <a:pPr indent="0">
              <a:buNone/>
            </a:pPr>
            <a:r>
              <a:rPr lang="cs-CZ" sz="2400" dirty="0" smtClean="0"/>
              <a:t> </a:t>
            </a:r>
            <a:endParaRPr lang="cs-CZ" sz="2400" dirty="0" smtClean="0">
              <a:solidFill>
                <a:srgbClr val="0070C0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 Pronásledování </a:t>
            </a:r>
            <a:r>
              <a:rPr lang="cs-CZ" dirty="0">
                <a:solidFill>
                  <a:srgbClr val="0070C0"/>
                </a:solidFill>
              </a:rPr>
              <a:t>a hromadná</a:t>
            </a:r>
          </a:p>
          <a:p>
            <a:pPr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             likvidace </a:t>
            </a:r>
            <a:r>
              <a:rPr lang="cs-CZ" dirty="0">
                <a:solidFill>
                  <a:srgbClr val="0070C0"/>
                </a:solidFill>
              </a:rPr>
              <a:t>Židů </a:t>
            </a:r>
            <a:endParaRPr lang="cs-CZ" dirty="0" smtClean="0">
              <a:solidFill>
                <a:srgbClr val="0070C0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</a:t>
            </a:r>
            <a:r>
              <a:rPr lang="cs-CZ" dirty="0" smtClean="0">
                <a:solidFill>
                  <a:srgbClr val="0070C0"/>
                </a:solidFill>
              </a:rPr>
              <a:t>za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2.světové </a:t>
            </a:r>
            <a:r>
              <a:rPr lang="cs-CZ" dirty="0">
                <a:solidFill>
                  <a:srgbClr val="0070C0"/>
                </a:solidFill>
              </a:rPr>
              <a:t>války</a:t>
            </a:r>
          </a:p>
          <a:p>
            <a:pPr indent="0">
              <a:buNone/>
            </a:pPr>
            <a:endParaRPr lang="cs-CZ" sz="2400" dirty="0"/>
          </a:p>
          <a:p>
            <a:pPr indent="0">
              <a:buNone/>
            </a:pPr>
            <a:endParaRPr lang="cs-CZ" sz="2400" dirty="0" smtClean="0"/>
          </a:p>
          <a:p>
            <a:pPr indent="0">
              <a:buNone/>
            </a:pPr>
            <a:endParaRPr lang="cs-CZ" sz="2400" dirty="0" smtClean="0"/>
          </a:p>
          <a:p>
            <a:pPr indent="0">
              <a:buNone/>
            </a:pPr>
            <a:r>
              <a:rPr lang="cs-CZ" sz="2400" dirty="0" smtClean="0"/>
              <a:t>                              </a:t>
            </a:r>
            <a:endParaRPr lang="cs-CZ" sz="2400" dirty="0"/>
          </a:p>
          <a:p>
            <a:pPr indent="0">
              <a:buNone/>
            </a:pPr>
            <a:r>
              <a:rPr lang="cs-CZ" sz="3200" dirty="0" smtClean="0"/>
              <a:t>    Celkem vyvražděno</a:t>
            </a:r>
          </a:p>
          <a:p>
            <a:pPr indent="0">
              <a:buNone/>
            </a:pPr>
            <a:r>
              <a:rPr lang="cs-CZ" sz="3200" dirty="0"/>
              <a:t>         </a:t>
            </a:r>
            <a:r>
              <a:rPr lang="cs-CZ" sz="3200" dirty="0" smtClean="0"/>
              <a:t>       </a:t>
            </a:r>
            <a:r>
              <a:rPr lang="cs-CZ" sz="3200" dirty="0" smtClean="0">
                <a:solidFill>
                  <a:srgbClr val="002060"/>
                </a:solidFill>
              </a:rPr>
              <a:t>    </a:t>
            </a:r>
            <a:r>
              <a:rPr lang="cs-CZ" sz="3200" b="1" u="sng" dirty="0" smtClean="0">
                <a:solidFill>
                  <a:srgbClr val="0070C0"/>
                </a:solidFill>
              </a:rPr>
              <a:t>6 milionů </a:t>
            </a:r>
            <a:r>
              <a:rPr lang="cs-CZ" sz="3200" dirty="0" smtClean="0"/>
              <a:t>Židů  </a:t>
            </a:r>
            <a:r>
              <a:rPr lang="cs-CZ" sz="7100" dirty="0" smtClean="0"/>
              <a:t>!</a:t>
            </a:r>
            <a:endParaRPr lang="cs-CZ" sz="7100" dirty="0"/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</a:t>
            </a:r>
            <a:endParaRPr lang="cs-CZ" sz="2400" dirty="0"/>
          </a:p>
        </p:txBody>
      </p:sp>
      <p:pic>
        <p:nvPicPr>
          <p:cNvPr id="1028" name="Picture 4" descr="C:\Documents and Settings\admin\Local Settings\Temporary Internet Files\Content.IE5\5MDI1Q5T\MP9004265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1225" y="4380709"/>
            <a:ext cx="1452362" cy="21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133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5"/>
            <a:ext cx="7772400" cy="648072"/>
          </a:xfrm>
        </p:spPr>
        <p:txBody>
          <a:bodyPr/>
          <a:lstStyle/>
          <a:p>
            <a:r>
              <a:rPr lang="cs-CZ" sz="4000" dirty="0" smtClean="0"/>
              <a:t>Jsem židovským občanem :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96752"/>
            <a:ext cx="8568952" cy="5112568"/>
          </a:xfrm>
        </p:spPr>
        <p:txBody>
          <a:bodyPr>
            <a:normAutofit fontScale="92500" lnSpcReduction="10000"/>
          </a:bodyPr>
          <a:lstStyle/>
          <a:p>
            <a:pPr marL="457200" indent="-457200" algn="just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Nemám právo na vzdělání, slušné bydlení, </a:t>
            </a:r>
            <a:r>
              <a:rPr lang="cs-CZ" dirty="0" smtClean="0">
                <a:solidFill>
                  <a:srgbClr val="C00000"/>
                </a:solidFill>
              </a:rPr>
              <a:t>práci…</a:t>
            </a:r>
            <a:endParaRPr lang="cs-CZ" dirty="0" smtClean="0">
              <a:solidFill>
                <a:srgbClr val="C00000"/>
              </a:solidFill>
            </a:endParaRP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Nesmím vlastnit řidičský průkaz a mohu jezdit jen </a:t>
            </a:r>
            <a:r>
              <a:rPr lang="cs-CZ" dirty="0" smtClean="0">
                <a:solidFill>
                  <a:srgbClr val="C00000"/>
                </a:solidFill>
              </a:rPr>
              <a:t>              ve </a:t>
            </a:r>
            <a:r>
              <a:rPr lang="cs-CZ" dirty="0">
                <a:solidFill>
                  <a:srgbClr val="C00000"/>
                </a:solidFill>
              </a:rPr>
              <a:t>vyhrazených vozech městské </a:t>
            </a:r>
            <a:r>
              <a:rPr lang="cs-CZ" dirty="0" smtClean="0">
                <a:solidFill>
                  <a:srgbClr val="C00000"/>
                </a:solidFill>
              </a:rPr>
              <a:t>dopravy.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Musím žít odděleně v </a:t>
            </a:r>
            <a:r>
              <a:rPr lang="cs-CZ" b="1" dirty="0" smtClean="0">
                <a:solidFill>
                  <a:srgbClr val="FF0000"/>
                </a:solidFill>
              </a:rPr>
              <a:t>ghettu</a:t>
            </a:r>
            <a:r>
              <a:rPr lang="cs-CZ" dirty="0" smtClean="0">
                <a:solidFill>
                  <a:srgbClr val="C00000"/>
                </a:solidFill>
              </a:rPr>
              <a:t>…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Nesmím se účastnit politického života.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Nesmím vycházet po 20</a:t>
            </a:r>
            <a:r>
              <a:rPr lang="cs-CZ" dirty="0" smtClean="0">
                <a:solidFill>
                  <a:srgbClr val="C00000"/>
                </a:solidFill>
              </a:rPr>
              <a:t>. hodině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Nesmím chodit do veřejných parků, divadel, kin</a:t>
            </a:r>
            <a:r>
              <a:rPr lang="cs-CZ" dirty="0" smtClean="0">
                <a:solidFill>
                  <a:srgbClr val="C00000"/>
                </a:solidFill>
              </a:rPr>
              <a:t>,…</a:t>
            </a:r>
            <a:endParaRPr lang="cs-CZ" dirty="0" smtClean="0">
              <a:solidFill>
                <a:srgbClr val="C00000"/>
              </a:solidFill>
            </a:endParaRP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</a:rPr>
              <a:t>Nesmím………těchto nařízení bylo </a:t>
            </a:r>
            <a:r>
              <a:rPr lang="cs-CZ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několik set…</a:t>
            </a:r>
          </a:p>
          <a:p>
            <a:pPr algn="l"/>
            <a:endParaRPr lang="cs-CZ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      Všichni Židé od 6 let museli být označeni</a:t>
            </a:r>
          </a:p>
          <a:p>
            <a:pPr marL="457200" indent="-457200" algn="l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</a:endParaRPr>
          </a:p>
          <a:p>
            <a:pPr marL="457200" indent="-457200" algn="l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</a:endParaRPr>
          </a:p>
          <a:p>
            <a:pPr algn="l"/>
            <a:r>
              <a:rPr lang="cs-CZ" dirty="0" smtClean="0">
                <a:solidFill>
                  <a:srgbClr val="C00000"/>
                </a:solidFill>
              </a:rPr>
              <a:t>     </a:t>
            </a:r>
            <a:r>
              <a:rPr lang="cs-CZ" dirty="0">
                <a:solidFill>
                  <a:srgbClr val="C00000"/>
                </a:solidFill>
              </a:rPr>
              <a:t>NEMÁM PRÁVO BÝT ČLOVĚKEM, PRÁVO ŽÍT...</a:t>
            </a:r>
          </a:p>
          <a:p>
            <a:pPr marL="457200" indent="-457200" algn="l">
              <a:buFont typeface="Wingdings" pitchFamily="2" charset="2"/>
              <a:buChar char="v"/>
            </a:pPr>
            <a:endParaRPr lang="cs-CZ" dirty="0" smtClean="0">
              <a:solidFill>
                <a:srgbClr val="C00000"/>
              </a:solidFill>
            </a:endParaRPr>
          </a:p>
          <a:p>
            <a:pPr marL="457200" indent="-457200" algn="l">
              <a:buFont typeface="Wingdings" pitchFamily="2" charset="2"/>
              <a:buChar char="v"/>
            </a:pPr>
            <a:endParaRPr lang="cs-CZ" dirty="0" smtClean="0">
              <a:solidFill>
                <a:srgbClr val="C00000"/>
              </a:solidFill>
            </a:endParaRPr>
          </a:p>
          <a:p>
            <a:pPr marL="457200" indent="-457200" algn="l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Documents and Settings\admin\Local Settings\Temporary Internet Files\Content.IE5\XVTEBROQ\MC900037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509120"/>
            <a:ext cx="1474013" cy="163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159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6600" dirty="0" smtClean="0"/>
              <a:t>27</a:t>
            </a:r>
            <a:r>
              <a:rPr lang="cs-CZ" sz="6600" dirty="0" smtClean="0"/>
              <a:t>. leden- </a:t>
            </a:r>
            <a:r>
              <a:rPr lang="cs-CZ" sz="6600" dirty="0" smtClean="0"/>
              <a:t>Den obětí</a:t>
            </a:r>
            <a:br>
              <a:rPr lang="cs-CZ" sz="6600" dirty="0" smtClean="0"/>
            </a:br>
            <a:r>
              <a:rPr lang="cs-CZ" sz="6600" dirty="0"/>
              <a:t> </a:t>
            </a:r>
            <a:r>
              <a:rPr lang="cs-CZ" sz="6600" dirty="0" smtClean="0"/>
              <a:t>                  holocaustu</a:t>
            </a:r>
            <a:endParaRPr lang="cs-CZ" sz="66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55014" y="3645024"/>
            <a:ext cx="6400800" cy="1967089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sz="4000" b="1" dirty="0">
                <a:solidFill>
                  <a:srgbClr val="C00000"/>
                </a:solidFill>
              </a:rPr>
              <a:t>„ Zapomenout  znamená zabít</a:t>
            </a:r>
          </a:p>
          <a:p>
            <a:r>
              <a:rPr lang="cs-CZ" sz="4000" b="1" dirty="0">
                <a:solidFill>
                  <a:srgbClr val="C00000"/>
                </a:solidFill>
              </a:rPr>
              <a:t>   všechny oběti podruhé</a:t>
            </a:r>
            <a:r>
              <a:rPr lang="cs-CZ" sz="4000" b="1" dirty="0" smtClean="0">
                <a:solidFill>
                  <a:srgbClr val="C00000"/>
                </a:solidFill>
              </a:rPr>
              <a:t>…“</a:t>
            </a:r>
          </a:p>
          <a:p>
            <a:pPr algn="l"/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                / </a:t>
            </a:r>
            <a:r>
              <a:rPr lang="cs-CZ" sz="4000" b="1" dirty="0" err="1" smtClean="0">
                <a:solidFill>
                  <a:srgbClr val="C00000"/>
                </a:solidFill>
              </a:rPr>
              <a:t>Elie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Wiesel</a:t>
            </a:r>
            <a:r>
              <a:rPr lang="cs-CZ" sz="4000" b="1" dirty="0" smtClean="0">
                <a:solidFill>
                  <a:srgbClr val="C00000"/>
                </a:solidFill>
              </a:rPr>
              <a:t> /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187624" y="3834355"/>
            <a:ext cx="6400800" cy="1967089"/>
          </a:xfrm>
          <a:prstGeom prst="rect">
            <a:avLst/>
          </a:prstGeom>
        </p:spPr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eaLnBrk="1" hangingPunct="1"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3000" b="0">
                <a:solidFill>
                  <a:schemeClr val="tx2"/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eaLnBrk="1" hangingPunct="1">
              <a:buClr>
                <a:schemeClr val="tx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eaLnBrk="1" hangingPunct="1">
              <a:buClr>
                <a:schemeClr val="tx2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accent1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tx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endParaRPr lang="cs-CZ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algn="l"/>
            <a:endParaRPr lang="cs-CZ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077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:</a:t>
            </a:r>
          </a:p>
        </p:txBody>
      </p:sp>
      <p:sp>
        <p:nvSpPr>
          <p:cNvPr id="563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287451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194</TotalTime>
  <Words>278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Human</vt:lpstr>
      <vt:lpstr>Motiv systému Office</vt:lpstr>
      <vt:lpstr>2_Motiv systému Office</vt:lpstr>
      <vt:lpstr>Snímek 1</vt:lpstr>
      <vt:lpstr>Anotace</vt:lpstr>
      <vt:lpstr>Nebezpečí fašismu</vt:lpstr>
      <vt:lpstr>Německo v době hospodářské krize :</vt:lpstr>
      <vt:lpstr>Nacismus</vt:lpstr>
      <vt:lpstr>Jsem židovským občanem :</vt:lpstr>
      <vt:lpstr>27. leden- Den obětí                    holocaustu</vt:lpstr>
      <vt:lpstr>Citace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Nebezpečí fašismu</dc:title>
  <dc:creator>Jaana</dc:creator>
  <cp:lastModifiedBy>Dum</cp:lastModifiedBy>
  <cp:revision>26</cp:revision>
  <dcterms:created xsi:type="dcterms:W3CDTF">2011-10-28T17:12:02Z</dcterms:created>
  <dcterms:modified xsi:type="dcterms:W3CDTF">2013-04-03T13:14:34Z</dcterms:modified>
</cp:coreProperties>
</file>