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57" r:id="rId2"/>
    <p:sldId id="259" r:id="rId3"/>
    <p:sldId id="260" r:id="rId4"/>
    <p:sldId id="263" r:id="rId5"/>
    <p:sldId id="264" r:id="rId6"/>
    <p:sldId id="265" r:id="rId7"/>
    <p:sldId id="266" r:id="rId8"/>
    <p:sldId id="267" r:id="rId9"/>
    <p:sldId id="261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</a:t>
          </a:r>
          <a:r>
            <a:rPr lang="cs-CZ" sz="2000" baseline="0" smtClean="0"/>
            <a:t> </a:t>
          </a:r>
          <a:r>
            <a:rPr lang="cs-CZ" sz="2000" baseline="0" smtClean="0"/>
            <a:t>VY_32_INOVACE_14_FYZIKA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Školní Stará Boleslav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Jana Valášková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Elektrárny – výhody a nevýhody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PROJEKTU:cz.1.07/1.4.00/21.0979 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02D3ABD5-07DC-48E3-807C-B204D29A7DF0}">
      <dgm:prSet/>
      <dgm:spPr/>
      <dgm:t>
        <a:bodyPr/>
        <a:lstStyle/>
        <a:p>
          <a:pPr rtl="0"/>
          <a:endParaRPr lang="cs-CZ" dirty="0"/>
        </a:p>
      </dgm:t>
    </dgm:pt>
    <dgm:pt modelId="{71581956-92C0-47E9-824F-3A406995C740}" type="parTrans" cxnId="{0DB934E3-9EAB-497E-B47C-00E22F2A6CCB}">
      <dgm:prSet/>
      <dgm:spPr/>
      <dgm:t>
        <a:bodyPr/>
        <a:lstStyle/>
        <a:p>
          <a:endParaRPr lang="cs-CZ"/>
        </a:p>
      </dgm:t>
    </dgm:pt>
    <dgm:pt modelId="{6181FE94-7973-464F-AA30-EB45E3AB0300}" type="sibTrans" cxnId="{0DB934E3-9EAB-497E-B47C-00E22F2A6CCB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6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6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6"/>
      <dgm:spPr/>
      <dgm:t>
        <a:bodyPr/>
        <a:lstStyle/>
        <a:p>
          <a:endParaRPr lang="cs-CZ"/>
        </a:p>
      </dgm:t>
    </dgm:pt>
    <dgm:pt modelId="{D1B260DE-8BB4-4A33-89B8-8818FDEE805A}" type="pres">
      <dgm:prSet presAssocID="{02D3ABD5-07DC-48E3-807C-B204D29A7DF0}" presName="vertSpace6" presStyleLbl="node1" presStyleIdx="4" presStyleCnt="6"/>
      <dgm:spPr/>
    </dgm:pt>
    <dgm:pt modelId="{AF3572B6-0987-4E43-8E73-84BA9F9BA0A7}" type="pres">
      <dgm:prSet presAssocID="{02D3ABD5-07DC-48E3-807C-B204D29A7DF0}" presName="circle6" presStyleLbl="node1" presStyleIdx="5" presStyleCnt="6"/>
      <dgm:spPr/>
    </dgm:pt>
    <dgm:pt modelId="{61B35E2F-12DF-441A-B3C7-B9B960E9874B}" type="pres">
      <dgm:prSet presAssocID="{02D3ABD5-07DC-48E3-807C-B204D29A7DF0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F32AFE6-5D2C-4DC7-87A5-B62FB13DC21B}" type="pres">
      <dgm:prSet presAssocID="{02D3ABD5-07DC-48E3-807C-B204D29A7DF0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DB934E3-9EAB-497E-B47C-00E22F2A6CCB}" srcId="{757F3AB3-0718-4624-B441-E567A8F0AB56}" destId="{02D3ABD5-07DC-48E3-807C-B204D29A7DF0}" srcOrd="5" destOrd="0" parTransId="{71581956-92C0-47E9-824F-3A406995C740}" sibTransId="{6181FE94-7973-464F-AA30-EB45E3AB0300}"/>
    <dgm:cxn modelId="{E81523B6-A4D1-4840-A41A-A77D46E895F8}" type="presOf" srcId="{757F3AB3-0718-4624-B441-E567A8F0AB56}" destId="{333A1088-737F-45CB-B68E-254E46348037}" srcOrd="0" destOrd="0" presId="urn:microsoft.com/office/officeart/2005/8/layout/target3"/>
    <dgm:cxn modelId="{946FB2C7-8ABA-4540-BDEA-0E7CCBBB4FA3}" type="presOf" srcId="{B651F6E3-6281-48DB-9319-2AEAFDAE7572}" destId="{619D679B-A015-4ECF-8348-D1034C574F40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208A28DE-6EEC-47C4-A64C-7D743A90EF36}" type="presOf" srcId="{4C35D32F-0EAB-4CD7-82EE-45574DC2A586}" destId="{8BEBB6EC-1DAA-4CAC-8A25-BC0FCBD5DBD5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9A3D9FBF-B605-43A6-A984-94B30F716FE6}" type="presOf" srcId="{D1D4F407-5343-4D3F-B5B9-D407B03CAEB4}" destId="{AED2198E-93D5-4001-81B4-73124B309672}" srcOrd="1" destOrd="0" presId="urn:microsoft.com/office/officeart/2005/8/layout/target3"/>
    <dgm:cxn modelId="{42D04350-8A7D-4022-B7A3-20FAA065B563}" type="presOf" srcId="{D1B46980-6531-4606-95E6-44980827E919}" destId="{6140AFEC-043D-4C43-A2F9-D0F5331DF3A3}" srcOrd="0" destOrd="0" presId="urn:microsoft.com/office/officeart/2005/8/layout/target3"/>
    <dgm:cxn modelId="{30C17F98-B97C-494E-B56D-78472F5B73DD}" type="presOf" srcId="{02D3ABD5-07DC-48E3-807C-B204D29A7DF0}" destId="{61B35E2F-12DF-441A-B3C7-B9B960E9874B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37367993-BD9F-4031-A721-08F472673306}" type="presOf" srcId="{B651F6E3-6281-48DB-9319-2AEAFDAE7572}" destId="{6BB5E863-4638-4E1D-BFDE-399D028AC4ED}" srcOrd="1" destOrd="0" presId="urn:microsoft.com/office/officeart/2005/8/layout/target3"/>
    <dgm:cxn modelId="{3507E20B-6936-479B-9CF3-B6139FF53A85}" type="presOf" srcId="{4C35D32F-0EAB-4CD7-82EE-45574DC2A586}" destId="{890E4F0B-2866-4A3F-A3C7-2A14B1797930}" srcOrd="1" destOrd="0" presId="urn:microsoft.com/office/officeart/2005/8/layout/target3"/>
    <dgm:cxn modelId="{3690B612-5F9E-4142-952C-BC56FB9486C0}" type="presOf" srcId="{D1B46980-6531-4606-95E6-44980827E919}" destId="{2BE915AB-18AA-4053-B92C-3BFC9ED204BB}" srcOrd="1" destOrd="0" presId="urn:microsoft.com/office/officeart/2005/8/layout/target3"/>
    <dgm:cxn modelId="{B9C3F0D2-5CC3-456F-A9C1-FBA9CA041978}" type="presOf" srcId="{D8197B8C-B260-4A16-BDF4-0947B075E274}" destId="{5A5FFA88-C948-4069-8E93-59FA12366E83}" srcOrd="1" destOrd="0" presId="urn:microsoft.com/office/officeart/2005/8/layout/target3"/>
    <dgm:cxn modelId="{E56895D4-C82C-471C-B4A4-39132FB28EA7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0D6C82D7-15F1-44C1-8532-DAC8F69549E7}" type="presOf" srcId="{D8197B8C-B260-4A16-BDF4-0947B075E274}" destId="{25B08C86-7E15-44DC-BE7F-FFB55DD49D12}" srcOrd="0" destOrd="0" presId="urn:microsoft.com/office/officeart/2005/8/layout/target3"/>
    <dgm:cxn modelId="{882B3427-5CD4-4289-825E-FE3F9E1FEEB3}" type="presOf" srcId="{02D3ABD5-07DC-48E3-807C-B204D29A7DF0}" destId="{7F32AFE6-5D2C-4DC7-87A5-B62FB13DC21B}" srcOrd="1" destOrd="0" presId="urn:microsoft.com/office/officeart/2005/8/layout/target3"/>
    <dgm:cxn modelId="{5EFFE03E-FB54-4270-B1B8-16369A1C83E4}" type="presParOf" srcId="{333A1088-737F-45CB-B68E-254E46348037}" destId="{F5ABB229-8D3B-4694-996A-96F23CF14429}" srcOrd="0" destOrd="0" presId="urn:microsoft.com/office/officeart/2005/8/layout/target3"/>
    <dgm:cxn modelId="{04F9AAA2-2244-440F-BA38-FD311BCF977D}" type="presParOf" srcId="{333A1088-737F-45CB-B68E-254E46348037}" destId="{F41139FD-01EE-4571-8B17-4FB00FC51163}" srcOrd="1" destOrd="0" presId="urn:microsoft.com/office/officeart/2005/8/layout/target3"/>
    <dgm:cxn modelId="{1226E2B0-ED85-4384-A920-4AB2A6C071E9}" type="presParOf" srcId="{333A1088-737F-45CB-B68E-254E46348037}" destId="{D005CE8C-CC26-4C3E-AC11-E15060ECD759}" srcOrd="2" destOrd="0" presId="urn:microsoft.com/office/officeart/2005/8/layout/target3"/>
    <dgm:cxn modelId="{8CAA8E7E-6EA0-477B-B5A8-3D707487BECA}" type="presParOf" srcId="{333A1088-737F-45CB-B68E-254E46348037}" destId="{2C702D82-9B77-49B7-9568-BB8EB47C3372}" srcOrd="3" destOrd="0" presId="urn:microsoft.com/office/officeart/2005/8/layout/target3"/>
    <dgm:cxn modelId="{C0B7027D-5C45-494C-B45C-CA966B2229E8}" type="presParOf" srcId="{333A1088-737F-45CB-B68E-254E46348037}" destId="{A52A0455-90FF-4808-ABD0-F02540D31D5A}" srcOrd="4" destOrd="0" presId="urn:microsoft.com/office/officeart/2005/8/layout/target3"/>
    <dgm:cxn modelId="{ACEEBA79-DC02-4FCD-BC09-E95B81547F9C}" type="presParOf" srcId="{333A1088-737F-45CB-B68E-254E46348037}" destId="{6140AFEC-043D-4C43-A2F9-D0F5331DF3A3}" srcOrd="5" destOrd="0" presId="urn:microsoft.com/office/officeart/2005/8/layout/target3"/>
    <dgm:cxn modelId="{6C1CBF64-5E5D-4789-916D-C410D9D5EC04}" type="presParOf" srcId="{333A1088-737F-45CB-B68E-254E46348037}" destId="{9358AC05-5D7D-4327-9F80-1AD486AEA664}" srcOrd="6" destOrd="0" presId="urn:microsoft.com/office/officeart/2005/8/layout/target3"/>
    <dgm:cxn modelId="{FCFC6532-5D85-4077-94B2-1E3012EEE4CD}" type="presParOf" srcId="{333A1088-737F-45CB-B68E-254E46348037}" destId="{313FC574-E1CD-4FB4-B054-0B805CE0447D}" srcOrd="7" destOrd="0" presId="urn:microsoft.com/office/officeart/2005/8/layout/target3"/>
    <dgm:cxn modelId="{C8FD2088-9A79-4B58-8F40-1780EBF7F336}" type="presParOf" srcId="{333A1088-737F-45CB-B68E-254E46348037}" destId="{619D679B-A015-4ECF-8348-D1034C574F40}" srcOrd="8" destOrd="0" presId="urn:microsoft.com/office/officeart/2005/8/layout/target3"/>
    <dgm:cxn modelId="{A7E9B971-286F-4D3E-AB87-DFF48B2E4014}" type="presParOf" srcId="{333A1088-737F-45CB-B68E-254E46348037}" destId="{322283A8-4A27-4CDA-BAE3-F381106A9174}" srcOrd="9" destOrd="0" presId="urn:microsoft.com/office/officeart/2005/8/layout/target3"/>
    <dgm:cxn modelId="{186FE51B-F80E-4560-AF6E-3481D7B9DFF4}" type="presParOf" srcId="{333A1088-737F-45CB-B68E-254E46348037}" destId="{FFC9F71D-1B4F-4AD9-A4A6-86ADEFC8AF5C}" srcOrd="10" destOrd="0" presId="urn:microsoft.com/office/officeart/2005/8/layout/target3"/>
    <dgm:cxn modelId="{4A21151D-BF48-413A-9D76-B449C87AE321}" type="presParOf" srcId="{333A1088-737F-45CB-B68E-254E46348037}" destId="{25B08C86-7E15-44DC-BE7F-FFB55DD49D12}" srcOrd="11" destOrd="0" presId="urn:microsoft.com/office/officeart/2005/8/layout/target3"/>
    <dgm:cxn modelId="{9B034C00-271D-4371-B9A3-8A43093EDC44}" type="presParOf" srcId="{333A1088-737F-45CB-B68E-254E46348037}" destId="{76644BE8-9D7C-4C09-B250-3D10AF48CBB7}" srcOrd="12" destOrd="0" presId="urn:microsoft.com/office/officeart/2005/8/layout/target3"/>
    <dgm:cxn modelId="{1065BF45-83E9-4C09-AA49-78DEBA3C057F}" type="presParOf" srcId="{333A1088-737F-45CB-B68E-254E46348037}" destId="{EE85B701-7295-41C0-BA7A-34D3756A2AE6}" srcOrd="13" destOrd="0" presId="urn:microsoft.com/office/officeart/2005/8/layout/target3"/>
    <dgm:cxn modelId="{06DF2923-43AA-4E80-AFFB-F9FFE188DC59}" type="presParOf" srcId="{333A1088-737F-45CB-B68E-254E46348037}" destId="{8BEBB6EC-1DAA-4CAC-8A25-BC0FCBD5DBD5}" srcOrd="14" destOrd="0" presId="urn:microsoft.com/office/officeart/2005/8/layout/target3"/>
    <dgm:cxn modelId="{03B1E4D5-2556-4CEC-AFD8-3DFDA0E5A46F}" type="presParOf" srcId="{333A1088-737F-45CB-B68E-254E46348037}" destId="{D1B260DE-8BB4-4A33-89B8-8818FDEE805A}" srcOrd="15" destOrd="0" presId="urn:microsoft.com/office/officeart/2005/8/layout/target3"/>
    <dgm:cxn modelId="{1C6D31FB-C383-4F15-AF1D-95C4FEE9D4F3}" type="presParOf" srcId="{333A1088-737F-45CB-B68E-254E46348037}" destId="{AF3572B6-0987-4E43-8E73-84BA9F9BA0A7}" srcOrd="16" destOrd="0" presId="urn:microsoft.com/office/officeart/2005/8/layout/target3"/>
    <dgm:cxn modelId="{9BED1B0D-465F-49FE-9FD6-8117AE96EE40}" type="presParOf" srcId="{333A1088-737F-45CB-B68E-254E46348037}" destId="{61B35E2F-12DF-441A-B3C7-B9B960E9874B}" srcOrd="17" destOrd="0" presId="urn:microsoft.com/office/officeart/2005/8/layout/target3"/>
    <dgm:cxn modelId="{470F37BE-5B28-49CA-A69B-A5B45A3AA23C}" type="presParOf" srcId="{333A1088-737F-45CB-B68E-254E46348037}" destId="{AED2198E-93D5-4001-81B4-73124B309672}" srcOrd="18" destOrd="0" presId="urn:microsoft.com/office/officeart/2005/8/layout/target3"/>
    <dgm:cxn modelId="{A0965AB0-D582-4B5F-9F45-2D9C8DCBD189}" type="presParOf" srcId="{333A1088-737F-45CB-B68E-254E46348037}" destId="{2BE915AB-18AA-4053-B92C-3BFC9ED204BB}" srcOrd="19" destOrd="0" presId="urn:microsoft.com/office/officeart/2005/8/layout/target3"/>
    <dgm:cxn modelId="{9C18DAFE-36FF-4975-895B-294492A7AEB0}" type="presParOf" srcId="{333A1088-737F-45CB-B68E-254E46348037}" destId="{6BB5E863-4638-4E1D-BFDE-399D028AC4ED}" srcOrd="20" destOrd="0" presId="urn:microsoft.com/office/officeart/2005/8/layout/target3"/>
    <dgm:cxn modelId="{23134465-7166-414C-B758-F469F1ECB5C6}" type="presParOf" srcId="{333A1088-737F-45CB-B68E-254E46348037}" destId="{5A5FFA88-C948-4069-8E93-59FA12366E83}" srcOrd="21" destOrd="0" presId="urn:microsoft.com/office/officeart/2005/8/layout/target3"/>
    <dgm:cxn modelId="{931CB04C-B3D7-4B80-AC07-0A46AE757ABA}" type="presParOf" srcId="{333A1088-737F-45CB-B68E-254E46348037}" destId="{890E4F0B-2866-4A3F-A3C7-2A14B1797930}" srcOrd="22" destOrd="0" presId="urn:microsoft.com/office/officeart/2005/8/layout/target3"/>
    <dgm:cxn modelId="{17527980-DFC0-423F-B8D8-21C4D006849F}" type="presParOf" srcId="{333A1088-737F-45CB-B68E-254E46348037}" destId="{7F32AFE6-5D2C-4DC7-87A5-B62FB13DC21B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Školní Stará Boleslav</a:t>
          </a:r>
          <a:endParaRPr lang="cs-CZ" sz="2000" kern="1200" dirty="0"/>
        </a:p>
      </dsp:txBody>
      <dsp:txXfrm>
        <a:off x="1258000" y="0"/>
        <a:ext cx="6498543" cy="318465"/>
      </dsp:txXfrm>
    </dsp:sp>
    <dsp:sp modelId="{A52A0455-90FF-4808-ABD0-F02540D31D5A}">
      <dsp:nvSpPr>
        <dsp:cNvPr id="0" name=""/>
        <dsp:cNvSpPr/>
      </dsp:nvSpPr>
      <dsp:spPr>
        <a:xfrm>
          <a:off x="222925" y="318465"/>
          <a:ext cx="2101863" cy="210186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18465"/>
          <a:ext cx="6498543" cy="21018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Jana Valášková</a:t>
          </a:r>
          <a:endParaRPr lang="cs-CZ" sz="2000" kern="1200" dirty="0"/>
        </a:p>
      </dsp:txBody>
      <dsp:txXfrm>
        <a:off x="1273857" y="318465"/>
        <a:ext cx="6498543" cy="318465"/>
      </dsp:txXfrm>
    </dsp:sp>
    <dsp:sp modelId="{313FC574-E1CD-4FB4-B054-0B805CE0447D}">
      <dsp:nvSpPr>
        <dsp:cNvPr id="0" name=""/>
        <dsp:cNvSpPr/>
      </dsp:nvSpPr>
      <dsp:spPr>
        <a:xfrm>
          <a:off x="445850" y="636930"/>
          <a:ext cx="1656012" cy="165601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636930"/>
          <a:ext cx="6498543" cy="16560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</a:t>
          </a:r>
          <a:r>
            <a:rPr lang="cs-CZ" sz="2000" kern="1200" baseline="0" smtClean="0"/>
            <a:t> </a:t>
          </a:r>
          <a:r>
            <a:rPr lang="cs-CZ" sz="2000" kern="1200" baseline="0" smtClean="0"/>
            <a:t>VY_32_INOVACE_14_FYZIKA</a:t>
          </a:r>
          <a:endParaRPr lang="cs-CZ" sz="2000" kern="1200" dirty="0"/>
        </a:p>
      </dsp:txBody>
      <dsp:txXfrm>
        <a:off x="1273857" y="636930"/>
        <a:ext cx="6498543" cy="318462"/>
      </dsp:txXfrm>
    </dsp:sp>
    <dsp:sp modelId="{FFC9F71D-1B4F-4AD9-A4A6-86ADEFC8AF5C}">
      <dsp:nvSpPr>
        <dsp:cNvPr id="0" name=""/>
        <dsp:cNvSpPr/>
      </dsp:nvSpPr>
      <dsp:spPr>
        <a:xfrm>
          <a:off x="668774" y="955392"/>
          <a:ext cx="1210164" cy="121016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955392"/>
          <a:ext cx="6498543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Elektrárny – výhody a nevýhody</a:t>
          </a:r>
          <a:endParaRPr lang="cs-CZ" sz="2000" kern="1200" dirty="0"/>
        </a:p>
      </dsp:txBody>
      <dsp:txXfrm>
        <a:off x="1273857" y="955392"/>
        <a:ext cx="6498543" cy="318465"/>
      </dsp:txXfrm>
    </dsp:sp>
    <dsp:sp modelId="{EE85B701-7295-41C0-BA7A-34D3756A2AE6}">
      <dsp:nvSpPr>
        <dsp:cNvPr id="0" name=""/>
        <dsp:cNvSpPr/>
      </dsp:nvSpPr>
      <dsp:spPr>
        <a:xfrm>
          <a:off x="891700" y="1273857"/>
          <a:ext cx="764313" cy="7643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273857"/>
          <a:ext cx="6498543" cy="7643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PROJEKTU:cz.1.07/1.4.00/21.0979  </a:t>
          </a:r>
          <a:endParaRPr lang="cs-CZ" sz="2000" kern="1200" dirty="0"/>
        </a:p>
      </dsp:txBody>
      <dsp:txXfrm>
        <a:off x="1273857" y="1273857"/>
        <a:ext cx="6498543" cy="318465"/>
      </dsp:txXfrm>
    </dsp:sp>
    <dsp:sp modelId="{AF3572B6-0987-4E43-8E73-84BA9F9BA0A7}">
      <dsp:nvSpPr>
        <dsp:cNvPr id="0" name=""/>
        <dsp:cNvSpPr/>
      </dsp:nvSpPr>
      <dsp:spPr>
        <a:xfrm>
          <a:off x="1114625" y="1592322"/>
          <a:ext cx="318462" cy="31846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B35E2F-12DF-441A-B3C7-B9B960E9874B}">
      <dsp:nvSpPr>
        <dsp:cNvPr id="0" name=""/>
        <dsp:cNvSpPr/>
      </dsp:nvSpPr>
      <dsp:spPr>
        <a:xfrm>
          <a:off x="1273857" y="1592322"/>
          <a:ext cx="6498543" cy="3184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400" kern="1200" dirty="0"/>
        </a:p>
      </dsp:txBody>
      <dsp:txXfrm>
        <a:off x="1273857" y="1592322"/>
        <a:ext cx="6498543" cy="3184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5A476DD-4EF8-47C4-84D9-89E614C2D58E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8076F75-4950-4C34-8EA6-7D7EC2ECFCD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1454279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AEDF4F-0F60-4535-91F2-E2FA729585A5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01C826-C547-481C-9C2F-F7B045BDDF1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949340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AEDF4F-0F60-4535-91F2-E2FA729585A5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01C826-C547-481C-9C2F-F7B045BDDF1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2382690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AEDF4F-0F60-4535-91F2-E2FA729585A5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01C826-C547-481C-9C2F-F7B045BDDF1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4844395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AEDF4F-0F60-4535-91F2-E2FA729585A5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01C826-C547-481C-9C2F-F7B045BDDF1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6782550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AEDF4F-0F60-4535-91F2-E2FA729585A5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01C826-C547-481C-9C2F-F7B045BDDF1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576194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AEDF4F-0F60-4535-91F2-E2FA729585A5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01C826-C547-481C-9C2F-F7B045BDDF1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9489135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AEDF4F-0F60-4535-91F2-E2FA729585A5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01C826-C547-481C-9C2F-F7B045BDDF1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3935649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AEDF4F-0F60-4535-91F2-E2FA729585A5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01C826-C547-481C-9C2F-F7B045BDDF1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221689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AEDF4F-0F60-4535-91F2-E2FA729585A5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01C826-C547-481C-9C2F-F7B045BDDF1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5232806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AEDF4F-0F60-4535-91F2-E2FA729585A5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01C826-C547-481C-9C2F-F7B045BDDF1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23169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AEDF4F-0F60-4535-91F2-E2FA729585A5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01C826-C547-481C-9C2F-F7B045BDDF1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5886221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AEDF4F-0F60-4535-91F2-E2FA729585A5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D01C826-C547-481C-9C2F-F7B045BDDF1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374152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gif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061603257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919151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 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Výhody a nevýhody různých typů elektráren</a:t>
            </a:r>
          </a:p>
          <a:p>
            <a:pPr marL="0" indent="0">
              <a:buNone/>
            </a:pPr>
            <a:r>
              <a:rPr lang="cs-CZ" sz="2400" dirty="0" smtClean="0"/>
              <a:t>Jazyk : čeština</a:t>
            </a:r>
          </a:p>
          <a:p>
            <a:pPr marL="0" indent="0">
              <a:buNone/>
            </a:pPr>
            <a:r>
              <a:rPr lang="cs-CZ" sz="2400" dirty="0" smtClean="0"/>
              <a:t>Očekávaný výstup : Uvědomit si, že každá elektrárna i něčím 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                            škodí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prstClr val="black"/>
                </a:solidFill>
              </a:rPr>
              <a:t>Druh </a:t>
            </a:r>
            <a:r>
              <a:rPr lang="cs-CZ" sz="2400" dirty="0">
                <a:solidFill>
                  <a:prstClr val="black"/>
                </a:solidFill>
              </a:rPr>
              <a:t>materiálu : prezentace</a:t>
            </a:r>
          </a:p>
          <a:p>
            <a:pPr marL="0" lvl="0" indent="0">
              <a:buNone/>
            </a:pPr>
            <a:r>
              <a:rPr lang="cs-CZ" sz="2400" dirty="0">
                <a:solidFill>
                  <a:prstClr val="black"/>
                </a:solidFill>
              </a:rPr>
              <a:t>Stupeň a typ vzdělávání : ZŠ praktická 2.st.</a:t>
            </a:r>
          </a:p>
          <a:p>
            <a:pPr marL="0" lvl="0" indent="0">
              <a:buNone/>
            </a:pPr>
            <a:r>
              <a:rPr lang="cs-CZ" sz="2400" dirty="0">
                <a:solidFill>
                  <a:prstClr val="black"/>
                </a:solidFill>
              </a:rPr>
              <a:t>Věková skupina : 9.ročník/ 15 let /</a:t>
            </a:r>
          </a:p>
          <a:p>
            <a:pPr marL="0" indent="0">
              <a:buNone/>
            </a:pPr>
            <a:r>
              <a:rPr lang="cs-CZ" sz="2400" dirty="0" smtClean="0"/>
              <a:t>                             </a:t>
            </a:r>
          </a:p>
        </p:txBody>
      </p:sp>
    </p:spTree>
    <p:extLst>
      <p:ext uri="{BB962C8B-B14F-4D97-AF65-F5344CB8AC3E}">
        <p14:creationId xmlns:p14="http://schemas.microsoft.com/office/powerpoint/2010/main" val="13933477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60648"/>
            <a:ext cx="8229600" cy="1080120"/>
          </a:xfrm>
        </p:spPr>
        <p:txBody>
          <a:bodyPr>
            <a:normAutofit/>
          </a:bodyPr>
          <a:lstStyle/>
          <a:p>
            <a:r>
              <a:rPr lang="cs-CZ" sz="4800" b="1" dirty="0" smtClean="0"/>
              <a:t>Elektrárny : výhody a nevýhody</a:t>
            </a:r>
            <a:endParaRPr lang="cs-CZ" sz="4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2600" b="1" dirty="0" smtClean="0"/>
              <a:t>Každá elektrárna, kromě toho, že vyrábí </a:t>
            </a:r>
          </a:p>
          <a:p>
            <a:pPr marL="0" indent="0" algn="ctr">
              <a:buNone/>
            </a:pPr>
            <a:r>
              <a:rPr lang="cs-CZ" sz="2600" b="1" dirty="0" smtClean="0"/>
              <a:t>elektrickou energii, také něčím škodí…</a:t>
            </a:r>
          </a:p>
          <a:p>
            <a:pPr marL="0" indent="0" algn="ctr">
              <a:buNone/>
            </a:pPr>
            <a:endParaRPr lang="cs-CZ" sz="2600" b="1" dirty="0" smtClean="0"/>
          </a:p>
          <a:p>
            <a:pPr marL="0" indent="0">
              <a:buNone/>
            </a:pPr>
            <a:r>
              <a:rPr lang="cs-CZ" sz="2400" b="1" dirty="0" smtClean="0"/>
              <a:t>Záleží i na tom, jaké suroviny používá pro svůj provoz :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b="1" dirty="0" smtClean="0">
                <a:solidFill>
                  <a:srgbClr val="FF0000"/>
                </a:solidFill>
              </a:rPr>
              <a:t>A/ obnovitelné zdroje </a:t>
            </a:r>
            <a:r>
              <a:rPr lang="cs-CZ" sz="2400" b="1" dirty="0" smtClean="0"/>
              <a:t>- voda, slunce, vítr,…</a:t>
            </a:r>
          </a:p>
          <a:p>
            <a:pPr marL="0" indent="0">
              <a:buNone/>
            </a:pPr>
            <a:r>
              <a:rPr lang="cs-CZ" sz="2400" b="1" dirty="0" smtClean="0"/>
              <a:t> </a:t>
            </a:r>
            <a:r>
              <a:rPr lang="cs-CZ" sz="2400" b="1" dirty="0" smtClean="0">
                <a:solidFill>
                  <a:srgbClr val="FF0000"/>
                </a:solidFill>
              </a:rPr>
              <a:t>B/ neobnovitelné zdroje </a:t>
            </a:r>
            <a:r>
              <a:rPr lang="cs-CZ" sz="2400" b="1" dirty="0" smtClean="0"/>
              <a:t>– uhlí, uran,…</a:t>
            </a:r>
          </a:p>
          <a:p>
            <a:pPr marL="0" indent="0" algn="ctr">
              <a:buNone/>
            </a:pPr>
            <a:r>
              <a:rPr lang="cs-CZ" sz="4400" dirty="0" smtClean="0"/>
              <a:t> </a:t>
            </a:r>
          </a:p>
          <a:p>
            <a:pPr marL="0" indent="0" algn="ctr">
              <a:buNone/>
            </a:pPr>
            <a:endParaRPr lang="cs-CZ" sz="4400" dirty="0" smtClean="0"/>
          </a:p>
          <a:p>
            <a:pPr marL="0" indent="0" algn="ctr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143066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Vodní elektrárna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cs-CZ" b="1" dirty="0" smtClean="0"/>
              <a:t>Výhoda : </a:t>
            </a:r>
            <a:r>
              <a:rPr lang="cs-CZ" dirty="0" smtClean="0"/>
              <a:t>běží stále podle potřeby, neničí ovzduší </a:t>
            </a: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           </a:t>
            </a:r>
          </a:p>
          <a:p>
            <a:pPr marL="0" indent="0">
              <a:buNone/>
            </a:pPr>
            <a:r>
              <a:rPr lang="cs-CZ" b="1" dirty="0" smtClean="0"/>
              <a:t>Nevýhoda : </a:t>
            </a:r>
            <a:r>
              <a:rPr lang="cs-CZ" dirty="0"/>
              <a:t>k</a:t>
            </a:r>
            <a:r>
              <a:rPr lang="cs-CZ" dirty="0" smtClean="0"/>
              <a:t>vůli stavbě vodní elektrárny se často  </a:t>
            </a:r>
          </a:p>
          <a:p>
            <a:pPr marL="0" indent="0">
              <a:buNone/>
            </a:pPr>
            <a:r>
              <a:rPr lang="cs-CZ" dirty="0" smtClean="0"/>
              <a:t>                      zaplaví velká část krajiny</a:t>
            </a:r>
            <a:endParaRPr lang="cs-CZ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77249" y="2348879"/>
            <a:ext cx="2435041" cy="203170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285418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Tepelná elektrárna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cs-CZ" b="1" dirty="0" smtClean="0"/>
              <a:t>Výhody : </a:t>
            </a:r>
            <a:r>
              <a:rPr lang="cs-CZ" dirty="0" smtClean="0"/>
              <a:t>pára z výroby používána k ohřívání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vody a vytápění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b="1" dirty="0" smtClean="0"/>
              <a:t>Nevýhody : </a:t>
            </a:r>
            <a:r>
              <a:rPr lang="cs-CZ" dirty="0" smtClean="0"/>
              <a:t>znečišťuje ovzduší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/kouř, popílek, oxidy dusíku, oxid uhličitý/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                               </a:t>
            </a:r>
          </a:p>
          <a:p>
            <a:pPr marL="0" indent="0">
              <a:buNone/>
            </a:pPr>
            <a:r>
              <a:rPr lang="cs-CZ" dirty="0" smtClean="0"/>
              <a:t>                                                                 skleníkový efekt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K výrobě energie spotřebovává velké množství uhlí</a:t>
            </a:r>
          </a:p>
          <a:p>
            <a:pPr marL="0" indent="0">
              <a:buNone/>
            </a:pPr>
            <a:r>
              <a:rPr lang="cs-CZ" dirty="0" smtClean="0"/>
              <a:t>       /neobnovitelný zdroj, ničení krajiny/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2060848"/>
            <a:ext cx="1512168" cy="105131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 descr="C:\Documents and Settings\admin\Local Settings\Temporary Internet Files\Content.IE5\MKH9EVLO\MC90021679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78988" y="5301208"/>
            <a:ext cx="1477039" cy="11671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Šipka dolů 3"/>
          <p:cNvSpPr/>
          <p:nvPr/>
        </p:nvSpPr>
        <p:spPr>
          <a:xfrm>
            <a:off x="6345908" y="3645024"/>
            <a:ext cx="484632" cy="466721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137889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3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5" dur="1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Jaderná elektrárna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 algn="just">
              <a:buNone/>
            </a:pPr>
            <a:r>
              <a:rPr lang="cs-CZ" b="1" dirty="0" smtClean="0"/>
              <a:t>Výhody</a:t>
            </a:r>
            <a:r>
              <a:rPr lang="cs-CZ" dirty="0" smtClean="0"/>
              <a:t> : vysoký výkon, malá spotřeba paliva,</a:t>
            </a:r>
          </a:p>
          <a:p>
            <a:pPr marL="0" indent="0" algn="just">
              <a:buNone/>
            </a:pPr>
            <a:r>
              <a:rPr lang="cs-CZ" dirty="0"/>
              <a:t> </a:t>
            </a:r>
            <a:r>
              <a:rPr lang="cs-CZ" dirty="0" smtClean="0"/>
              <a:t>               téměř žádné zplodiny jako je kouř nebo</a:t>
            </a:r>
          </a:p>
          <a:p>
            <a:pPr marL="0" indent="0" algn="just">
              <a:buNone/>
            </a:pPr>
            <a:r>
              <a:rPr lang="cs-CZ" dirty="0"/>
              <a:t> </a:t>
            </a:r>
            <a:r>
              <a:rPr lang="cs-CZ" dirty="0" smtClean="0"/>
              <a:t>               popílek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b="1" dirty="0" smtClean="0"/>
              <a:t>Nevýhody :</a:t>
            </a:r>
            <a:r>
              <a:rPr lang="cs-CZ" dirty="0" smtClean="0"/>
              <a:t> riziko jaderné havárie, produkuje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jaderný odpad, který se musí bez-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</a:t>
            </a:r>
            <a:r>
              <a:rPr lang="cs-CZ" dirty="0" err="1" smtClean="0"/>
              <a:t>pečně</a:t>
            </a:r>
            <a:r>
              <a:rPr lang="cs-CZ" dirty="0" smtClean="0"/>
              <a:t> ukládat, vysoké náklady na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výstavbu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2132856"/>
            <a:ext cx="1816100" cy="14144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0" name="Picture 4" descr="C:\Documents and Settings\admin\Local Settings\Temporary Internet Files\Content.IE5\CQGLRF0H\MM900282795[1]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0097" y="4365104"/>
            <a:ext cx="1656184" cy="17140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402572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Větrná elektrárna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b="1" dirty="0" smtClean="0"/>
              <a:t>Výhody : </a:t>
            </a:r>
            <a:r>
              <a:rPr lang="cs-CZ" dirty="0" smtClean="0"/>
              <a:t>neničí životní prostředí,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vítr = obnovitelný zdroj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b="1" dirty="0" smtClean="0"/>
              <a:t>Nevýhody : </a:t>
            </a:r>
            <a:r>
              <a:rPr lang="cs-CZ" dirty="0" smtClean="0"/>
              <a:t>závislé na počasí,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vyrobí málo elektřiny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u starších typů = hlučnost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</a:t>
            </a:r>
          </a:p>
          <a:p>
            <a:pPr marL="0" indent="0">
              <a:buNone/>
            </a:pPr>
            <a:r>
              <a:rPr lang="cs-CZ" dirty="0" smtClean="0"/>
              <a:t>  </a:t>
            </a:r>
          </a:p>
        </p:txBody>
      </p:sp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1772816"/>
            <a:ext cx="1481137" cy="1927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463383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Sluneční /solární/elektrárna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smtClean="0"/>
              <a:t>Výhody : </a:t>
            </a:r>
            <a:r>
              <a:rPr lang="cs-CZ" dirty="0" smtClean="0"/>
              <a:t>neničí ovzduší </a:t>
            </a:r>
          </a:p>
          <a:p>
            <a:pPr marL="0" indent="0">
              <a:buNone/>
            </a:pPr>
            <a:r>
              <a:rPr lang="cs-CZ" dirty="0" smtClean="0"/>
              <a:t>                 čistá a šetrná ke krajině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sluneční záření = obnovitelný zdroj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b="1" dirty="0" smtClean="0"/>
              <a:t>Nevýhody : </a:t>
            </a:r>
            <a:r>
              <a:rPr lang="cs-CZ" dirty="0" smtClean="0"/>
              <a:t>nízká výroba – vysoké náklady</a:t>
            </a:r>
          </a:p>
          <a:p>
            <a:pPr marL="0" indent="0">
              <a:buNone/>
            </a:pPr>
            <a:r>
              <a:rPr lang="cs-CZ" dirty="0" smtClean="0"/>
              <a:t>                     příliš krajinu „nezdobí“</a:t>
            </a:r>
          </a:p>
          <a:p>
            <a:pPr marL="0" indent="0">
              <a:buNone/>
            </a:pPr>
            <a:r>
              <a:rPr lang="cs-CZ" dirty="0" smtClean="0"/>
              <a:t>               </a:t>
            </a:r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1628800"/>
            <a:ext cx="1552718" cy="10321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208486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 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628800"/>
            <a:ext cx="822960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www.office.microsoft.com</a:t>
            </a:r>
          </a:p>
        </p:txBody>
      </p:sp>
    </p:spTree>
    <p:extLst>
      <p:ext uri="{BB962C8B-B14F-4D97-AF65-F5344CB8AC3E}">
        <p14:creationId xmlns:p14="http://schemas.microsoft.com/office/powerpoint/2010/main" val="5605043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103</TotalTime>
  <Words>312</Words>
  <Application>Microsoft Office PowerPoint</Application>
  <PresentationFormat>Předvádění na obrazovce (4:3)</PresentationFormat>
  <Paragraphs>74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Anotace :</vt:lpstr>
      <vt:lpstr>Elektrárny : výhody a nevýhody</vt:lpstr>
      <vt:lpstr>Vodní elektrárna</vt:lpstr>
      <vt:lpstr>Tepelná elektrárna</vt:lpstr>
      <vt:lpstr>Jaderná elektrárna</vt:lpstr>
      <vt:lpstr>Větrná elektrárna</vt:lpstr>
      <vt:lpstr>Sluneční /solární/elektrárna</vt:lpstr>
      <vt:lpstr>Citace 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Jaana</dc:creator>
  <cp:lastModifiedBy>Slaminkova Jana</cp:lastModifiedBy>
  <cp:revision>12</cp:revision>
  <dcterms:created xsi:type="dcterms:W3CDTF">2012-10-21T08:27:42Z</dcterms:created>
  <dcterms:modified xsi:type="dcterms:W3CDTF">2012-11-23T14:10:35Z</dcterms:modified>
</cp:coreProperties>
</file>