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VY_32_INOVACE_17_FYZIKA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Školní Stará Boleslav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Jana Valášková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Jak měříme elektrickou energii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PROJEKTU:cz.1.07/1.4.00/21.0979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02D3ABD5-07DC-48E3-807C-B204D29A7DF0}">
      <dgm:prSet/>
      <dgm:spPr/>
      <dgm:t>
        <a:bodyPr/>
        <a:lstStyle/>
        <a:p>
          <a:pPr rtl="0"/>
          <a:endParaRPr lang="cs-CZ" dirty="0"/>
        </a:p>
      </dgm:t>
    </dgm:pt>
    <dgm:pt modelId="{71581956-92C0-47E9-824F-3A406995C740}" type="parTrans" cxnId="{0DB934E3-9EAB-497E-B47C-00E22F2A6CCB}">
      <dgm:prSet/>
      <dgm:spPr/>
      <dgm:t>
        <a:bodyPr/>
        <a:lstStyle/>
        <a:p>
          <a:endParaRPr lang="cs-CZ"/>
        </a:p>
      </dgm:t>
    </dgm:pt>
    <dgm:pt modelId="{6181FE94-7973-464F-AA30-EB45E3AB0300}" type="sibTrans" cxnId="{0DB934E3-9EAB-497E-B47C-00E22F2A6CCB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D1B260DE-8BB4-4A33-89B8-8818FDEE805A}" type="pres">
      <dgm:prSet presAssocID="{02D3ABD5-07DC-48E3-807C-B204D29A7DF0}" presName="vertSpace6" presStyleLbl="node1" presStyleIdx="4" presStyleCnt="6"/>
      <dgm:spPr/>
    </dgm:pt>
    <dgm:pt modelId="{AF3572B6-0987-4E43-8E73-84BA9F9BA0A7}" type="pres">
      <dgm:prSet presAssocID="{02D3ABD5-07DC-48E3-807C-B204D29A7DF0}" presName="circle6" presStyleLbl="node1" presStyleIdx="5" presStyleCnt="6"/>
      <dgm:spPr/>
    </dgm:pt>
    <dgm:pt modelId="{61B35E2F-12DF-441A-B3C7-B9B960E9874B}" type="pres">
      <dgm:prSet presAssocID="{02D3ABD5-07DC-48E3-807C-B204D29A7DF0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32AFE6-5D2C-4DC7-87A5-B62FB13DC21B}" type="pres">
      <dgm:prSet presAssocID="{02D3ABD5-07DC-48E3-807C-B204D29A7DF0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7D8711-68F0-4CD0-A354-188758208DDA}" type="presOf" srcId="{02D3ABD5-07DC-48E3-807C-B204D29A7DF0}" destId="{61B35E2F-12DF-441A-B3C7-B9B960E9874B}" srcOrd="0" destOrd="0" presId="urn:microsoft.com/office/officeart/2005/8/layout/target3"/>
    <dgm:cxn modelId="{1FC44F73-FB93-42F5-B509-970B02F32B8B}" type="presOf" srcId="{B651F6E3-6281-48DB-9319-2AEAFDAE7572}" destId="{6BB5E863-4638-4E1D-BFDE-399D028AC4ED}" srcOrd="1" destOrd="0" presId="urn:microsoft.com/office/officeart/2005/8/layout/target3"/>
    <dgm:cxn modelId="{0FB52EA4-F705-4137-A124-A842A9FF9536}" type="presOf" srcId="{4C35D32F-0EAB-4CD7-82EE-45574DC2A586}" destId="{8BEBB6EC-1DAA-4CAC-8A25-BC0FCBD5DBD5}" srcOrd="0" destOrd="0" presId="urn:microsoft.com/office/officeart/2005/8/layout/target3"/>
    <dgm:cxn modelId="{0DB934E3-9EAB-497E-B47C-00E22F2A6CCB}" srcId="{757F3AB3-0718-4624-B441-E567A8F0AB56}" destId="{02D3ABD5-07DC-48E3-807C-B204D29A7DF0}" srcOrd="5" destOrd="0" parTransId="{71581956-92C0-47E9-824F-3A406995C740}" sibTransId="{6181FE94-7973-464F-AA30-EB45E3AB0300}"/>
    <dgm:cxn modelId="{149BFFC8-B4FA-49DB-B016-2EC4AAA424B9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38B6A08-704D-458F-AB5B-0D3ED118F93D}" type="presOf" srcId="{D8197B8C-B260-4A16-BDF4-0947B075E274}" destId="{25B08C86-7E15-44DC-BE7F-FFB55DD49D12}" srcOrd="0" destOrd="0" presId="urn:microsoft.com/office/officeart/2005/8/layout/target3"/>
    <dgm:cxn modelId="{69541D71-1329-42C2-B68C-2D6E06B32E86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70C6A49-5461-46FC-A7A3-AC083B0A234E}" type="presOf" srcId="{D1D4F407-5343-4D3F-B5B9-D407B03CAEB4}" destId="{AED2198E-93D5-4001-81B4-73124B309672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2079347-C37B-4EB5-B865-D738C8B82B32}" type="presOf" srcId="{D1D4F407-5343-4D3F-B5B9-D407B03CAEB4}" destId="{D005CE8C-CC26-4C3E-AC11-E15060ECD759}" srcOrd="0" destOrd="0" presId="urn:microsoft.com/office/officeart/2005/8/layout/target3"/>
    <dgm:cxn modelId="{B9446B3D-5EE1-4B61-80DB-3F2CBC7F0048}" type="presOf" srcId="{02D3ABD5-07DC-48E3-807C-B204D29A7DF0}" destId="{7F32AFE6-5D2C-4DC7-87A5-B62FB13DC21B}" srcOrd="1" destOrd="0" presId="urn:microsoft.com/office/officeart/2005/8/layout/target3"/>
    <dgm:cxn modelId="{D575EA90-923C-4273-A23F-9AC844D9ACF1}" type="presOf" srcId="{D1B46980-6531-4606-95E6-44980827E919}" destId="{6140AFEC-043D-4C43-A2F9-D0F5331DF3A3}" srcOrd="0" destOrd="0" presId="urn:microsoft.com/office/officeart/2005/8/layout/target3"/>
    <dgm:cxn modelId="{FC3531D2-0428-411C-9A6F-96DB54895EF0}" type="presOf" srcId="{D8197B8C-B260-4A16-BDF4-0947B075E274}" destId="{5A5FFA88-C948-4069-8E93-59FA12366E83}" srcOrd="1" destOrd="0" presId="urn:microsoft.com/office/officeart/2005/8/layout/target3"/>
    <dgm:cxn modelId="{3E3F3B7E-21A5-4FA7-8033-203B3A9E9F3E}" type="presOf" srcId="{B651F6E3-6281-48DB-9319-2AEAFDAE7572}" destId="{619D679B-A015-4ECF-8348-D1034C574F40}" srcOrd="0" destOrd="0" presId="urn:microsoft.com/office/officeart/2005/8/layout/target3"/>
    <dgm:cxn modelId="{3A07FF36-C668-4C93-9237-F83A8EBE5A43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31A6572-F21D-4244-ABBF-288E47561041}" type="presParOf" srcId="{333A1088-737F-45CB-B68E-254E46348037}" destId="{F5ABB229-8D3B-4694-996A-96F23CF14429}" srcOrd="0" destOrd="0" presId="urn:microsoft.com/office/officeart/2005/8/layout/target3"/>
    <dgm:cxn modelId="{99948C56-823D-4A48-9083-AC7948520159}" type="presParOf" srcId="{333A1088-737F-45CB-B68E-254E46348037}" destId="{F41139FD-01EE-4571-8B17-4FB00FC51163}" srcOrd="1" destOrd="0" presId="urn:microsoft.com/office/officeart/2005/8/layout/target3"/>
    <dgm:cxn modelId="{BC2F0210-ABA4-44FB-B71B-2D2F50754371}" type="presParOf" srcId="{333A1088-737F-45CB-B68E-254E46348037}" destId="{D005CE8C-CC26-4C3E-AC11-E15060ECD759}" srcOrd="2" destOrd="0" presId="urn:microsoft.com/office/officeart/2005/8/layout/target3"/>
    <dgm:cxn modelId="{035EF696-2012-46FC-B423-669A78E65488}" type="presParOf" srcId="{333A1088-737F-45CB-B68E-254E46348037}" destId="{2C702D82-9B77-49B7-9568-BB8EB47C3372}" srcOrd="3" destOrd="0" presId="urn:microsoft.com/office/officeart/2005/8/layout/target3"/>
    <dgm:cxn modelId="{ED18B638-D52E-4696-B9A2-F3B6F489BDC5}" type="presParOf" srcId="{333A1088-737F-45CB-B68E-254E46348037}" destId="{A52A0455-90FF-4808-ABD0-F02540D31D5A}" srcOrd="4" destOrd="0" presId="urn:microsoft.com/office/officeart/2005/8/layout/target3"/>
    <dgm:cxn modelId="{D834A29E-58D3-4378-91FD-E80E2D9944C9}" type="presParOf" srcId="{333A1088-737F-45CB-B68E-254E46348037}" destId="{6140AFEC-043D-4C43-A2F9-D0F5331DF3A3}" srcOrd="5" destOrd="0" presId="urn:microsoft.com/office/officeart/2005/8/layout/target3"/>
    <dgm:cxn modelId="{B9412012-142F-49AB-9AE4-C35A618D74BA}" type="presParOf" srcId="{333A1088-737F-45CB-B68E-254E46348037}" destId="{9358AC05-5D7D-4327-9F80-1AD486AEA664}" srcOrd="6" destOrd="0" presId="urn:microsoft.com/office/officeart/2005/8/layout/target3"/>
    <dgm:cxn modelId="{589D42FA-98C5-4A7D-A2FB-A715B37C3D3E}" type="presParOf" srcId="{333A1088-737F-45CB-B68E-254E46348037}" destId="{313FC574-E1CD-4FB4-B054-0B805CE0447D}" srcOrd="7" destOrd="0" presId="urn:microsoft.com/office/officeart/2005/8/layout/target3"/>
    <dgm:cxn modelId="{299C9D5A-F6FC-46E0-8FC6-0DEB24AB262D}" type="presParOf" srcId="{333A1088-737F-45CB-B68E-254E46348037}" destId="{619D679B-A015-4ECF-8348-D1034C574F40}" srcOrd="8" destOrd="0" presId="urn:microsoft.com/office/officeart/2005/8/layout/target3"/>
    <dgm:cxn modelId="{D76F98DB-0635-442D-B4E8-BE03DD149930}" type="presParOf" srcId="{333A1088-737F-45CB-B68E-254E46348037}" destId="{322283A8-4A27-4CDA-BAE3-F381106A9174}" srcOrd="9" destOrd="0" presId="urn:microsoft.com/office/officeart/2005/8/layout/target3"/>
    <dgm:cxn modelId="{56D1B951-6BCE-41BB-A654-38A5C6447D0D}" type="presParOf" srcId="{333A1088-737F-45CB-B68E-254E46348037}" destId="{FFC9F71D-1B4F-4AD9-A4A6-86ADEFC8AF5C}" srcOrd="10" destOrd="0" presId="urn:microsoft.com/office/officeart/2005/8/layout/target3"/>
    <dgm:cxn modelId="{F7279297-FCE6-4506-9F25-9DF01FA88994}" type="presParOf" srcId="{333A1088-737F-45CB-B68E-254E46348037}" destId="{25B08C86-7E15-44DC-BE7F-FFB55DD49D12}" srcOrd="11" destOrd="0" presId="urn:microsoft.com/office/officeart/2005/8/layout/target3"/>
    <dgm:cxn modelId="{0DCE29BC-F590-4A8C-B5C2-4F1B6680607F}" type="presParOf" srcId="{333A1088-737F-45CB-B68E-254E46348037}" destId="{76644BE8-9D7C-4C09-B250-3D10AF48CBB7}" srcOrd="12" destOrd="0" presId="urn:microsoft.com/office/officeart/2005/8/layout/target3"/>
    <dgm:cxn modelId="{2DBBCBC9-BC7C-4EB9-9452-D8FB973AE8E0}" type="presParOf" srcId="{333A1088-737F-45CB-B68E-254E46348037}" destId="{EE85B701-7295-41C0-BA7A-34D3756A2AE6}" srcOrd="13" destOrd="0" presId="urn:microsoft.com/office/officeart/2005/8/layout/target3"/>
    <dgm:cxn modelId="{D79971E7-3BBE-4AE6-8490-7075446DDF3C}" type="presParOf" srcId="{333A1088-737F-45CB-B68E-254E46348037}" destId="{8BEBB6EC-1DAA-4CAC-8A25-BC0FCBD5DBD5}" srcOrd="14" destOrd="0" presId="urn:microsoft.com/office/officeart/2005/8/layout/target3"/>
    <dgm:cxn modelId="{5352C11D-E3E4-436C-9813-E8B180C745E6}" type="presParOf" srcId="{333A1088-737F-45CB-B68E-254E46348037}" destId="{D1B260DE-8BB4-4A33-89B8-8818FDEE805A}" srcOrd="15" destOrd="0" presId="urn:microsoft.com/office/officeart/2005/8/layout/target3"/>
    <dgm:cxn modelId="{77BC727B-4356-4B88-B9BA-72212B0587FA}" type="presParOf" srcId="{333A1088-737F-45CB-B68E-254E46348037}" destId="{AF3572B6-0987-4E43-8E73-84BA9F9BA0A7}" srcOrd="16" destOrd="0" presId="urn:microsoft.com/office/officeart/2005/8/layout/target3"/>
    <dgm:cxn modelId="{788CDB2B-B35D-4A3D-A747-603B79A2C6AC}" type="presParOf" srcId="{333A1088-737F-45CB-B68E-254E46348037}" destId="{61B35E2F-12DF-441A-B3C7-B9B960E9874B}" srcOrd="17" destOrd="0" presId="urn:microsoft.com/office/officeart/2005/8/layout/target3"/>
    <dgm:cxn modelId="{AB8CF72C-19E4-4C5F-A0A9-AC0B2CB0BEE8}" type="presParOf" srcId="{333A1088-737F-45CB-B68E-254E46348037}" destId="{AED2198E-93D5-4001-81B4-73124B309672}" srcOrd="18" destOrd="0" presId="urn:microsoft.com/office/officeart/2005/8/layout/target3"/>
    <dgm:cxn modelId="{B3721C47-7D99-4FB7-A945-507CDC0A044F}" type="presParOf" srcId="{333A1088-737F-45CB-B68E-254E46348037}" destId="{2BE915AB-18AA-4053-B92C-3BFC9ED204BB}" srcOrd="19" destOrd="0" presId="urn:microsoft.com/office/officeart/2005/8/layout/target3"/>
    <dgm:cxn modelId="{37A02706-058F-4F95-A439-8A51FC371643}" type="presParOf" srcId="{333A1088-737F-45CB-B68E-254E46348037}" destId="{6BB5E863-4638-4E1D-BFDE-399D028AC4ED}" srcOrd="20" destOrd="0" presId="urn:microsoft.com/office/officeart/2005/8/layout/target3"/>
    <dgm:cxn modelId="{F53EF767-8348-447D-AEBE-CD6501199F0E}" type="presParOf" srcId="{333A1088-737F-45CB-B68E-254E46348037}" destId="{5A5FFA88-C948-4069-8E93-59FA12366E83}" srcOrd="21" destOrd="0" presId="urn:microsoft.com/office/officeart/2005/8/layout/target3"/>
    <dgm:cxn modelId="{225005AB-6238-4C51-BA81-CA5A027866C3}" type="presParOf" srcId="{333A1088-737F-45CB-B68E-254E46348037}" destId="{890E4F0B-2866-4A3F-A3C7-2A14B1797930}" srcOrd="22" destOrd="0" presId="urn:microsoft.com/office/officeart/2005/8/layout/target3"/>
    <dgm:cxn modelId="{7D54B0CB-101F-4469-ADD6-01DBA7907E41}" type="presParOf" srcId="{333A1088-737F-45CB-B68E-254E46348037}" destId="{7F32AFE6-5D2C-4DC7-87A5-B62FB13DC21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Školní Stará Boleslav</a:t>
          </a:r>
          <a:endParaRPr lang="cs-CZ" sz="20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Jana Valášková</a:t>
          </a:r>
          <a:endParaRPr lang="cs-CZ" sz="20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VY_32_INOVACE_17_FYZIKA</a:t>
          </a:r>
          <a:endParaRPr lang="cs-CZ" sz="20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Jak měříme elektrickou energii</a:t>
          </a:r>
          <a:endParaRPr lang="cs-CZ" sz="2000" kern="1200" dirty="0"/>
        </a:p>
      </dsp:txBody>
      <dsp:txXfrm>
        <a:off x="1273857" y="95539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PROJEKTU:cz.1.07/1.4.00/21.0979  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AF3572B6-0987-4E43-8E73-84BA9F9BA0A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B35E2F-12DF-441A-B3C7-B9B960E9874B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40" units="1/cm"/>
          <inkml:channelProperty channel="Y" name="resolution" value="40" units="1/cm"/>
        </inkml:channelProperties>
      </inkml:inkSource>
      <inkml:timestamp xml:id="ts0" timeString="2012-10-27T08:00:25.06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881 4334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6F6042-857E-4E02-8A08-8A69F7FC3E48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2E328B-FC63-435B-9FE3-EDE7D3CF0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0573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DBB8E-1428-4260-8801-9E7C970A21C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A32F9-9ED5-492A-97B2-CE9D50AAF3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7624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DBB8E-1428-4260-8801-9E7C970A21C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A32F9-9ED5-492A-97B2-CE9D50AAF3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5340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DBB8E-1428-4260-8801-9E7C970A21C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A32F9-9ED5-492A-97B2-CE9D50AAF3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4372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DBB8E-1428-4260-8801-9E7C970A21C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A32F9-9ED5-492A-97B2-CE9D50AAF3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5692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DBB8E-1428-4260-8801-9E7C970A21C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A32F9-9ED5-492A-97B2-CE9D50AAF3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5169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DBB8E-1428-4260-8801-9E7C970A21C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A32F9-9ED5-492A-97B2-CE9D50AAF3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4549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DBB8E-1428-4260-8801-9E7C970A21C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A32F9-9ED5-492A-97B2-CE9D50AAF3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7801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DBB8E-1428-4260-8801-9E7C970A21C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A32F9-9ED5-492A-97B2-CE9D50AAF3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085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DBB8E-1428-4260-8801-9E7C970A21C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A32F9-9ED5-492A-97B2-CE9D50AAF3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470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DBB8E-1428-4260-8801-9E7C970A21C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A32F9-9ED5-492A-97B2-CE9D50AAF3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6197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DBB8E-1428-4260-8801-9E7C970A21C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A32F9-9ED5-492A-97B2-CE9D50AAF3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5409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4DBB8E-1428-4260-8801-9E7C970A21C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6A32F9-9ED5-492A-97B2-CE9D50AAF3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2105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9978525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86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Typy elektráren</a:t>
            </a:r>
          </a:p>
          <a:p>
            <a:pPr marL="0" indent="0">
              <a:buNone/>
            </a:pPr>
            <a:r>
              <a:rPr lang="cs-CZ" sz="2400" dirty="0" smtClean="0"/>
              <a:t>Jazyk : čeština</a:t>
            </a:r>
          </a:p>
          <a:p>
            <a:pPr marL="0" indent="0">
              <a:buNone/>
            </a:pPr>
            <a:r>
              <a:rPr lang="cs-CZ" sz="2400" dirty="0" smtClean="0"/>
              <a:t>Očekávaný výstup : Měření spotřeby elektrické energie,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elektroměr, denní a noční proud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prstClr val="black"/>
                </a:solidFill>
              </a:rPr>
              <a:t>Druh </a:t>
            </a:r>
            <a:r>
              <a:rPr lang="cs-CZ" sz="2400" dirty="0">
                <a:solidFill>
                  <a:prstClr val="black"/>
                </a:solidFill>
              </a:rPr>
              <a:t>materiálu : prezentace</a:t>
            </a:r>
          </a:p>
          <a:p>
            <a:pPr marL="0" lvl="0" indent="0">
              <a:buNone/>
            </a:pPr>
            <a:r>
              <a:rPr lang="cs-CZ" sz="2400" dirty="0">
                <a:solidFill>
                  <a:prstClr val="black"/>
                </a:solidFill>
              </a:rPr>
              <a:t>Stupeň a typ vzdělávání : ZŠ praktická 2.st.</a:t>
            </a:r>
          </a:p>
          <a:p>
            <a:pPr marL="0" lvl="0" indent="0">
              <a:buNone/>
            </a:pPr>
            <a:r>
              <a:rPr lang="cs-CZ" sz="2400" dirty="0">
                <a:solidFill>
                  <a:prstClr val="black"/>
                </a:solidFill>
              </a:rPr>
              <a:t>Věková skupina : </a:t>
            </a:r>
            <a:r>
              <a:rPr lang="cs-CZ" sz="2400" dirty="0" smtClean="0">
                <a:solidFill>
                  <a:prstClr val="black"/>
                </a:solidFill>
              </a:rPr>
              <a:t>8.ročník</a:t>
            </a:r>
            <a:r>
              <a:rPr lang="cs-CZ" sz="2400" dirty="0">
                <a:solidFill>
                  <a:prstClr val="black"/>
                </a:solidFill>
              </a:rPr>
              <a:t>/ </a:t>
            </a:r>
            <a:r>
              <a:rPr lang="cs-CZ" sz="2400" dirty="0" smtClean="0">
                <a:solidFill>
                  <a:prstClr val="black"/>
                </a:solidFill>
              </a:rPr>
              <a:t>14 </a:t>
            </a:r>
            <a:r>
              <a:rPr lang="cs-CZ" sz="2400" dirty="0">
                <a:solidFill>
                  <a:prstClr val="black"/>
                </a:solidFill>
              </a:rPr>
              <a:t>let /</a:t>
            </a:r>
          </a:p>
          <a:p>
            <a:pPr marL="0" indent="0">
              <a:buNone/>
            </a:pPr>
            <a:r>
              <a:rPr lang="cs-CZ" sz="2400" dirty="0" smtClean="0"/>
              <a:t>                            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Rukopis 3"/>
              <p14:cNvContentPartPr/>
              <p14:nvPr/>
            </p14:nvContentPartPr>
            <p14:xfrm>
              <a:off x="317160" y="1560240"/>
              <a:ext cx="360" cy="360"/>
            </p14:xfrm>
          </p:contentPart>
        </mc:Choice>
        <mc:Fallback xmlns="">
          <p:pic>
            <p:nvPicPr>
              <p:cNvPr id="4" name="Rukopis 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07800" y="155088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37350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Jak měříme elektrickou energii 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/>
              <a:t>Spotřeba elektřiny se měří </a:t>
            </a:r>
            <a:r>
              <a:rPr lang="cs-CZ" b="1" u="sng" dirty="0" smtClean="0">
                <a:solidFill>
                  <a:srgbClr val="C00000"/>
                </a:solidFill>
              </a:rPr>
              <a:t>elektroměrem.</a:t>
            </a:r>
          </a:p>
          <a:p>
            <a:pPr marL="0" indent="0">
              <a:buNone/>
            </a:pPr>
            <a:r>
              <a:rPr lang="cs-CZ" b="1" dirty="0" smtClean="0"/>
              <a:t>Jednotka elektrické energie = </a:t>
            </a:r>
            <a:r>
              <a:rPr lang="cs-CZ" sz="2400" b="1" dirty="0" smtClean="0">
                <a:solidFill>
                  <a:srgbClr val="FF0000"/>
                </a:solidFill>
              </a:rPr>
              <a:t>1 kWh /kilowatthodina/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Cena 1 kWh = průměrně </a:t>
            </a:r>
            <a:r>
              <a:rPr lang="cs-CZ" sz="2400" b="1" dirty="0" smtClean="0">
                <a:solidFill>
                  <a:srgbClr val="FF0000"/>
                </a:solidFill>
              </a:rPr>
              <a:t>5,50 Kč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Energie, kterou spotřebováváme ve dne, je dražší.</a:t>
            </a:r>
          </a:p>
          <a:p>
            <a:pPr marL="0" indent="0">
              <a:buNone/>
            </a:pPr>
            <a:r>
              <a:rPr lang="cs-CZ" sz="2400" b="1" dirty="0" smtClean="0"/>
              <a:t>Některé elektroměry mají dva číselníky :</a:t>
            </a:r>
          </a:p>
          <a:p>
            <a:pPr marL="0" indent="0">
              <a:buNone/>
            </a:pPr>
            <a:r>
              <a:rPr lang="cs-CZ" sz="2400" b="1" dirty="0"/>
              <a:t> </a:t>
            </a:r>
            <a:r>
              <a:rPr lang="cs-CZ" sz="2400" b="1" dirty="0" smtClean="0"/>
              <a:t>                                                                   a/ denní proud</a:t>
            </a:r>
          </a:p>
          <a:p>
            <a:pPr marL="0" indent="0">
              <a:buNone/>
            </a:pPr>
            <a:r>
              <a:rPr lang="cs-CZ" sz="2400" b="1" dirty="0"/>
              <a:t> </a:t>
            </a:r>
            <a:r>
              <a:rPr lang="cs-CZ" sz="2400" b="1" dirty="0" smtClean="0"/>
              <a:t>                                                                   b/ noční proud</a:t>
            </a: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Cena 1 kWh v noci = průměrně </a:t>
            </a:r>
            <a:r>
              <a:rPr lang="cs-CZ" sz="2400" b="1" dirty="0" smtClean="0">
                <a:solidFill>
                  <a:srgbClr val="FF0000"/>
                </a:solidFill>
              </a:rPr>
              <a:t>2,20 Kč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Documents and Settings\admin\Local Settings\Temporary Internet Files\Content.IE5\R1NLYIY8\MP90039046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708920"/>
            <a:ext cx="1444932" cy="1030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0165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Proč je noční proud levnější 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Ve dne pracují velké průmyslové podniky, školy,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 a další zařízení.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b="1" dirty="0" smtClean="0"/>
              <a:t>V noci pracuje těchto zařízení méně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proto je energie na provoz levnější</a:t>
            </a:r>
            <a:endParaRPr lang="cs-CZ" b="1" dirty="0"/>
          </a:p>
        </p:txBody>
      </p:sp>
      <p:sp>
        <p:nvSpPr>
          <p:cNvPr id="4" name="Šipka dolů 3"/>
          <p:cNvSpPr/>
          <p:nvPr/>
        </p:nvSpPr>
        <p:spPr>
          <a:xfrm>
            <a:off x="4215729" y="3969060"/>
            <a:ext cx="484632" cy="648072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407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spotřebu energie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cs-CZ" sz="2800" b="1" dirty="0" smtClean="0"/>
              <a:t>Paní Novotná má elektroměr na denní proud.</a:t>
            </a:r>
          </a:p>
          <a:p>
            <a:pPr marL="0" indent="0">
              <a:buNone/>
            </a:pPr>
            <a:endParaRPr lang="cs-CZ" sz="2800" b="1" dirty="0" smtClean="0"/>
          </a:p>
          <a:p>
            <a:pPr marL="0" indent="0" algn="ctr">
              <a:buNone/>
            </a:pPr>
            <a:endParaRPr lang="cs-CZ" sz="2800" b="1" u="sng" dirty="0" smtClean="0"/>
          </a:p>
          <a:p>
            <a:pPr marL="0" indent="0">
              <a:buNone/>
            </a:pPr>
            <a:r>
              <a:rPr lang="cs-CZ" sz="2800" b="1" dirty="0" smtClean="0"/>
              <a:t>1.týden byl na elektroměru stav 6 240 kWh</a:t>
            </a:r>
          </a:p>
          <a:p>
            <a:pPr marL="0" indent="0">
              <a:buNone/>
            </a:pPr>
            <a:r>
              <a:rPr lang="cs-CZ" sz="2800" b="1" dirty="0" smtClean="0"/>
              <a:t>2.týden byl stav na elektroměru 7 320 kWh</a:t>
            </a:r>
          </a:p>
          <a:p>
            <a:pPr marL="0" indent="0">
              <a:buNone/>
            </a:pPr>
            <a:endParaRPr lang="cs-CZ" sz="2800" b="1" dirty="0" smtClean="0"/>
          </a:p>
          <a:p>
            <a:pPr marL="0" indent="0">
              <a:buNone/>
            </a:pPr>
            <a:r>
              <a:rPr lang="cs-CZ" sz="2900" b="1" dirty="0" smtClean="0"/>
              <a:t>Jaká je </a:t>
            </a:r>
            <a:r>
              <a:rPr lang="cs-CZ" sz="2900" b="1" smtClean="0"/>
              <a:t>týdenní spotřeba energie </a:t>
            </a:r>
            <a:r>
              <a:rPr lang="cs-CZ" sz="2900" b="1" dirty="0" smtClean="0"/>
              <a:t>a kolik paní Novotná zaplatí ?</a:t>
            </a:r>
          </a:p>
          <a:p>
            <a:pPr marL="0" indent="0">
              <a:buNone/>
            </a:pPr>
            <a:endParaRPr lang="cs-CZ" sz="2900" b="1" dirty="0" smtClean="0"/>
          </a:p>
          <a:p>
            <a:pPr marL="0" indent="0">
              <a:buNone/>
            </a:pPr>
            <a:r>
              <a:rPr lang="cs-CZ" sz="2900" b="1" dirty="0" smtClean="0"/>
              <a:t>   7 320</a:t>
            </a:r>
          </a:p>
          <a:p>
            <a:pPr marL="0" indent="0">
              <a:buNone/>
            </a:pPr>
            <a:r>
              <a:rPr lang="cs-CZ" sz="2900" b="1" u="sng" dirty="0" smtClean="0"/>
              <a:t> - 6 240 </a:t>
            </a:r>
          </a:p>
          <a:p>
            <a:pPr marL="0" indent="0">
              <a:buNone/>
            </a:pPr>
            <a:r>
              <a:rPr lang="cs-CZ" sz="2900" b="1" dirty="0"/>
              <a:t> </a:t>
            </a:r>
            <a:r>
              <a:rPr lang="cs-CZ" sz="2900" b="1" dirty="0" smtClean="0"/>
              <a:t>       80</a:t>
            </a:r>
          </a:p>
          <a:p>
            <a:pPr marL="0" indent="0">
              <a:buNone/>
            </a:pPr>
            <a:r>
              <a:rPr lang="cs-CZ" sz="2900" b="1" dirty="0" smtClean="0"/>
              <a:t>Týdenní spotřeba je 80 kWh.</a:t>
            </a:r>
          </a:p>
          <a:p>
            <a:pPr marL="0" indent="0">
              <a:buNone/>
            </a:pPr>
            <a:endParaRPr lang="cs-CZ" sz="2900" b="1" dirty="0"/>
          </a:p>
          <a:p>
            <a:pPr marL="0" indent="0">
              <a:buNone/>
            </a:pPr>
            <a:r>
              <a:rPr lang="cs-CZ" sz="2900" b="1" dirty="0" smtClean="0"/>
              <a:t>80 x 5,50 = 440 Kč</a:t>
            </a:r>
          </a:p>
          <a:p>
            <a:pPr marL="0" indent="0">
              <a:buNone/>
            </a:pPr>
            <a:r>
              <a:rPr lang="cs-CZ" sz="2900" b="1" dirty="0" smtClean="0"/>
              <a:t>Za týden zaplatí 440 Kč.</a:t>
            </a:r>
          </a:p>
          <a:p>
            <a:pPr marL="0" indent="0">
              <a:buNone/>
            </a:pPr>
            <a:endParaRPr lang="cs-CZ" sz="2900" dirty="0" smtClean="0"/>
          </a:p>
          <a:p>
            <a:pPr marL="0" indent="0">
              <a:buNone/>
            </a:pPr>
            <a:r>
              <a:rPr lang="cs-CZ" sz="2400" u="sng" dirty="0"/>
              <a:t> </a:t>
            </a:r>
            <a:r>
              <a:rPr lang="cs-CZ" sz="2400" u="sng" dirty="0" smtClean="0"/>
              <a:t> </a:t>
            </a:r>
            <a:endParaRPr lang="cs-CZ" sz="2400" u="sng" dirty="0"/>
          </a:p>
        </p:txBody>
      </p:sp>
      <p:pic>
        <p:nvPicPr>
          <p:cNvPr id="2052" name="Picture 4" descr="C:\Documents and Settings\admin\Local Settings\Temporary Internet Files\Content.IE5\HU7QDRZ6\MP90042368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6460" y="3501008"/>
            <a:ext cx="2276872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7597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2756975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233</Words>
  <Application>Microsoft Office PowerPoint</Application>
  <PresentationFormat>Předvádění na obrazovce (4:3)</PresentationFormat>
  <Paragraphs>54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 :</vt:lpstr>
      <vt:lpstr>Jak měříme elektrickou energii ?</vt:lpstr>
      <vt:lpstr>Proč je noční proud levnější ?</vt:lpstr>
      <vt:lpstr>Vypočítej spotřebu energie :</vt:lpstr>
      <vt:lpstr>Citace 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Jaana</dc:creator>
  <cp:lastModifiedBy>Slaminkova Jana</cp:lastModifiedBy>
  <cp:revision>9</cp:revision>
  <dcterms:created xsi:type="dcterms:W3CDTF">2012-10-26T19:50:07Z</dcterms:created>
  <dcterms:modified xsi:type="dcterms:W3CDTF">2012-11-23T13:40:17Z</dcterms:modified>
</cp:coreProperties>
</file>