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ink/ink1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68" r:id="rId3"/>
    <p:sldId id="266" r:id="rId4"/>
    <p:sldId id="256" r:id="rId5"/>
    <p:sldId id="258" r:id="rId6"/>
    <p:sldId id="259" r:id="rId7"/>
    <p:sldId id="260" r:id="rId8"/>
    <p:sldId id="261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</a:t>
          </a:r>
          <a:r>
            <a:rPr lang="cs-CZ" sz="2000" baseline="0" smtClean="0"/>
            <a:t>VY_32_INOVACE_18_FYZIKA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Jana Valášková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Jak vzniká blesk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666C82-31D5-4053-83A5-6867539992F2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2D063FA-D700-43FE-9B58-86A9BC241514}" type="presOf" srcId="{D1D4F407-5343-4D3F-B5B9-D407B03CAEB4}" destId="{AED2198E-93D5-4001-81B4-73124B309672}" srcOrd="1" destOrd="0" presId="urn:microsoft.com/office/officeart/2005/8/layout/target3"/>
    <dgm:cxn modelId="{217EACE3-718C-4B61-BA74-7DCAE962222E}" type="presOf" srcId="{D1B46980-6531-4606-95E6-44980827E919}" destId="{2BE915AB-18AA-4053-B92C-3BFC9ED204BB}" srcOrd="1" destOrd="0" presId="urn:microsoft.com/office/officeart/2005/8/layout/target3"/>
    <dgm:cxn modelId="{7D0B85FB-84CF-45B8-8897-6150B1B4B9D2}" type="presOf" srcId="{D8197B8C-B260-4A16-BDF4-0947B075E274}" destId="{25B08C86-7E15-44DC-BE7F-FFB55DD49D12}" srcOrd="0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422E8F7C-3AA1-474F-80DE-814BAAB0C48F}" type="presOf" srcId="{D8197B8C-B260-4A16-BDF4-0947B075E274}" destId="{5A5FFA88-C948-4069-8E93-59FA12366E83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4CCE7AE-38F9-45C5-AAB2-6E639A7698F6}" type="presOf" srcId="{B651F6E3-6281-48DB-9319-2AEAFDAE7572}" destId="{6BB5E863-4638-4E1D-BFDE-399D028AC4ED}" srcOrd="1" destOrd="0" presId="urn:microsoft.com/office/officeart/2005/8/layout/target3"/>
    <dgm:cxn modelId="{38541F12-42A5-4467-871A-0B09876A991C}" type="presOf" srcId="{4C35D32F-0EAB-4CD7-82EE-45574DC2A586}" destId="{8BEBB6EC-1DAA-4CAC-8A25-BC0FCBD5DBD5}" srcOrd="0" destOrd="0" presId="urn:microsoft.com/office/officeart/2005/8/layout/target3"/>
    <dgm:cxn modelId="{38362B2D-EA2E-4472-A492-03D2FD5AB2AA}" type="presOf" srcId="{B651F6E3-6281-48DB-9319-2AEAFDAE7572}" destId="{619D679B-A015-4ECF-8348-D1034C574F40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61C7F6F-BB4F-4470-AEAC-3126231329C6}" type="presOf" srcId="{02D3ABD5-07DC-48E3-807C-B204D29A7DF0}" destId="{61B35E2F-12DF-441A-B3C7-B9B960E9874B}" srcOrd="0" destOrd="0" presId="urn:microsoft.com/office/officeart/2005/8/layout/target3"/>
    <dgm:cxn modelId="{31224FA9-A66E-4598-A921-4C5DCA3AD0D0}" type="presOf" srcId="{D1D4F407-5343-4D3F-B5B9-D407B03CAEB4}" destId="{D005CE8C-CC26-4C3E-AC11-E15060ECD759}" srcOrd="0" destOrd="0" presId="urn:microsoft.com/office/officeart/2005/8/layout/target3"/>
    <dgm:cxn modelId="{91F595A9-41A6-4109-B4D0-5C60DD6286E4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320A5BE-4C28-4CA0-9984-EC3A957CD09C}" type="presOf" srcId="{02D3ABD5-07DC-48E3-807C-B204D29A7DF0}" destId="{7F32AFE6-5D2C-4DC7-87A5-B62FB13DC21B}" srcOrd="1" destOrd="0" presId="urn:microsoft.com/office/officeart/2005/8/layout/target3"/>
    <dgm:cxn modelId="{96C4F4AE-7CA7-45E9-A84C-C98AC3496CA1}" type="presOf" srcId="{757F3AB3-0718-4624-B441-E567A8F0AB56}" destId="{333A1088-737F-45CB-B68E-254E46348037}" srcOrd="0" destOrd="0" presId="urn:microsoft.com/office/officeart/2005/8/layout/target3"/>
    <dgm:cxn modelId="{CC3AD419-24CF-4B71-9A1A-6CCC85153D48}" type="presParOf" srcId="{333A1088-737F-45CB-B68E-254E46348037}" destId="{F5ABB229-8D3B-4694-996A-96F23CF14429}" srcOrd="0" destOrd="0" presId="urn:microsoft.com/office/officeart/2005/8/layout/target3"/>
    <dgm:cxn modelId="{91F52F8A-7E7E-494E-9EBC-6398ACCCB81E}" type="presParOf" srcId="{333A1088-737F-45CB-B68E-254E46348037}" destId="{F41139FD-01EE-4571-8B17-4FB00FC51163}" srcOrd="1" destOrd="0" presId="urn:microsoft.com/office/officeart/2005/8/layout/target3"/>
    <dgm:cxn modelId="{E9A29C0F-0B9A-40C7-9E3F-FA52F969ED89}" type="presParOf" srcId="{333A1088-737F-45CB-B68E-254E46348037}" destId="{D005CE8C-CC26-4C3E-AC11-E15060ECD759}" srcOrd="2" destOrd="0" presId="urn:microsoft.com/office/officeart/2005/8/layout/target3"/>
    <dgm:cxn modelId="{1BF222E9-8AB5-4620-A1AA-FD69D611D477}" type="presParOf" srcId="{333A1088-737F-45CB-B68E-254E46348037}" destId="{2C702D82-9B77-49B7-9568-BB8EB47C3372}" srcOrd="3" destOrd="0" presId="urn:microsoft.com/office/officeart/2005/8/layout/target3"/>
    <dgm:cxn modelId="{675FA18F-5C6B-4996-B7D8-8E761E4D7115}" type="presParOf" srcId="{333A1088-737F-45CB-B68E-254E46348037}" destId="{A52A0455-90FF-4808-ABD0-F02540D31D5A}" srcOrd="4" destOrd="0" presId="urn:microsoft.com/office/officeart/2005/8/layout/target3"/>
    <dgm:cxn modelId="{C530455A-9DB1-4CAA-BFBA-5D4C58E3AE73}" type="presParOf" srcId="{333A1088-737F-45CB-B68E-254E46348037}" destId="{6140AFEC-043D-4C43-A2F9-D0F5331DF3A3}" srcOrd="5" destOrd="0" presId="urn:microsoft.com/office/officeart/2005/8/layout/target3"/>
    <dgm:cxn modelId="{23B4C9B3-3870-4596-9D28-F3AB230678BD}" type="presParOf" srcId="{333A1088-737F-45CB-B68E-254E46348037}" destId="{9358AC05-5D7D-4327-9F80-1AD486AEA664}" srcOrd="6" destOrd="0" presId="urn:microsoft.com/office/officeart/2005/8/layout/target3"/>
    <dgm:cxn modelId="{B44326C7-2E72-4218-9B6C-93C4D8A596E7}" type="presParOf" srcId="{333A1088-737F-45CB-B68E-254E46348037}" destId="{313FC574-E1CD-4FB4-B054-0B805CE0447D}" srcOrd="7" destOrd="0" presId="urn:microsoft.com/office/officeart/2005/8/layout/target3"/>
    <dgm:cxn modelId="{EA220055-0420-44B3-A274-20A6A0633DFE}" type="presParOf" srcId="{333A1088-737F-45CB-B68E-254E46348037}" destId="{619D679B-A015-4ECF-8348-D1034C574F40}" srcOrd="8" destOrd="0" presId="urn:microsoft.com/office/officeart/2005/8/layout/target3"/>
    <dgm:cxn modelId="{325CCB25-8F7F-42FB-B8AC-7BFAC2584565}" type="presParOf" srcId="{333A1088-737F-45CB-B68E-254E46348037}" destId="{322283A8-4A27-4CDA-BAE3-F381106A9174}" srcOrd="9" destOrd="0" presId="urn:microsoft.com/office/officeart/2005/8/layout/target3"/>
    <dgm:cxn modelId="{20A3FF28-5990-415E-A47C-9E35168E0536}" type="presParOf" srcId="{333A1088-737F-45CB-B68E-254E46348037}" destId="{FFC9F71D-1B4F-4AD9-A4A6-86ADEFC8AF5C}" srcOrd="10" destOrd="0" presId="urn:microsoft.com/office/officeart/2005/8/layout/target3"/>
    <dgm:cxn modelId="{16313032-4BC0-4940-8DD8-2E1C7C6E1E5D}" type="presParOf" srcId="{333A1088-737F-45CB-B68E-254E46348037}" destId="{25B08C86-7E15-44DC-BE7F-FFB55DD49D12}" srcOrd="11" destOrd="0" presId="urn:microsoft.com/office/officeart/2005/8/layout/target3"/>
    <dgm:cxn modelId="{EBC485A0-2242-4E8F-8733-0398B28CBAA4}" type="presParOf" srcId="{333A1088-737F-45CB-B68E-254E46348037}" destId="{76644BE8-9D7C-4C09-B250-3D10AF48CBB7}" srcOrd="12" destOrd="0" presId="urn:microsoft.com/office/officeart/2005/8/layout/target3"/>
    <dgm:cxn modelId="{FD10594C-973E-4107-8B91-DCE81DBFECB5}" type="presParOf" srcId="{333A1088-737F-45CB-B68E-254E46348037}" destId="{EE85B701-7295-41C0-BA7A-34D3756A2AE6}" srcOrd="13" destOrd="0" presId="urn:microsoft.com/office/officeart/2005/8/layout/target3"/>
    <dgm:cxn modelId="{2FDEA185-6F3A-4F7F-A31F-E225EE444447}" type="presParOf" srcId="{333A1088-737F-45CB-B68E-254E46348037}" destId="{8BEBB6EC-1DAA-4CAC-8A25-BC0FCBD5DBD5}" srcOrd="14" destOrd="0" presId="urn:microsoft.com/office/officeart/2005/8/layout/target3"/>
    <dgm:cxn modelId="{AF9B75FF-12FC-41B3-A15A-7E7E256DDFE2}" type="presParOf" srcId="{333A1088-737F-45CB-B68E-254E46348037}" destId="{D1B260DE-8BB4-4A33-89B8-8818FDEE805A}" srcOrd="15" destOrd="0" presId="urn:microsoft.com/office/officeart/2005/8/layout/target3"/>
    <dgm:cxn modelId="{AEDB6E9F-F9D7-4EFF-B9BE-01C070555CCA}" type="presParOf" srcId="{333A1088-737F-45CB-B68E-254E46348037}" destId="{AF3572B6-0987-4E43-8E73-84BA9F9BA0A7}" srcOrd="16" destOrd="0" presId="urn:microsoft.com/office/officeart/2005/8/layout/target3"/>
    <dgm:cxn modelId="{AFBAB36D-A0F7-4091-9FD3-4E163B18F903}" type="presParOf" srcId="{333A1088-737F-45CB-B68E-254E46348037}" destId="{61B35E2F-12DF-441A-B3C7-B9B960E9874B}" srcOrd="17" destOrd="0" presId="urn:microsoft.com/office/officeart/2005/8/layout/target3"/>
    <dgm:cxn modelId="{47C4ECDF-8A45-4BEA-85EA-ADE336E5D6D4}" type="presParOf" srcId="{333A1088-737F-45CB-B68E-254E46348037}" destId="{AED2198E-93D5-4001-81B4-73124B309672}" srcOrd="18" destOrd="0" presId="urn:microsoft.com/office/officeart/2005/8/layout/target3"/>
    <dgm:cxn modelId="{861B937D-B7EB-40E2-B980-DBF32C500F95}" type="presParOf" srcId="{333A1088-737F-45CB-B68E-254E46348037}" destId="{2BE915AB-18AA-4053-B92C-3BFC9ED204BB}" srcOrd="19" destOrd="0" presId="urn:microsoft.com/office/officeart/2005/8/layout/target3"/>
    <dgm:cxn modelId="{65DDD249-8554-4574-9096-27E57965C15E}" type="presParOf" srcId="{333A1088-737F-45CB-B68E-254E46348037}" destId="{6BB5E863-4638-4E1D-BFDE-399D028AC4ED}" srcOrd="20" destOrd="0" presId="urn:microsoft.com/office/officeart/2005/8/layout/target3"/>
    <dgm:cxn modelId="{96234995-1855-48B0-9CC4-46DCE03689B9}" type="presParOf" srcId="{333A1088-737F-45CB-B68E-254E46348037}" destId="{5A5FFA88-C948-4069-8E93-59FA12366E83}" srcOrd="21" destOrd="0" presId="urn:microsoft.com/office/officeart/2005/8/layout/target3"/>
    <dgm:cxn modelId="{0C269ECF-B02D-402F-AEA4-D431E2F45A63}" type="presParOf" srcId="{333A1088-737F-45CB-B68E-254E46348037}" destId="{890E4F0B-2866-4A3F-A3C7-2A14B1797930}" srcOrd="22" destOrd="0" presId="urn:microsoft.com/office/officeart/2005/8/layout/target3"/>
    <dgm:cxn modelId="{70042ACA-946E-43C1-A9F2-D4D1532C557D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Jana Valášková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</a:t>
          </a:r>
          <a:r>
            <a:rPr lang="cs-CZ" sz="2000" kern="1200" baseline="0" smtClean="0"/>
            <a:t>VY_32_INOVACE_18_FYZIKA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Jak vzniká blesk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280" units="cm"/>
          <inkml:channel name="Y" type="integer" max="800" units="cm"/>
        </inkml:traceFormat>
        <inkml:channelProperties>
          <inkml:channelProperty channel="X" name="resolution" value="40" units="1/cm"/>
          <inkml:channelProperty channel="Y" name="resolution" value="40" units="1/cm"/>
        </inkml:channelProperties>
      </inkml:inkSource>
      <inkml:timestamp xml:id="ts0" timeString="2012-10-24T16:02:11.406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12192 8906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BD0A10-677B-478F-9F9F-1C7D6003EABC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065480-D3AC-42D4-94A9-71498AEBFB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01546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2117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9352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58643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4930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26264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88415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07366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701398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89663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6004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5382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4C850-E159-4319-B495-D76C3EE6DD66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765594-C273-4F30-AFBF-1F39621B462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122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jpe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15.png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15.emf"/><Relationship Id="rId5" Type="http://schemas.openxmlformats.org/officeDocument/2006/relationships/customXml" Target="../ink/ink1.xml"/><Relationship Id="rId4" Type="http://schemas.openxmlformats.org/officeDocument/2006/relationships/image" Target="../media/image1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9370627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8042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Jak vzniká blesk</a:t>
            </a:r>
          </a:p>
          <a:p>
            <a:pPr marL="0" indent="0">
              <a:buNone/>
            </a:pPr>
            <a:r>
              <a:rPr lang="cs-CZ" sz="2400" dirty="0" smtClean="0"/>
              <a:t>Jazyk : čeština</a:t>
            </a:r>
          </a:p>
          <a:p>
            <a:pPr marL="0" indent="0">
              <a:buNone/>
            </a:pPr>
            <a:r>
              <a:rPr lang="cs-CZ" sz="2400" dirty="0" smtClean="0"/>
              <a:t>Očekávaný výstup : Zopakování učiva o druzích nábojů, 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princip vzniku blesku a hromu</a:t>
            </a:r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                                 </a:t>
            </a:r>
          </a:p>
          <a:p>
            <a:pPr marL="0" lvl="0" indent="0">
              <a:buNone/>
            </a:pPr>
            <a:r>
              <a:rPr lang="cs-CZ" sz="2400" dirty="0" smtClean="0">
                <a:solidFill>
                  <a:prstClr val="black"/>
                </a:solidFill>
              </a:rPr>
              <a:t>Druh </a:t>
            </a:r>
            <a:r>
              <a:rPr lang="cs-CZ" sz="2400" dirty="0">
                <a:solidFill>
                  <a:prstClr val="black"/>
                </a:solidFill>
              </a:rPr>
              <a:t>materiálu : prezentace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Stupeň a typ vzdělávání : ZŠ praktická 2.st.</a:t>
            </a:r>
          </a:p>
          <a:p>
            <a:pPr marL="0" lvl="0" indent="0">
              <a:buNone/>
            </a:pPr>
            <a:r>
              <a:rPr lang="cs-CZ" sz="2400" dirty="0">
                <a:solidFill>
                  <a:prstClr val="black"/>
                </a:solidFill>
              </a:rPr>
              <a:t>Věková skupina : 9.ročník/ 15 let /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3568073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Jak vzniká blesk ?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Blesk = </a:t>
            </a:r>
            <a:r>
              <a:rPr lang="cs-CZ" b="1" dirty="0" smtClean="0">
                <a:solidFill>
                  <a:schemeClr val="bg1"/>
                </a:solidFill>
              </a:rPr>
              <a:t>jiskra</a:t>
            </a:r>
            <a:r>
              <a:rPr lang="cs-CZ" b="1" dirty="0" smtClean="0"/>
              <a:t> : a/ z mraku na mrak</a:t>
            </a:r>
          </a:p>
          <a:p>
            <a:pPr marL="0" indent="0">
              <a:buNone/>
            </a:pPr>
            <a:r>
              <a:rPr lang="cs-CZ" b="1" dirty="0"/>
              <a:t> </a:t>
            </a:r>
            <a:r>
              <a:rPr lang="cs-CZ" b="1" dirty="0" smtClean="0"/>
              <a:t>                          b/ z mraku na zem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/>
              <a:t>V mracích je elektrický náboj.</a:t>
            </a:r>
          </a:p>
          <a:p>
            <a:pPr marL="0" indent="0">
              <a:buNone/>
            </a:pPr>
            <a:r>
              <a:rPr lang="cs-CZ" b="1" dirty="0" smtClean="0"/>
              <a:t>Kladný a záporný náboj se přitahují.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3300" b="1" dirty="0" smtClean="0"/>
              <a:t>Vzniká elektrické napětí </a:t>
            </a:r>
            <a:r>
              <a:rPr lang="cs-CZ" sz="3300" b="1" dirty="0" smtClean="0">
                <a:solidFill>
                  <a:schemeClr val="bg1"/>
                </a:solidFill>
              </a:rPr>
              <a:t>mezi mraky navzájem</a:t>
            </a:r>
          </a:p>
          <a:p>
            <a:pPr marL="0" indent="0">
              <a:buNone/>
            </a:pPr>
            <a:r>
              <a:rPr lang="cs-CZ" sz="3300" b="1" dirty="0"/>
              <a:t> </a:t>
            </a:r>
            <a:r>
              <a:rPr lang="cs-CZ" sz="3300" b="1" dirty="0" smtClean="0"/>
              <a:t>                                 nebo </a:t>
            </a:r>
            <a:r>
              <a:rPr lang="cs-CZ" sz="3300" b="1" dirty="0" smtClean="0">
                <a:solidFill>
                  <a:schemeClr val="bg1"/>
                </a:solidFill>
              </a:rPr>
              <a:t>mezi mraky a zemí.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</a:t>
            </a:r>
            <a:endParaRPr lang="cs-CZ" dirty="0"/>
          </a:p>
        </p:txBody>
      </p:sp>
      <p:sp>
        <p:nvSpPr>
          <p:cNvPr id="4" name="Plus 3"/>
          <p:cNvSpPr/>
          <p:nvPr/>
        </p:nvSpPr>
        <p:spPr>
          <a:xfrm>
            <a:off x="827584" y="3578993"/>
            <a:ext cx="457200" cy="457200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>
                <a:solidFill>
                  <a:prstClr val="white"/>
                </a:solidFill>
              </a:rPr>
              <a:t> </a:t>
            </a:r>
          </a:p>
        </p:txBody>
      </p:sp>
      <p:sp>
        <p:nvSpPr>
          <p:cNvPr id="5" name="Minus 4"/>
          <p:cNvSpPr/>
          <p:nvPr/>
        </p:nvSpPr>
        <p:spPr>
          <a:xfrm>
            <a:off x="3059832" y="3475679"/>
            <a:ext cx="457200" cy="663828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white"/>
              </a:solidFill>
            </a:endParaRPr>
          </a:p>
        </p:txBody>
      </p:sp>
      <p:pic>
        <p:nvPicPr>
          <p:cNvPr id="4099" name="Picture 3" descr="C:\Documents and Settings\admin\Local Settings\Temporary Internet Files\Content.IE5\CQGLRF0H\MP90044246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229068"/>
            <a:ext cx="2189492" cy="19146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ousměrná vodorovná šipka 5"/>
          <p:cNvSpPr/>
          <p:nvPr/>
        </p:nvSpPr>
        <p:spPr>
          <a:xfrm>
            <a:off x="1619672" y="3717032"/>
            <a:ext cx="1139552" cy="295056"/>
          </a:xfrm>
          <a:prstGeom prst="left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3339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>
            <a:alpha val="75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Cloud"/>
          <p:cNvSpPr>
            <a:spLocks noChangeAspect="1" noEditPoints="1" noChangeArrowheads="1"/>
          </p:cNvSpPr>
          <p:nvPr/>
        </p:nvSpPr>
        <p:spPr bwMode="auto">
          <a:xfrm>
            <a:off x="699367" y="1830633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tx1"/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27" name="Picture 3" descr="C:\Documents and Settings\admin\Local Settings\Temporary Internet Files\Content.IE5\CQGLRF0H\MC90043253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16233" y="1990034"/>
            <a:ext cx="566793" cy="5667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4074" y="2638279"/>
            <a:ext cx="566737" cy="56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0531" y="1997638"/>
            <a:ext cx="566737" cy="566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Minus 4"/>
          <p:cNvSpPr/>
          <p:nvPr/>
        </p:nvSpPr>
        <p:spPr>
          <a:xfrm>
            <a:off x="699367" y="2692577"/>
            <a:ext cx="914400" cy="914400"/>
          </a:xfrm>
          <a:prstGeom prst="mathMinus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4" name="Picture 10" descr="C:\Documents and Settings\admin\Local Settings\Temporary Internet Files\Content.IE5\03GU4CGL\MP900433247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" t="67605" r="-4" b="-67605"/>
          <a:stretch/>
        </p:blipFill>
        <p:spPr bwMode="auto">
          <a:xfrm>
            <a:off x="1844798" y="5430900"/>
            <a:ext cx="4943688" cy="3283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7214" y="5147531"/>
            <a:ext cx="56673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2538" y="4781767"/>
            <a:ext cx="56673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0679" y="5801063"/>
            <a:ext cx="56673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6"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3518" y="1783802"/>
            <a:ext cx="2835275" cy="1931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05940" y="2556827"/>
            <a:ext cx="56673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3" name="Picture 1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8456" y="2995597"/>
            <a:ext cx="56673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4" name="Picture 20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768" y="2089730"/>
            <a:ext cx="560387" cy="566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Obousměrná vodorovná šipka 7"/>
          <p:cNvSpPr/>
          <p:nvPr/>
        </p:nvSpPr>
        <p:spPr>
          <a:xfrm>
            <a:off x="4291062" y="2755440"/>
            <a:ext cx="1216152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ousměrná vodorovná šipka 8"/>
          <p:cNvSpPr/>
          <p:nvPr/>
        </p:nvSpPr>
        <p:spPr>
          <a:xfrm rot="5400000">
            <a:off x="938666" y="4220776"/>
            <a:ext cx="1204088" cy="484632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95172" y="4232539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9" name="Picture 25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6653" y="2040718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0" name="Picture 26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195" y="2230311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1" name="Picture 27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197" y="1982973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2" name="Picture 28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3857" y="3065463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3" name="Picture 29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4625" y="5854428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4" name="Picture 30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2838" y="6143561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55" name="Picture 31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8262" y="5861015"/>
            <a:ext cx="706437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2696403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alpha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vzniká hrom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/>
              <a:t>Vzduch je </a:t>
            </a:r>
            <a:r>
              <a:rPr lang="cs-CZ" b="1" dirty="0" smtClean="0">
                <a:solidFill>
                  <a:schemeClr val="bg1"/>
                </a:solidFill>
              </a:rPr>
              <a:t>látka.</a:t>
            </a:r>
          </a:p>
          <a:p>
            <a:pPr marL="0" indent="0">
              <a:buNone/>
            </a:pPr>
            <a:r>
              <a:rPr lang="cs-CZ" b="1" dirty="0" smtClean="0"/>
              <a:t>Když vzduchem prochází elektrická jiskra,</a:t>
            </a:r>
          </a:p>
          <a:p>
            <a:pPr marL="0" indent="0">
              <a:buNone/>
            </a:pPr>
            <a:r>
              <a:rPr lang="cs-CZ" b="1" dirty="0"/>
              <a:t>v</a:t>
            </a:r>
            <a:r>
              <a:rPr lang="cs-CZ" b="1" dirty="0" smtClean="0"/>
              <a:t>zduch se „roztrhne“.</a:t>
            </a:r>
          </a:p>
          <a:p>
            <a:pPr marL="0" indent="0">
              <a:buNone/>
            </a:pPr>
            <a:r>
              <a:rPr lang="cs-CZ" b="1" dirty="0" smtClean="0"/>
              <a:t>To slyšíme jako velkou ránu – </a:t>
            </a:r>
            <a:r>
              <a:rPr lang="cs-CZ" b="1" dirty="0" smtClean="0">
                <a:solidFill>
                  <a:schemeClr val="bg1"/>
                </a:solidFill>
              </a:rPr>
              <a:t>hrom.</a:t>
            </a:r>
          </a:p>
          <a:p>
            <a:pPr marL="0" indent="0">
              <a:buNone/>
            </a:pPr>
            <a:r>
              <a:rPr lang="cs-CZ" b="1" dirty="0" smtClean="0"/>
              <a:t>Ochranou před bleskem je </a:t>
            </a:r>
            <a:r>
              <a:rPr lang="cs-CZ" b="1" dirty="0" smtClean="0">
                <a:solidFill>
                  <a:schemeClr val="bg1"/>
                </a:solidFill>
              </a:rPr>
              <a:t>hromosvod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b="1" dirty="0" smtClean="0"/>
              <a:t>drát, který blesk odvede do země</a:t>
            </a:r>
            <a:endParaRPr lang="cs-CZ" b="1" dirty="0"/>
          </a:p>
        </p:txBody>
      </p:sp>
      <p:pic>
        <p:nvPicPr>
          <p:cNvPr id="2050" name="Picture 2" descr="C:\Documents and Settings\admin\Local Settings\Temporary Internet Files\Content.IE5\T0Y8YFH6\MC900440407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2348880"/>
            <a:ext cx="1807096" cy="1807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lů 3"/>
          <p:cNvSpPr/>
          <p:nvPr/>
        </p:nvSpPr>
        <p:spPr>
          <a:xfrm>
            <a:off x="3536459" y="4581128"/>
            <a:ext cx="484632" cy="576064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2153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alpha val="7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daleko je bouřka 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37119" y="155235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Světlo je rychlejší než zvuk.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</a:t>
            </a:r>
            <a:endParaRPr lang="cs-CZ" dirty="0"/>
          </a:p>
        </p:txBody>
      </p:sp>
      <p:pic>
        <p:nvPicPr>
          <p:cNvPr id="3074" name="Picture 2" descr="C:\Documents and Settings\admin\Local Settings\Temporary Internet Files\Content.IE5\DZFG9MOI\MC90037101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47624"/>
            <a:ext cx="1365681" cy="14507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/>
          <p:cNvSpPr/>
          <p:nvPr/>
        </p:nvSpPr>
        <p:spPr>
          <a:xfrm>
            <a:off x="2395696" y="3573016"/>
            <a:ext cx="4912609" cy="484632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37119" y="4437112"/>
            <a:ext cx="2095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Blesk – vidíme hned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267744" y="3140968"/>
            <a:ext cx="5400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Zvuk – uslyšíme po 3 vteřinách – to uběhne asi 1 km</a:t>
            </a:r>
            <a:endParaRPr lang="cs-CZ" b="1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Rukopis 8"/>
              <p14:cNvContentPartPr/>
              <p14:nvPr/>
            </p14:nvContentPartPr>
            <p14:xfrm>
              <a:off x="4389120" y="3206160"/>
              <a:ext cx="360" cy="360"/>
            </p14:xfrm>
          </p:contentPart>
        </mc:Choice>
        <mc:Fallback xmlns="">
          <p:pic>
            <p:nvPicPr>
              <p:cNvPr id="9" name="Rukopis 8"/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379760" y="3196800"/>
                <a:ext cx="19080" cy="19080"/>
              </a:xfrm>
              <a:prstGeom prst="rect">
                <a:avLst/>
              </a:prstGeom>
            </p:spPr>
          </p:pic>
        </mc:Fallback>
      </mc:AlternateContent>
      <p:pic>
        <p:nvPicPr>
          <p:cNvPr id="10" name="MS900097502[1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7668343" y="3103437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00807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5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  <p:bldLst>
      <p:bldP spid="2" grpId="0"/>
      <p:bldP spid="4" grpId="0" animBg="1"/>
      <p:bldP spid="5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alpha val="7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Po zablesknutí počítáme po sekundách.</a:t>
            </a:r>
          </a:p>
          <a:p>
            <a:pPr marL="0" indent="0">
              <a:buNone/>
            </a:pPr>
            <a:r>
              <a:rPr lang="cs-CZ" b="1" dirty="0" smtClean="0"/>
              <a:t>Až uslyšíme hrom, skončíme počítání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</a:t>
            </a:r>
            <a:r>
              <a:rPr lang="cs-CZ" b="1" dirty="0" smtClean="0">
                <a:solidFill>
                  <a:srgbClr val="FF0000"/>
                </a:solidFill>
              </a:rPr>
              <a:t>výsledek dělíme  </a:t>
            </a:r>
            <a:r>
              <a:rPr lang="cs-CZ" sz="6000" b="1" dirty="0" smtClean="0">
                <a:solidFill>
                  <a:srgbClr val="FF0000"/>
                </a:solidFill>
              </a:rPr>
              <a:t>3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</a:t>
            </a:r>
            <a:r>
              <a:rPr lang="cs-CZ" b="1" dirty="0" smtClean="0"/>
              <a:t>Tak zjistíme, jak je bouřka daleko.</a:t>
            </a:r>
            <a:endParaRPr lang="cs-CZ" b="1" dirty="0"/>
          </a:p>
        </p:txBody>
      </p:sp>
      <p:sp>
        <p:nvSpPr>
          <p:cNvPr id="4" name="Šipka dolů 3"/>
          <p:cNvSpPr/>
          <p:nvPr/>
        </p:nvSpPr>
        <p:spPr>
          <a:xfrm>
            <a:off x="3707904" y="2852936"/>
            <a:ext cx="484632" cy="978408"/>
          </a:xfrm>
          <a:prstGeom prst="down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74400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75000"/>
            <a:alpha val="68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Když se zablesklo, napočítal Honza do dvanácti.</a:t>
            </a:r>
          </a:p>
          <a:p>
            <a:pPr marL="0" indent="0">
              <a:buNone/>
            </a:pPr>
            <a:r>
              <a:rPr lang="cs-CZ" b="1" dirty="0" smtClean="0"/>
              <a:t>Potom uslyšel hrom.</a:t>
            </a:r>
          </a:p>
          <a:p>
            <a:pPr marL="0" indent="0">
              <a:buNone/>
            </a:pPr>
            <a:r>
              <a:rPr lang="cs-CZ" b="1" dirty="0" smtClean="0"/>
              <a:t>Jak daleko je bouřka 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12  :  3  = 4</a:t>
            </a:r>
          </a:p>
          <a:p>
            <a:pPr marL="0" indent="0">
              <a:buNone/>
            </a:pPr>
            <a:r>
              <a:rPr lang="cs-CZ" b="1" dirty="0" smtClean="0"/>
              <a:t>Bouřka je vzdálená 4 kilometry.</a:t>
            </a:r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52448513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628800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5606470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</TotalTime>
  <Words>247</Words>
  <Application>Microsoft Office PowerPoint</Application>
  <PresentationFormat>Předvádění na obrazovce (4:3)</PresentationFormat>
  <Paragraphs>67</Paragraphs>
  <Slides>9</Slides>
  <Notes>1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:</vt:lpstr>
      <vt:lpstr>Jak vzniká blesk ?</vt:lpstr>
      <vt:lpstr>Prezentace aplikace PowerPoint</vt:lpstr>
      <vt:lpstr>Jak vzniká hrom ?</vt:lpstr>
      <vt:lpstr>Jak daleko je bouřka ?</vt:lpstr>
      <vt:lpstr>Výpočet :</vt:lpstr>
      <vt:lpstr>Vypočítej :</vt:lpstr>
      <vt:lpstr>Citace :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Slaminkova Jana</cp:lastModifiedBy>
  <cp:revision>12</cp:revision>
  <dcterms:created xsi:type="dcterms:W3CDTF">2012-10-24T15:24:02Z</dcterms:created>
  <dcterms:modified xsi:type="dcterms:W3CDTF">2012-11-23T13:42:29Z</dcterms:modified>
</cp:coreProperties>
</file>