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66" r:id="rId2"/>
    <p:sldId id="256" r:id="rId3"/>
    <p:sldId id="257" r:id="rId4"/>
    <p:sldId id="258" r:id="rId5"/>
    <p:sldId id="264" r:id="rId6"/>
    <p:sldId id="267" r:id="rId7"/>
    <p:sldId id="262" r:id="rId8"/>
    <p:sldId id="260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9F1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0" d="100"/>
          <a:sy n="60" d="100"/>
        </p:scale>
        <p:origin x="-1434" y="-29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0E1AC6E-857D-4367-AFBB-CF119138C1A2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8E120DA-4F25-4F22-B549-1D753415CF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271005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E120DA-4F25-4F22-B549-1D753415CFF8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598787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E120DA-4F25-4F22-B549-1D753415CFF8}" type="slidenum">
              <a:rPr lang="cs-CZ" smtClean="0">
                <a:solidFill>
                  <a:prstClr val="black"/>
                </a:solidFill>
              </a:rPr>
              <a:pPr/>
              <a:t>6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4598787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509255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270306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022662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27903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448480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75788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29842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43694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65968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928409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86857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9F1FF">
            <a:alpha val="91765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382C6D6-BB7E-4095-B925-F7556A3249CB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39101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zs-tremosnice.cz/" TargetMode="External"/><Relationship Id="rId2" Type="http://schemas.openxmlformats.org/officeDocument/2006/relationships/hyperlink" Target="mailto:zskola@tremosnice.cz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Dryopteris_filix-mas_001.jpg" TargetMode="External"/><Relationship Id="rId2" Type="http://schemas.openxmlformats.org/officeDocument/2006/relationships/hyperlink" Target="http://cs.wikipedia.org/wiki/Soubor:Leaf_1_web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Soubor:Ulistnienie.sv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5800" y="1828800"/>
            <a:ext cx="7696200" cy="4600596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Základní škola Třemošnice, okres Chrudim, Pardubický kraj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538 43 Třemošnice, Internátní 217; IČ: 70989176, tel: 469 661 719, 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emaiI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:  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zskola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@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tremosnice.cz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, 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www.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zs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-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tremosnice.cz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Registrační číslo: CZ.1.07/1.4.00/21.2459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Název: Škola pro každého – kvalita a efektivnost ve využití lidských zdrojů</a:t>
            </a:r>
          </a:p>
          <a:p>
            <a:pPr algn="ctr">
              <a:buNone/>
            </a:pPr>
            <a:endParaRPr lang="cs-CZ" sz="1800" b="1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algn="ctr">
              <a:buNone/>
            </a:pPr>
            <a:r>
              <a:rPr lang="cs-CZ" sz="1800" b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Výukový materiál</a:t>
            </a:r>
            <a:r>
              <a:rPr lang="cs-CZ" sz="180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80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80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VY_52_INOVACE_23</a:t>
            </a:r>
            <a:r>
              <a:rPr lang="cs-CZ" sz="1800" smtClean="0"/>
              <a:t>_LIST</a:t>
            </a:r>
            <a:r>
              <a:rPr lang="cs-CZ" sz="1800" b="1" dirty="0" smtClean="0"/>
              <a:t/>
            </a:r>
            <a:br>
              <a:rPr lang="cs-CZ" sz="1800" b="1" dirty="0" smtClean="0"/>
            </a:b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Název materiálu (téma): LIST</a:t>
            </a:r>
            <a:endParaRPr lang="cs-CZ" sz="1800" b="1" dirty="0" smtClean="0"/>
          </a:p>
          <a:p>
            <a:pPr algn="ctr">
              <a:buNone/>
            </a:pP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Sada:Přírodopis,2. stupeň</a:t>
            </a:r>
          </a:p>
          <a:p>
            <a:pPr algn="ctr"/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Autor: Mgr. Zbyněk Němec</a:t>
            </a:r>
          </a:p>
          <a:p>
            <a:pPr algn="ctr">
              <a:buNone/>
            </a:pP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Anotace: </a:t>
            </a:r>
            <a:r>
              <a:rPr lang="cs-CZ" sz="1800" b="1" dirty="0" smtClean="0"/>
              <a:t>LIST</a:t>
            </a: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(práce s interaktivní tabulí, pracovní list)</a:t>
            </a:r>
          </a:p>
          <a:p>
            <a:pPr algn="ctr"/>
            <a:endParaRPr lang="cs-CZ" sz="18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algn="ctr"/>
            <a:r>
              <a:rPr lang="cs-CZ" sz="11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© Výukový materiál je majetkem ZŠ Třemošnice, okres Chrudim, Pardubický kraj, 2012</a:t>
            </a:r>
          </a:p>
          <a:p>
            <a:endParaRPr lang="cs-CZ" dirty="0"/>
          </a:p>
        </p:txBody>
      </p:sp>
      <p:pic>
        <p:nvPicPr>
          <p:cNvPr id="4" name="Obrázek 0" descr="logolink_OPVK_IPo_PPv3_color.png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835696" y="260648"/>
            <a:ext cx="5602235" cy="144780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62784" y="764704"/>
            <a:ext cx="7772400" cy="1470025"/>
          </a:xfrm>
        </p:spPr>
        <p:txBody>
          <a:bodyPr>
            <a:normAutofit/>
          </a:bodyPr>
          <a:lstStyle/>
          <a:p>
            <a:r>
              <a:rPr lang="cs-CZ" sz="8800" b="1" dirty="0" smtClean="0">
                <a:latin typeface="Arial" pitchFamily="34" charset="0"/>
                <a:cs typeface="Arial" pitchFamily="34" charset="0"/>
              </a:rPr>
              <a:t>LIST</a:t>
            </a:r>
            <a:endParaRPr lang="cs-CZ" sz="8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95536" y="188640"/>
            <a:ext cx="8424936" cy="550912"/>
          </a:xfrm>
        </p:spPr>
        <p:txBody>
          <a:bodyPr>
            <a:normAutofit/>
          </a:bodyPr>
          <a:lstStyle/>
          <a:p>
            <a:r>
              <a:rPr lang="cs-CZ" sz="1200" dirty="0" err="1" smtClean="0">
                <a:latin typeface="Arial" pitchFamily="34" charset="0"/>
                <a:cs typeface="Arial" pitchFamily="34" charset="0"/>
              </a:rPr>
              <a:t>Mgr.Zbyněk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 Němec, 07.03.2013, 7.ročník,V/2/X, Člověk a příroda, Přírodopis</a:t>
            </a:r>
            <a:r>
              <a:rPr lang="cs-CZ" sz="1200" smtClean="0">
                <a:latin typeface="Arial" pitchFamily="34" charset="0"/>
                <a:cs typeface="Arial" pitchFamily="34" charset="0"/>
              </a:rPr>
              <a:t>, </a:t>
            </a:r>
            <a:r>
              <a:rPr lang="cs-CZ" sz="1200" dirty="0" err="1">
                <a:latin typeface="Arial" pitchFamily="34" charset="0"/>
                <a:cs typeface="Arial" pitchFamily="34" charset="0"/>
              </a:rPr>
              <a:t>L</a:t>
            </a:r>
            <a:r>
              <a:rPr lang="cs-CZ" sz="1200" smtClean="0">
                <a:latin typeface="Arial" pitchFamily="34" charset="0"/>
                <a:cs typeface="Arial" pitchFamily="34" charset="0"/>
              </a:rPr>
              <a:t>IST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, interaktivní práce žák - tabule</a:t>
            </a:r>
            <a:endParaRPr lang="cs-CZ" sz="1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39552" y="2420888"/>
            <a:ext cx="813690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>
                <a:latin typeface="Arial" pitchFamily="34" charset="0"/>
                <a:cs typeface="Arial" pitchFamily="34" charset="0"/>
              </a:rPr>
              <a:t>Skládá se ze dvou hlavních částí</a:t>
            </a:r>
          </a:p>
          <a:p>
            <a:pPr marL="914400" lvl="1" indent="-457200">
              <a:buFont typeface="Arial" pitchFamily="34" charset="0"/>
              <a:buChar char="•"/>
            </a:pPr>
            <a:r>
              <a:rPr lang="cs-CZ" sz="3200" dirty="0" smtClean="0">
                <a:latin typeface="Arial" pitchFamily="34" charset="0"/>
                <a:cs typeface="Arial" pitchFamily="34" charset="0"/>
              </a:rPr>
              <a:t>Čepel – plochá část listu</a:t>
            </a:r>
          </a:p>
          <a:p>
            <a:pPr marL="914400" lvl="1" indent="-457200">
              <a:buFont typeface="Arial" pitchFamily="34" charset="0"/>
              <a:buChar char="•"/>
            </a:pPr>
            <a:r>
              <a:rPr lang="cs-CZ" sz="3200" dirty="0" smtClean="0">
                <a:latin typeface="Arial" pitchFamily="34" charset="0"/>
                <a:cs typeface="Arial" pitchFamily="34" charset="0"/>
              </a:rPr>
              <a:t>Řapík – spojení čepele se stonkem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780464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34531" y="1981597"/>
            <a:ext cx="5001765" cy="375890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6" name="Přímá spojnice se šipkou 5"/>
          <p:cNvCxnSpPr/>
          <p:nvPr/>
        </p:nvCxnSpPr>
        <p:spPr>
          <a:xfrm flipV="1">
            <a:off x="5508104" y="1556792"/>
            <a:ext cx="1800200" cy="2088232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 flipH="1" flipV="1">
            <a:off x="814091" y="3068960"/>
            <a:ext cx="1440160" cy="1440160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251520" y="2330917"/>
            <a:ext cx="15121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ŘAPÍK</a:t>
            </a:r>
            <a:endParaRPr lang="cs-CZ" sz="32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380312" y="972017"/>
            <a:ext cx="15121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ČEPEL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10975288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8229600" cy="1143000"/>
          </a:xfrm>
        </p:spPr>
        <p:txBody>
          <a:bodyPr/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LIST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323528" y="1600200"/>
            <a:ext cx="8363272" cy="4525963"/>
          </a:xfrm>
        </p:spPr>
        <p:txBody>
          <a:bodyPr>
            <a:norm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Listy dále rozdělujeme na</a:t>
            </a:r>
          </a:p>
          <a:p>
            <a:pPr lvl="1"/>
            <a:r>
              <a:rPr lang="cs-CZ" dirty="0" smtClean="0">
                <a:latin typeface="Arial" pitchFamily="34" charset="0"/>
                <a:cs typeface="Arial" pitchFamily="34" charset="0"/>
              </a:rPr>
              <a:t>JEDNODUCHÉ</a:t>
            </a:r>
          </a:p>
          <a:p>
            <a:pPr lvl="1"/>
            <a:endParaRPr lang="cs-CZ" dirty="0">
              <a:latin typeface="Arial" pitchFamily="34" charset="0"/>
              <a:cs typeface="Arial" pitchFamily="34" charset="0"/>
            </a:endParaRPr>
          </a:p>
          <a:p>
            <a:pPr lvl="1"/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lvl="1"/>
            <a:endParaRPr lang="cs-CZ" dirty="0">
              <a:latin typeface="Arial" pitchFamily="34" charset="0"/>
              <a:cs typeface="Arial" pitchFamily="34" charset="0"/>
            </a:endParaRPr>
          </a:p>
          <a:p>
            <a:pPr marL="457200" lvl="1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lvl="1"/>
            <a:r>
              <a:rPr lang="cs-CZ" dirty="0" smtClean="0">
                <a:latin typeface="Arial" pitchFamily="34" charset="0"/>
                <a:cs typeface="Arial" pitchFamily="34" charset="0"/>
              </a:rPr>
              <a:t>SLOŽENÉ</a:t>
            </a:r>
          </a:p>
          <a:p>
            <a:pPr marL="0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2564904"/>
            <a:ext cx="2520280" cy="18940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4797152"/>
            <a:ext cx="2571750" cy="1933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197107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POSTAVENÍ LISTŮ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STŘÍDAVÉ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VSTŘÍCNÉ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PŘESLENITÉ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3865"/>
          <a:stretch/>
        </p:blipFill>
        <p:spPr bwMode="auto">
          <a:xfrm>
            <a:off x="2843808" y="1340768"/>
            <a:ext cx="1070422" cy="1562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0000" r="17827"/>
          <a:stretch/>
        </p:blipFill>
        <p:spPr bwMode="auto">
          <a:xfrm>
            <a:off x="2843808" y="3365500"/>
            <a:ext cx="1168896" cy="1457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7913"/>
          <a:stretch/>
        </p:blipFill>
        <p:spPr bwMode="auto">
          <a:xfrm>
            <a:off x="3171180" y="5013176"/>
            <a:ext cx="841524" cy="1457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954998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SLOŽENÍ LISTU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96752"/>
            <a:ext cx="8229600" cy="4536503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Pokožka</a:t>
            </a:r>
          </a:p>
          <a:p>
            <a:r>
              <a:rPr lang="cs-CZ" dirty="0" smtClean="0"/>
              <a:t>Dužina</a:t>
            </a:r>
          </a:p>
          <a:p>
            <a:r>
              <a:rPr lang="cs-CZ" dirty="0" smtClean="0"/>
              <a:t>Žilnatina</a:t>
            </a:r>
          </a:p>
          <a:p>
            <a:pPr marL="0" indent="0" algn="ctr">
              <a:buNone/>
            </a:pPr>
            <a:r>
              <a:rPr lang="cs-CZ" sz="4400" b="1" dirty="0" smtClean="0">
                <a:latin typeface="Arial" pitchFamily="34" charset="0"/>
                <a:cs typeface="Arial" pitchFamily="34" charset="0"/>
              </a:rPr>
              <a:t>FUNKCE LISTU</a:t>
            </a:r>
          </a:p>
          <a:p>
            <a:r>
              <a:rPr lang="cs-CZ" dirty="0" smtClean="0">
                <a:latin typeface="+mj-lt"/>
                <a:cs typeface="Arial" pitchFamily="34" charset="0"/>
              </a:rPr>
              <a:t>Dýchání</a:t>
            </a:r>
          </a:p>
          <a:p>
            <a:pPr marL="971550" lvl="1" indent="-514350">
              <a:buFont typeface="+mj-lt"/>
              <a:buAutoNum type="arabicPeriod"/>
            </a:pPr>
            <a:r>
              <a:rPr lang="cs-CZ" dirty="0" smtClean="0">
                <a:latin typeface="+mj-lt"/>
                <a:cs typeface="Arial" pitchFamily="34" charset="0"/>
              </a:rPr>
              <a:t>Vdechují kyslík</a:t>
            </a:r>
          </a:p>
          <a:p>
            <a:pPr marL="971550" lvl="1" indent="-514350">
              <a:buFont typeface="+mj-lt"/>
              <a:buAutoNum type="arabicPeriod"/>
            </a:pPr>
            <a:r>
              <a:rPr lang="cs-CZ" dirty="0" smtClean="0">
                <a:latin typeface="+mj-lt"/>
                <a:cs typeface="Arial" pitchFamily="34" charset="0"/>
              </a:rPr>
              <a:t>Fotosyntéza </a:t>
            </a:r>
            <a:r>
              <a:rPr lang="cs-CZ" dirty="0">
                <a:latin typeface="+mj-lt"/>
                <a:cs typeface="Arial" pitchFamily="34" charset="0"/>
              </a:rPr>
              <a:t>– </a:t>
            </a:r>
            <a:r>
              <a:rPr lang="cs-CZ" dirty="0" smtClean="0">
                <a:latin typeface="+mj-lt"/>
                <a:cs typeface="Arial" pitchFamily="34" charset="0"/>
              </a:rPr>
              <a:t>využívání </a:t>
            </a:r>
            <a:r>
              <a:rPr lang="cs-CZ" dirty="0">
                <a:latin typeface="+mj-lt"/>
                <a:cs typeface="Arial" pitchFamily="34" charset="0"/>
              </a:rPr>
              <a:t>slunečního záření, vody a oxidu uhličitého k uvolňování kyslíku</a:t>
            </a:r>
          </a:p>
        </p:txBody>
      </p:sp>
    </p:spTree>
    <p:extLst>
      <p:ext uri="{BB962C8B-B14F-4D97-AF65-F5344CB8AC3E}">
        <p14:creationId xmlns:p14="http://schemas.microsoft.com/office/powerpoint/2010/main" val="11093045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Test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484784"/>
            <a:ext cx="8229600" cy="4525963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Základní části listu?</a:t>
            </a:r>
          </a:p>
          <a:p>
            <a:pPr lvl="1"/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Čepel a řapík</a:t>
            </a:r>
            <a:endParaRPr lang="cs-CZ" sz="20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514350" indent="-514350">
              <a:buAutoNum type="arabicPeriod" startAt="2"/>
            </a:pPr>
            <a:r>
              <a:rPr lang="cs-CZ" dirty="0" smtClean="0"/>
              <a:t>Postavení listů?</a:t>
            </a:r>
          </a:p>
          <a:p>
            <a:pPr marL="914400" lvl="1" indent="-514350"/>
            <a:r>
              <a:rPr lang="cs-CZ" sz="2000" dirty="0" smtClean="0">
                <a:latin typeface="Arial" pitchFamily="34" charset="0"/>
                <a:cs typeface="Arial" pitchFamily="34" charset="0"/>
              </a:rPr>
              <a:t>Střídavé, vstřícné, přeslenité</a:t>
            </a:r>
          </a:p>
          <a:p>
            <a:pPr marL="0" indent="0">
              <a:buNone/>
            </a:pPr>
            <a:r>
              <a:rPr lang="cs-CZ" dirty="0" smtClean="0"/>
              <a:t>3. Co je to fotosyntéza?</a:t>
            </a:r>
          </a:p>
          <a:p>
            <a:pPr lvl="1"/>
            <a:r>
              <a:rPr lang="cs-CZ" sz="2000" dirty="0" smtClean="0">
                <a:latin typeface="Arial" pitchFamily="34" charset="0"/>
                <a:cs typeface="Arial" pitchFamily="34" charset="0"/>
              </a:rPr>
              <a:t>Využívání slunečního záření, vody a oxidu uhličitého k uvolňování kyslíku</a:t>
            </a:r>
          </a:p>
          <a:p>
            <a:pPr marL="0" indent="0">
              <a:buNone/>
            </a:pPr>
            <a:r>
              <a:rPr lang="cs-CZ" dirty="0"/>
              <a:t>	</a:t>
            </a: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endParaRPr lang="cs-CZ" dirty="0"/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 marL="914400" lvl="1" indent="-514350">
              <a:buFont typeface="+mj-lt"/>
              <a:buAutoNum type="alphaLcParenR"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3382359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548680"/>
            <a:ext cx="8229600" cy="4525963"/>
          </a:xfrm>
        </p:spPr>
        <p:txBody>
          <a:bodyPr/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cs.wikipedia.org/wiki/Soubor:Leaf_1_web.jpg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cs.wikipedia.org/wiki/Soubor:Dryopteris_filix-mas_001.jpg</a:t>
            </a:r>
            <a:endParaRPr lang="cs-CZ" dirty="0" smtClean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cs.wikipedia.org/wiki/Soubor:Ulistnienie.svg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193386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282</TotalTime>
  <Words>129</Words>
  <Application>Microsoft Office PowerPoint</Application>
  <PresentationFormat>Předvádění na obrazovce (4:3)</PresentationFormat>
  <Paragraphs>54</Paragraphs>
  <Slides>8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LIST</vt:lpstr>
      <vt:lpstr>Prezentace aplikace PowerPoint</vt:lpstr>
      <vt:lpstr>LIST</vt:lpstr>
      <vt:lpstr>POSTAVENÍ LISTŮ</vt:lpstr>
      <vt:lpstr>SLOŽENÍ LISTU</vt:lpstr>
      <vt:lpstr>Test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PŘÍRODA, PŘÍRODNINY, PŘÍRODNÍ DĚJE</dc:title>
  <dc:creator>0K2T</dc:creator>
  <cp:lastModifiedBy>Němec Zbyněk</cp:lastModifiedBy>
  <cp:revision>35</cp:revision>
  <dcterms:created xsi:type="dcterms:W3CDTF">2012-09-06T12:02:09Z</dcterms:created>
  <dcterms:modified xsi:type="dcterms:W3CDTF">2013-03-25T08:48:22Z</dcterms:modified>
</cp:coreProperties>
</file>