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69" r:id="rId5"/>
    <p:sldId id="270" r:id="rId6"/>
    <p:sldId id="271" r:id="rId7"/>
    <p:sldId id="274" r:id="rId8"/>
    <p:sldId id="27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hizocarpon_geographicum_on_quartz.jpg" TargetMode="External"/><Relationship Id="rId2" Type="http://schemas.openxmlformats.org/officeDocument/2006/relationships/hyperlink" Target="http://cs.wikipedia.org/wiki/Soubor:Xanthoria_parietina_(06_03_31)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cs.wikipedia.org/wiki/Soubor:Cladonia_rangiferina.jpeg" TargetMode="External"/><Relationship Id="rId4" Type="http://schemas.openxmlformats.org/officeDocument/2006/relationships/hyperlink" Target="http://cs.wikipedia.org/wiki/Soubor:Hypogymnia_physodes_01010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VY_52_INOVACE_31</a:t>
            </a:r>
            <a:r>
              <a:rPr lang="cs-CZ" sz="1800" smtClean="0"/>
              <a:t>_LIŠEJNÍK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LIŠEJNÍK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LIŠEJNÍK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348880"/>
            <a:ext cx="8208912" cy="165618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LIŠEJNÍK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</a:t>
            </a:r>
            <a:r>
              <a:rPr lang="cs-CZ" dirty="0" smtClean="0"/>
              <a:t>14</a:t>
            </a:r>
            <a:r>
              <a:rPr lang="cs-CZ" dirty="0" smtClean="0"/>
              <a:t>.03.2013</a:t>
            </a:r>
            <a:r>
              <a:rPr lang="cs-CZ" dirty="0" smtClean="0"/>
              <a:t>, 6.ročník, V/2/III, Člověk a příroda, Přírodopis, </a:t>
            </a:r>
            <a:r>
              <a:rPr lang="cs-CZ" dirty="0" smtClean="0"/>
              <a:t>LIŠEJNÍK</a:t>
            </a:r>
            <a:r>
              <a:rPr lang="cs-CZ" dirty="0" smtClean="0"/>
              <a:t>, </a:t>
            </a:r>
            <a:r>
              <a:rPr lang="cs-CZ" dirty="0" smtClean="0"/>
              <a:t>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Základní charakteristika  </a:t>
            </a:r>
            <a:endParaRPr lang="cs-CZ" sz="5400" b="1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672912" y="1988840"/>
            <a:ext cx="7848872" cy="4869160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Lišejník </a:t>
            </a:r>
            <a:r>
              <a:rPr lang="cs-CZ" dirty="0" smtClean="0">
                <a:solidFill>
                  <a:schemeClr val="tx1"/>
                </a:solidFill>
              </a:rPr>
              <a:t>je symbiotické(vzájemně výhodné) </a:t>
            </a:r>
            <a:r>
              <a:rPr lang="cs-CZ" dirty="0">
                <a:solidFill>
                  <a:schemeClr val="tx1"/>
                </a:solidFill>
              </a:rPr>
              <a:t>společenství houby </a:t>
            </a:r>
            <a:r>
              <a:rPr lang="cs-CZ" dirty="0" smtClean="0">
                <a:solidFill>
                  <a:schemeClr val="tx1"/>
                </a:solidFill>
              </a:rPr>
              <a:t>a řasy nebo sinice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Vědecký </a:t>
            </a:r>
            <a:r>
              <a:rPr lang="cs-CZ" dirty="0">
                <a:solidFill>
                  <a:schemeClr val="tx1"/>
                </a:solidFill>
              </a:rPr>
              <a:t>obor studující lišejníky se nazývá </a:t>
            </a:r>
            <a:r>
              <a:rPr lang="cs-CZ" b="1" dirty="0">
                <a:solidFill>
                  <a:schemeClr val="tx1"/>
                </a:solidFill>
              </a:rPr>
              <a:t>lichenologie.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1" y="4365104"/>
            <a:ext cx="2921901" cy="2191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SLOŽENÍ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16832"/>
            <a:ext cx="7848872" cy="1440160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Základ těla tvoří spleť houbových vláken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Mezi vlákny prorůstají řasy nebo sinice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91952" y="3212976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b="1" dirty="0" smtClean="0"/>
              <a:t>FUNKCE</a:t>
            </a:r>
            <a:endParaRPr lang="cs-CZ" sz="5400" b="1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4437112"/>
            <a:ext cx="7848872" cy="1440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Houbová vlákna – nasávají vodu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Řasy, sinice – vytvářejí ústrojné látky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24340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VÝSKYT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98712" y="908720"/>
            <a:ext cx="7848872" cy="24482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Najdeme je téměř všude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Na severu, v pouštích, v nížinách, v horách</a:t>
            </a:r>
            <a:endParaRPr lang="cs-CZ" dirty="0">
              <a:solidFill>
                <a:schemeClr val="tx1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Výjimku tvoří volný oceán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08328" y="2780928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b="1" dirty="0" smtClean="0"/>
              <a:t>VÝZNAM</a:t>
            </a:r>
            <a:endParaRPr lang="cs-CZ" sz="5400" b="1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08328" y="4005064"/>
            <a:ext cx="7848872" cy="24482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Důležitý zdroj potravy – sob polární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Používají se i jako barvivo, do léčiv i jako potravina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146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5" grpId="1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VNĚJŠÍ VZHLED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628800"/>
            <a:ext cx="7848872" cy="4248472"/>
          </a:xfrm>
        </p:spPr>
        <p:txBody>
          <a:bodyPr>
            <a:normAutofit lnSpcReduction="1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Existuje několik druhů stélky(těla) lišejníků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Korovitá stélka – pevně srůstá s podkladem – například: </a:t>
            </a:r>
            <a:r>
              <a:rPr lang="cs-CZ" b="1" dirty="0" err="1" smtClean="0">
                <a:solidFill>
                  <a:schemeClr val="tx1"/>
                </a:solidFill>
              </a:rPr>
              <a:t>mapovník</a:t>
            </a:r>
            <a:r>
              <a:rPr lang="cs-CZ" b="1" dirty="0" smtClean="0">
                <a:solidFill>
                  <a:schemeClr val="tx1"/>
                </a:solidFill>
              </a:rPr>
              <a:t> zeměpisný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Lupenitá stélka – od podkladu oddělitelná – například: </a:t>
            </a:r>
            <a:r>
              <a:rPr lang="cs-CZ" b="1" dirty="0" smtClean="0">
                <a:solidFill>
                  <a:schemeClr val="tx1"/>
                </a:solidFill>
              </a:rPr>
              <a:t>terčovka bublinatá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Keříčkovitá stélka – z jednoho místa vyrůstají dlouhé stélky – například: </a:t>
            </a:r>
            <a:r>
              <a:rPr lang="cs-CZ" b="1" dirty="0" smtClean="0">
                <a:solidFill>
                  <a:schemeClr val="tx1"/>
                </a:solidFill>
              </a:rPr>
              <a:t>dutohlávka sobí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670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LIŠEJNÍKŮ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/>
              <a:t>mapovník</a:t>
            </a:r>
            <a:r>
              <a:rPr lang="cs-CZ" b="1" dirty="0"/>
              <a:t> </a:t>
            </a:r>
            <a:r>
              <a:rPr lang="cs-CZ" b="1" dirty="0" smtClean="0"/>
              <a:t>zeměpisný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/>
              <a:t>terčovka </a:t>
            </a:r>
            <a:r>
              <a:rPr lang="cs-CZ" b="1" dirty="0" smtClean="0"/>
              <a:t>bublinatá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/>
              <a:t>dutohlávka sobí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96752"/>
            <a:ext cx="2232248" cy="1674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014954"/>
            <a:ext cx="2232248" cy="1824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941168"/>
            <a:ext cx="2267744" cy="1700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521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3200" dirty="0" smtClean="0"/>
              <a:t>Z jakých částí se skládá </a:t>
            </a:r>
            <a:r>
              <a:rPr lang="cs-CZ" sz="3200" dirty="0" smtClean="0"/>
              <a:t>lišejník?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b="1" dirty="0" smtClean="0"/>
              <a:t>Houba, řasa nebo sinice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2.   </a:t>
            </a:r>
            <a:r>
              <a:rPr lang="cs-CZ" sz="3200" dirty="0" smtClean="0"/>
              <a:t>Jaké rozeznáváme stélky?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b="1" dirty="0" smtClean="0"/>
              <a:t>Korovitá, lupenitá, keříčkovitá</a:t>
            </a:r>
            <a:endParaRPr lang="cs-CZ" sz="3200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329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/>
          <a:lstStyle/>
          <a:p>
            <a:r>
              <a:rPr lang="cs-CZ" dirty="0">
                <a:hlinkClick r:id="rId2"/>
              </a:rPr>
              <a:t>http://cs.wikipedia.org/wiki/Soubor:Xanthoria_parietina_(06_03_31).</a:t>
            </a:r>
            <a:r>
              <a:rPr lang="cs-CZ" dirty="0" smtClean="0">
                <a:hlinkClick r:id="rId2"/>
              </a:rPr>
              <a:t>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cs.wikipedia.org/wiki/Soubor:Rhizocarpon_geographicum_on_quartz.jpg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cs.wikipedia.org/wiki/Soubor:Hypogymnia_physodes_010108.jpg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cs.wikipedia.org/wiki/Soubor:Cladonia_rangiferina.jpeg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212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LIŠEJNÍK</vt:lpstr>
      <vt:lpstr>Základní charakteristika  </vt:lpstr>
      <vt:lpstr>SLOŽENÍ</vt:lpstr>
      <vt:lpstr>VÝSKYT</vt:lpstr>
      <vt:lpstr>VNĚJŠÍ VZHLED </vt:lpstr>
      <vt:lpstr>UKÁZKY LIŠEJNÍKŮ</vt:lpstr>
      <vt:lpstr>Test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Němec Zbyněk</cp:lastModifiedBy>
  <cp:revision>59</cp:revision>
  <dcterms:created xsi:type="dcterms:W3CDTF">2012-09-06T12:47:41Z</dcterms:created>
  <dcterms:modified xsi:type="dcterms:W3CDTF">2013-03-26T06:59:12Z</dcterms:modified>
</cp:coreProperties>
</file>