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  <p:sldMasterId id="2147483996" r:id="rId2"/>
  </p:sldMasterIdLst>
  <p:sldIdLst>
    <p:sldId id="274" r:id="rId3"/>
    <p:sldId id="257" r:id="rId4"/>
    <p:sldId id="256" r:id="rId5"/>
    <p:sldId id="258" r:id="rId6"/>
    <p:sldId id="266" r:id="rId7"/>
    <p:sldId id="267" r:id="rId8"/>
    <p:sldId id="260" r:id="rId9"/>
    <p:sldId id="268" r:id="rId10"/>
    <p:sldId id="269" r:id="rId11"/>
    <p:sldId id="261" r:id="rId12"/>
    <p:sldId id="265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00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02" autoAdjust="0"/>
    <p:restoredTop sz="94660"/>
  </p:normalViewPr>
  <p:slideViewPr>
    <p:cSldViewPr>
      <p:cViewPr>
        <p:scale>
          <a:sx n="82" d="100"/>
          <a:sy n="82" d="100"/>
        </p:scale>
        <p:origin x="-8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961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956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1327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8558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488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2649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3961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0546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0716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2616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104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185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VY_52_INOVACE_34_ </a:t>
            </a:r>
            <a:r>
              <a:rPr lang="cs-CZ" sz="1800" b="1" dirty="0"/>
              <a:t>Dýchací </a:t>
            </a:r>
            <a:r>
              <a:rPr lang="cs-CZ" sz="1800" b="1" dirty="0" smtClean="0"/>
              <a:t>soustava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b="1" dirty="0"/>
              <a:t>Dýchací </a:t>
            </a:r>
            <a:r>
              <a:rPr lang="cs-CZ" sz="1800" b="1" dirty="0" smtClean="0"/>
              <a:t>soustava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Dýchací soustava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321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764704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1600" b="1" dirty="0">
                <a:solidFill>
                  <a:schemeClr val="tx1"/>
                </a:solidFill>
                <a:effectLst/>
              </a:rPr>
              <a:t>Mgr. Jiří Olexa,  </a:t>
            </a:r>
            <a:r>
              <a:rPr lang="cs-CZ" sz="1600" b="1" dirty="0" smtClean="0">
                <a:solidFill>
                  <a:schemeClr val="tx1"/>
                </a:solidFill>
                <a:effectLst/>
              </a:rPr>
              <a:t>18</a:t>
            </a:r>
            <a:r>
              <a:rPr lang="cs-CZ" sz="1600" b="1" dirty="0" smtClean="0">
                <a:solidFill>
                  <a:schemeClr val="tx1"/>
                </a:solidFill>
              </a:rPr>
              <a:t>.března</a:t>
            </a:r>
            <a:r>
              <a:rPr lang="cs-CZ" sz="1600" b="1" dirty="0" smtClean="0">
                <a:solidFill>
                  <a:schemeClr val="tx1"/>
                </a:solidFill>
                <a:effectLst/>
              </a:rPr>
              <a:t> 2013, </a:t>
            </a:r>
            <a:r>
              <a:rPr lang="cs-CZ" sz="1600" b="1" dirty="0">
                <a:solidFill>
                  <a:schemeClr val="tx1"/>
                </a:solidFill>
                <a:effectLst/>
              </a:rPr>
              <a:t>8.ročník,  V/2 </a:t>
            </a:r>
            <a:r>
              <a:rPr lang="cs-CZ" sz="1600" b="1" dirty="0" smtClean="0">
                <a:solidFill>
                  <a:schemeClr val="tx1"/>
                </a:solidFill>
                <a:effectLst/>
              </a:rPr>
              <a:t>II9, </a:t>
            </a:r>
            <a:r>
              <a:rPr lang="cs-CZ" sz="1600" b="1" dirty="0">
                <a:solidFill>
                  <a:schemeClr val="tx1"/>
                </a:solidFill>
                <a:effectLst/>
              </a:rPr>
              <a:t>Přírodopis, </a:t>
            </a:r>
            <a:r>
              <a:rPr lang="cs-CZ" sz="1600" b="1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1600" b="1" dirty="0" smtClean="0">
                <a:solidFill>
                  <a:schemeClr val="tx1"/>
                </a:solidFill>
                <a:effectLst/>
              </a:rPr>
            </a:br>
            <a:r>
              <a:rPr lang="cs-CZ" sz="1600" b="1" dirty="0" smtClean="0">
                <a:solidFill>
                  <a:schemeClr val="tx1"/>
                </a:solidFill>
                <a:effectLst/>
              </a:rPr>
              <a:t>Dýchací soustava</a:t>
            </a:r>
            <a:endParaRPr lang="cs-CZ" sz="1600" b="1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0723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463383" cy="1793167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Opakování: </a:t>
            </a:r>
            <a:br>
              <a:rPr lang="cs-CZ" dirty="0" smtClean="0"/>
            </a:br>
            <a:r>
              <a:rPr lang="cs-CZ" dirty="0" smtClean="0"/>
              <a:t>dýchací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13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6874"/>
            <a:ext cx="7920880" cy="1621966"/>
          </a:xfrm>
        </p:spPr>
        <p:txBody>
          <a:bodyPr/>
          <a:lstStyle/>
          <a:p>
            <a:pPr algn="l"/>
            <a:r>
              <a:rPr lang="cs-CZ" sz="3200" dirty="0" smtClean="0"/>
              <a:t>Doplň k jednotlivým větám odpověď ANO pokud je pravdivá nebo NE pokud je nepravdivá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214156"/>
            <a:ext cx="6552728" cy="4095164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Průdušnice je vyztužena prstencovými chrupavkami.</a:t>
            </a:r>
          </a:p>
          <a:p>
            <a:pPr algn="l"/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V dutině nosní se vzduch ochladí a vysuší.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Dýchání vnější – při něm dochází k výměně plynů mezi krví a tkáňovými buňkami.</a:t>
            </a: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85206" y="2340169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37606" y="3852337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543651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72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4984" y="371648"/>
            <a:ext cx="6711311" cy="59376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Čím napnutější jsou hlasivkové vazy, tím hlubší tóny vydávají.</a:t>
            </a:r>
          </a:p>
          <a:p>
            <a:pPr algn="l"/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Hrtanová příklopka zajišťuje, aby se potrava dostala do hrtanu a průdušnice.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Průdušky jsou tři: přední, střední a zadní.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Dechová frekvence uvádí počet vdechů a výdechů za 5 minut.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92280" y="1980129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85206" y="54868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327627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465313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43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620688"/>
            <a:ext cx="6711311" cy="59376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Při vnějším dýchání jde kyslík do krve a oxid uhličitý se odvádí z těla.</a:t>
            </a:r>
          </a:p>
          <a:p>
            <a:pPr algn="l"/>
            <a:endParaRPr lang="cs-CZ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Při nádechu se bránice pohybuje dolů.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Čichové buňky se nacházejí ve sliznici průdušnice.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Vitální kapacita plic udává maximální množství vzduchu, které dokážeme vydechnout.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92280" y="1980129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85206" y="75599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3132257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478844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787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792088"/>
          </a:xfrm>
        </p:spPr>
        <p:txBody>
          <a:bodyPr/>
          <a:lstStyle/>
          <a:p>
            <a:pPr algn="l"/>
            <a:r>
              <a:rPr lang="cs-CZ" sz="3200" dirty="0" smtClean="0"/>
              <a:t>Doplň chybějící slova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484784"/>
            <a:ext cx="7704856" cy="468052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Pravá i levá průduška se větví do trubic zvaných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3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pl-PL" sz="3200" dirty="0" smtClean="0">
                <a:latin typeface="Arial" pitchFamily="34" charset="0"/>
                <a:cs typeface="Arial" pitchFamily="34" charset="0"/>
              </a:rPr>
              <a:t>V  </a:t>
            </a:r>
            <a:r>
              <a:rPr lang="pl-PL" sz="32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pl-PL" sz="3200" u="sng" dirty="0">
                <a:latin typeface="Arial" pitchFamily="34" charset="0"/>
                <a:cs typeface="Arial" pitchFamily="34" charset="0"/>
              </a:rPr>
              <a:t>		</a:t>
            </a:r>
            <a:r>
              <a:rPr lang="pl-PL" sz="3200" u="sng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pl-PL" sz="3200" dirty="0" smtClean="0">
                <a:latin typeface="Arial" pitchFamily="34" charset="0"/>
                <a:cs typeface="Arial" pitchFamily="34" charset="0"/>
              </a:rPr>
              <a:t> se kříží dýchací cesty s trávicími.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Prvním oddílem dýchacích cest je 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u="sng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	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04429" y="1918573"/>
            <a:ext cx="2499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průdušinky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80293" y="3140968"/>
            <a:ext cx="2499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nosohltanu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5374957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dutina nosní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25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476672"/>
            <a:ext cx="7992888" cy="576064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Když se tělu při námaze nedostává kyslíku, pracuje tělo v tzv. kyslíkovém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3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pl-PL" sz="3200" dirty="0" smtClean="0">
                <a:latin typeface="Arial" pitchFamily="34" charset="0"/>
                <a:cs typeface="Arial" pitchFamily="34" charset="0"/>
              </a:rPr>
              <a:t>Přístroj k měření dechových objemů se nazývá  </a:t>
            </a:r>
            <a:r>
              <a:rPr lang="pl-PL" sz="32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pl-PL" sz="3200" u="sng" dirty="0">
                <a:latin typeface="Arial" pitchFamily="34" charset="0"/>
                <a:cs typeface="Arial" pitchFamily="34" charset="0"/>
              </a:rPr>
              <a:t>		</a:t>
            </a:r>
            <a:r>
              <a:rPr lang="pl-PL" sz="3200" u="sng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pl-PL" sz="32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Největší chrupavkou hrtanu </a:t>
            </a: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je 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chrupavka.</a:t>
            </a:r>
          </a:p>
          <a:p>
            <a:pPr algn="l"/>
            <a:endParaRPr lang="cs-CZ" dirty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Obranným reflexem při podráždění sliznice nosu je 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40152" y="912202"/>
            <a:ext cx="1419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dluhu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88405" y="2420888"/>
            <a:ext cx="2499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spirometr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4077072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štítná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24424" y="5590981"/>
            <a:ext cx="2275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kýchnutí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62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476672"/>
            <a:ext cx="7992888" cy="576064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Z hrtanu jde vzduch do trubice </a:t>
            </a: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zvané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3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pl-PL" sz="3200" dirty="0" smtClean="0">
                <a:latin typeface="Arial" pitchFamily="34" charset="0"/>
                <a:cs typeface="Arial" pitchFamily="34" charset="0"/>
              </a:rPr>
              <a:t>Štítná chrupavka je viditelná na krku jako tzv.  </a:t>
            </a:r>
            <a:r>
              <a:rPr lang="pl-PL" sz="32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pl-PL" sz="3200" u="sng" dirty="0">
                <a:latin typeface="Arial" pitchFamily="34" charset="0"/>
                <a:cs typeface="Arial" pitchFamily="34" charset="0"/>
              </a:rPr>
              <a:t>		</a:t>
            </a:r>
            <a:r>
              <a:rPr lang="pl-PL" sz="3200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pl-PL" sz="32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Kašel je obranná reakce při podráždění  </a:t>
            </a: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cest dýchacích.</a:t>
            </a:r>
          </a:p>
          <a:p>
            <a:pPr algn="l"/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Dospělý se nadechne za minutu </a:t>
            </a:r>
          </a:p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asi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krát.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07704" y="1054477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průdušnice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1" y="242088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ohryzek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393305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dolních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01968" y="5446965"/>
            <a:ext cx="1713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16 - 18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36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98146" y="548680"/>
            <a:ext cx="5076564" cy="720080"/>
          </a:xfrm>
        </p:spPr>
        <p:txBody>
          <a:bodyPr/>
          <a:lstStyle/>
          <a:p>
            <a:pPr algn="ctr"/>
            <a:r>
              <a:rPr lang="cs-CZ" dirty="0" smtClean="0"/>
              <a:t>Vytvoř dvojice: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340768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1 dutina nosní		A povrch plic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2 poplicnice			B bránice nahoru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3 pohrudnice			C funkční jednotka plic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4 nádech			D povrch hrudní dutiny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5 výdech			E čichové buňky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6 plicní sklípek		F bránice dolů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869160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1       2        3        4        5        6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44371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28056" y="45895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4869159"/>
            <a:ext cx="620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87090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31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9692" y="548680"/>
            <a:ext cx="5148572" cy="720080"/>
          </a:xfrm>
        </p:spPr>
        <p:txBody>
          <a:bodyPr/>
          <a:lstStyle/>
          <a:p>
            <a:pPr algn="ctr"/>
            <a:r>
              <a:rPr lang="cs-CZ" dirty="0" smtClean="0"/>
              <a:t>Vytvoř dvojice: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00808"/>
            <a:ext cx="7772400" cy="136815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 angína		A z tabákového kouře</a:t>
            </a:r>
          </a:p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 astma			B alergické onemocnění</a:t>
            </a:r>
          </a:p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 rakovina plic		C způsobena choroboplodnými zárodky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284984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 		      2    		    3      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44371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28056" y="45895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3244" y="3286725"/>
            <a:ext cx="620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10771" y="3286725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284983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65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064896" cy="792088"/>
          </a:xfrm>
        </p:spPr>
        <p:txBody>
          <a:bodyPr/>
          <a:lstStyle/>
          <a:p>
            <a:pPr algn="l"/>
            <a:r>
              <a:rPr lang="cs-CZ" dirty="0" smtClean="0"/>
              <a:t>Doplň jednotlivé části dých. cest: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156709"/>
            <a:ext cx="4166327" cy="5324723"/>
          </a:xfrm>
        </p:spPr>
      </p:pic>
      <p:grpSp>
        <p:nvGrpSpPr>
          <p:cNvPr id="15" name="Skupina 14"/>
          <p:cNvGrpSpPr/>
          <p:nvPr/>
        </p:nvGrpSpPr>
        <p:grpSpPr>
          <a:xfrm>
            <a:off x="2195736" y="1916831"/>
            <a:ext cx="4752528" cy="584775"/>
            <a:chOff x="899592" y="1916831"/>
            <a:chExt cx="4752528" cy="584775"/>
          </a:xfrm>
        </p:grpSpPr>
        <p:sp>
          <p:nvSpPr>
            <p:cNvPr id="5" name="TextovéPole 4"/>
            <p:cNvSpPr txBox="1"/>
            <p:nvPr/>
          </p:nvSpPr>
          <p:spPr>
            <a:xfrm>
              <a:off x="899592" y="1916831"/>
              <a:ext cx="302433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dutina nosní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3347864" y="2229420"/>
              <a:ext cx="230425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2313558" y="2420888"/>
            <a:ext cx="4202658" cy="584775"/>
            <a:chOff x="1931279" y="2420888"/>
            <a:chExt cx="4202658" cy="584775"/>
          </a:xfrm>
        </p:grpSpPr>
        <p:sp>
          <p:nvSpPr>
            <p:cNvPr id="6" name="TextovéPole 5"/>
            <p:cNvSpPr txBox="1"/>
            <p:nvPr/>
          </p:nvSpPr>
          <p:spPr>
            <a:xfrm>
              <a:off x="1931279" y="2420888"/>
              <a:ext cx="220867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nosohltan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3829681" y="2739822"/>
              <a:ext cx="230425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2051720" y="2951912"/>
            <a:ext cx="4464496" cy="584775"/>
            <a:chOff x="2051720" y="2951912"/>
            <a:chExt cx="4464496" cy="584775"/>
          </a:xfrm>
        </p:grpSpPr>
        <p:sp>
          <p:nvSpPr>
            <p:cNvPr id="7" name="TextovéPole 6"/>
            <p:cNvSpPr txBox="1"/>
            <p:nvPr/>
          </p:nvSpPr>
          <p:spPr>
            <a:xfrm>
              <a:off x="2051720" y="2951912"/>
              <a:ext cx="151216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hrtan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3203848" y="3244299"/>
              <a:ext cx="331236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1979712" y="3356992"/>
            <a:ext cx="4440920" cy="584775"/>
            <a:chOff x="1787264" y="3429000"/>
            <a:chExt cx="4440920" cy="584775"/>
          </a:xfrm>
        </p:grpSpPr>
        <p:sp>
          <p:nvSpPr>
            <p:cNvPr id="8" name="TextovéPole 7"/>
            <p:cNvSpPr txBox="1"/>
            <p:nvPr/>
          </p:nvSpPr>
          <p:spPr>
            <a:xfrm>
              <a:off x="1787264" y="3429000"/>
              <a:ext cx="220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průdušnice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3923928" y="3721387"/>
              <a:ext cx="230425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3207193" y="3985969"/>
            <a:ext cx="3309023" cy="883191"/>
            <a:chOff x="1691680" y="3985969"/>
            <a:chExt cx="3309023" cy="883191"/>
          </a:xfrm>
        </p:grpSpPr>
        <p:sp>
          <p:nvSpPr>
            <p:cNvPr id="9" name="TextovéPole 8"/>
            <p:cNvSpPr txBox="1"/>
            <p:nvPr/>
          </p:nvSpPr>
          <p:spPr>
            <a:xfrm>
              <a:off x="1691680" y="4284385"/>
              <a:ext cx="20162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průdušky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24" name="Přímá spojnice 23"/>
            <p:cNvCxnSpPr/>
            <p:nvPr/>
          </p:nvCxnSpPr>
          <p:spPr>
            <a:xfrm flipV="1">
              <a:off x="3423217" y="3985969"/>
              <a:ext cx="1289454" cy="590803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V="1">
              <a:off x="3423217" y="4149080"/>
              <a:ext cx="1577486" cy="427692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>
            <a:off x="2085104" y="4941169"/>
            <a:ext cx="3711032" cy="792087"/>
            <a:chOff x="2085104" y="4941169"/>
            <a:chExt cx="3711032" cy="792087"/>
          </a:xfrm>
        </p:grpSpPr>
        <p:sp>
          <p:nvSpPr>
            <p:cNvPr id="10" name="TextovéPole 9"/>
            <p:cNvSpPr txBox="1"/>
            <p:nvPr/>
          </p:nvSpPr>
          <p:spPr>
            <a:xfrm>
              <a:off x="2085104" y="5148481"/>
              <a:ext cx="24148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průdušinky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33" name="Přímá spojnice 32"/>
            <p:cNvCxnSpPr/>
            <p:nvPr/>
          </p:nvCxnSpPr>
          <p:spPr>
            <a:xfrm flipV="1">
              <a:off x="4116376" y="4941169"/>
              <a:ext cx="1467081" cy="499699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V="1">
              <a:off x="4188384" y="5148481"/>
              <a:ext cx="1607752" cy="29238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6504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6512511" cy="1143000"/>
          </a:xfrm>
        </p:spPr>
        <p:txBody>
          <a:bodyPr/>
          <a:lstStyle/>
          <a:p>
            <a:r>
              <a:rPr lang="cs-CZ" dirty="0" smtClean="0"/>
              <a:t>Hrtan  jeho části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33667"/>
            <a:ext cx="1944216" cy="404360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772815"/>
            <a:ext cx="2232248" cy="4214553"/>
          </a:xfrm>
        </p:spPr>
      </p:pic>
      <p:grpSp>
        <p:nvGrpSpPr>
          <p:cNvPr id="17" name="Skupina 16"/>
          <p:cNvGrpSpPr/>
          <p:nvPr/>
        </p:nvGrpSpPr>
        <p:grpSpPr>
          <a:xfrm>
            <a:off x="1835696" y="1844824"/>
            <a:ext cx="5400600" cy="523220"/>
            <a:chOff x="1835696" y="1844824"/>
            <a:chExt cx="5400600" cy="523220"/>
          </a:xfrm>
        </p:grpSpPr>
        <p:sp>
          <p:nvSpPr>
            <p:cNvPr id="8" name="TextovéPole 7"/>
            <p:cNvSpPr txBox="1"/>
            <p:nvPr/>
          </p:nvSpPr>
          <p:spPr>
            <a:xfrm>
              <a:off x="2915816" y="1844824"/>
              <a:ext cx="32403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</a:rPr>
                <a:t>hrtanová příklopka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cxnSp>
          <p:nvCxnSpPr>
            <p:cNvPr id="13" name="Přímá spojnice 12"/>
            <p:cNvCxnSpPr>
              <a:endCxn id="8" idx="1"/>
            </p:cNvCxnSpPr>
            <p:nvPr/>
          </p:nvCxnSpPr>
          <p:spPr>
            <a:xfrm>
              <a:off x="1835696" y="2106434"/>
              <a:ext cx="1080120" cy="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6012160" y="2106434"/>
              <a:ext cx="1224136" cy="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2483768" y="2368044"/>
            <a:ext cx="4752528" cy="646828"/>
            <a:chOff x="2483768" y="2368044"/>
            <a:chExt cx="4752528" cy="646828"/>
          </a:xfrm>
        </p:grpSpPr>
        <p:sp>
          <p:nvSpPr>
            <p:cNvPr id="9" name="TextovéPole 8"/>
            <p:cNvSpPr txBox="1"/>
            <p:nvPr/>
          </p:nvSpPr>
          <p:spPr>
            <a:xfrm>
              <a:off x="3062745" y="2491652"/>
              <a:ext cx="32403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solidFill>
                    <a:srgbClr val="FF0000"/>
                  </a:solidFill>
                </a:rPr>
                <a:t>jazylka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2483768" y="2491652"/>
              <a:ext cx="1587089" cy="26161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5302842" y="2368044"/>
              <a:ext cx="1933454" cy="385218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2195736" y="3193812"/>
            <a:ext cx="4536504" cy="523220"/>
            <a:chOff x="2195736" y="3193812"/>
            <a:chExt cx="4536504" cy="523220"/>
          </a:xfrm>
        </p:grpSpPr>
        <p:sp>
          <p:nvSpPr>
            <p:cNvPr id="10" name="TextovéPole 9"/>
            <p:cNvSpPr txBox="1"/>
            <p:nvPr/>
          </p:nvSpPr>
          <p:spPr>
            <a:xfrm>
              <a:off x="3062745" y="3193812"/>
              <a:ext cx="32403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solidFill>
                    <a:srgbClr val="FF0000"/>
                  </a:solidFill>
                </a:rPr>
                <a:t>štítná chrupavka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cxnSp>
          <p:nvCxnSpPr>
            <p:cNvPr id="23" name="Přímá spojnice 22"/>
            <p:cNvCxnSpPr/>
            <p:nvPr/>
          </p:nvCxnSpPr>
          <p:spPr>
            <a:xfrm>
              <a:off x="2195736" y="3356992"/>
              <a:ext cx="1164316" cy="98973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6012160" y="3470363"/>
              <a:ext cx="720080" cy="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2777894" y="3470363"/>
            <a:ext cx="4458402" cy="913905"/>
            <a:chOff x="2777894" y="3470363"/>
            <a:chExt cx="4458402" cy="913905"/>
          </a:xfrm>
        </p:grpSpPr>
        <p:sp>
          <p:nvSpPr>
            <p:cNvPr id="11" name="TextovéPole 10"/>
            <p:cNvSpPr txBox="1"/>
            <p:nvPr/>
          </p:nvSpPr>
          <p:spPr>
            <a:xfrm>
              <a:off x="2938055" y="3861048"/>
              <a:ext cx="32403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solidFill>
                    <a:srgbClr val="FF0000"/>
                  </a:solidFill>
                </a:rPr>
                <a:t>ohryzek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2777894" y="3470363"/>
              <a:ext cx="1086214" cy="708256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V="1">
              <a:off x="5170303" y="3717032"/>
              <a:ext cx="2065993" cy="420024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5236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848871" cy="1143000"/>
          </a:xfrm>
        </p:spPr>
        <p:txBody>
          <a:bodyPr/>
          <a:lstStyle/>
          <a:p>
            <a:r>
              <a:rPr lang="cs-CZ" dirty="0" smtClean="0"/>
              <a:t>Detail ukončení dýchacích cest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1721" y="1556792"/>
            <a:ext cx="4698591" cy="4680520"/>
          </a:xfrm>
        </p:spPr>
      </p:pic>
      <p:grpSp>
        <p:nvGrpSpPr>
          <p:cNvPr id="13" name="Skupina 12"/>
          <p:cNvGrpSpPr/>
          <p:nvPr/>
        </p:nvGrpSpPr>
        <p:grpSpPr>
          <a:xfrm>
            <a:off x="467544" y="1772816"/>
            <a:ext cx="2952328" cy="523220"/>
            <a:chOff x="467544" y="1772816"/>
            <a:chExt cx="2952328" cy="523220"/>
          </a:xfrm>
        </p:grpSpPr>
        <p:sp>
          <p:nvSpPr>
            <p:cNvPr id="6" name="TextovéPole 5"/>
            <p:cNvSpPr txBox="1"/>
            <p:nvPr/>
          </p:nvSpPr>
          <p:spPr>
            <a:xfrm>
              <a:off x="467544" y="1772816"/>
              <a:ext cx="20162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</a:rPr>
                <a:t>průdušinka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2267744" y="2034426"/>
              <a:ext cx="1152128" cy="9843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807751" y="4666735"/>
            <a:ext cx="4124289" cy="1296144"/>
            <a:chOff x="807751" y="4653136"/>
            <a:chExt cx="4124289" cy="1296144"/>
          </a:xfrm>
        </p:grpSpPr>
        <p:sp>
          <p:nvSpPr>
            <p:cNvPr id="9" name="TextovéPole 8"/>
            <p:cNvSpPr txBox="1"/>
            <p:nvPr/>
          </p:nvSpPr>
          <p:spPr>
            <a:xfrm>
              <a:off x="807751" y="5426060"/>
              <a:ext cx="232409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</a:rPr>
                <a:t>plicní sklípky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2996208" y="5699332"/>
              <a:ext cx="1935832" cy="9843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3059832" y="5229200"/>
              <a:ext cx="1800199" cy="45847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9" idx="3"/>
            </p:cNvCxnSpPr>
            <p:nvPr/>
          </p:nvCxnSpPr>
          <p:spPr>
            <a:xfrm flipV="1">
              <a:off x="3131841" y="4653136"/>
              <a:ext cx="1584175" cy="1034534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539552" y="3697868"/>
            <a:ext cx="5256584" cy="2683460"/>
            <a:chOff x="539552" y="3697868"/>
            <a:chExt cx="5256584" cy="2683460"/>
          </a:xfrm>
        </p:grpSpPr>
        <p:sp>
          <p:nvSpPr>
            <p:cNvPr id="7" name="TextovéPole 6"/>
            <p:cNvSpPr txBox="1"/>
            <p:nvPr/>
          </p:nvSpPr>
          <p:spPr>
            <a:xfrm>
              <a:off x="539552" y="3697868"/>
              <a:ext cx="21602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accent3">
                      <a:lumMod val="50000"/>
                    </a:schemeClr>
                  </a:solidFill>
                </a:rPr>
                <a:t>plicní váček</a:t>
              </a:r>
              <a:endParaRPr lang="cs-CZ" sz="2800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3419872" y="3861048"/>
              <a:ext cx="2376264" cy="2520280"/>
            </a:xfrm>
            <a:prstGeom prst="ellipse">
              <a:avLst/>
            </a:prstGeom>
            <a:noFill/>
            <a:ln w="38100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nice 23"/>
            <p:cNvCxnSpPr/>
            <p:nvPr/>
          </p:nvCxnSpPr>
          <p:spPr>
            <a:xfrm>
              <a:off x="2555777" y="3959478"/>
              <a:ext cx="1152128" cy="405626"/>
            </a:xfrm>
            <a:prstGeom prst="line">
              <a:avLst/>
            </a:prstGeom>
            <a:ln w="381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6588224" y="2856036"/>
            <a:ext cx="2304256" cy="1103442"/>
            <a:chOff x="6588224" y="2856036"/>
            <a:chExt cx="2304256" cy="1103442"/>
          </a:xfrm>
        </p:grpSpPr>
        <p:sp>
          <p:nvSpPr>
            <p:cNvPr id="8" name="TextovéPole 7"/>
            <p:cNvSpPr txBox="1"/>
            <p:nvPr/>
          </p:nvSpPr>
          <p:spPr>
            <a:xfrm>
              <a:off x="6876256" y="2856036"/>
              <a:ext cx="20162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00FF"/>
                  </a:solidFill>
                </a:rPr>
                <a:t>vlásečnice</a:t>
              </a:r>
              <a:endParaRPr lang="cs-CZ" sz="2800" dirty="0">
                <a:solidFill>
                  <a:srgbClr val="FF00FF"/>
                </a:solidFill>
              </a:endParaRPr>
            </a:p>
          </p:txBody>
        </p:sp>
        <p:cxnSp>
          <p:nvCxnSpPr>
            <p:cNvPr id="28" name="Přímá spojnice 27"/>
            <p:cNvCxnSpPr/>
            <p:nvPr/>
          </p:nvCxnSpPr>
          <p:spPr>
            <a:xfrm flipV="1">
              <a:off x="6588224" y="3351717"/>
              <a:ext cx="615694" cy="221300"/>
            </a:xfrm>
            <a:prstGeom prst="line">
              <a:avLst/>
            </a:prstGeom>
            <a:ln w="2540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6732240" y="3351717"/>
              <a:ext cx="471678" cy="607761"/>
            </a:xfrm>
            <a:prstGeom prst="line">
              <a:avLst/>
            </a:prstGeom>
            <a:ln w="2540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1631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9400" y="432961"/>
            <a:ext cx="784887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/>
              <a:t>Odkazy na obrázky: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Učebnice Přírodopis 8 pro základní školy a víceletá gymnázia, </a:t>
            </a:r>
          </a:p>
          <a:p>
            <a:r>
              <a:rPr lang="cs-CZ" dirty="0"/>
              <a:t>Fraus  2006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>
                <a:hlinkClick r:id="rId2"/>
              </a:rPr>
              <a:t>www.datakabinet.cz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864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1006</TotalTime>
  <Words>312</Words>
  <Application>Microsoft Office PowerPoint</Application>
  <PresentationFormat>Předvádění na obrazovce (4:3)</PresentationFormat>
  <Paragraphs>124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Aerodynamika</vt:lpstr>
      <vt:lpstr>Exekutivní</vt:lpstr>
      <vt:lpstr>Prezentace aplikace PowerPoint</vt:lpstr>
      <vt:lpstr>Mgr. Jiří Olexa,  18.března 2013, 8.ročník,  V/2 II9, Přírodopis,  Dýchací soustava</vt:lpstr>
      <vt:lpstr>Opakování:  dýchací soustava</vt:lpstr>
      <vt:lpstr>Doplň k jednotlivým větám odpověď ANO pokud je pravdivá nebo NE pokud je nepravdivá</vt:lpstr>
      <vt:lpstr>Prezentace aplikace PowerPoint</vt:lpstr>
      <vt:lpstr>Prezentace aplikace PowerPoint</vt:lpstr>
      <vt:lpstr>Doplň chybějící slova</vt:lpstr>
      <vt:lpstr>Prezentace aplikace PowerPoint</vt:lpstr>
      <vt:lpstr>Prezentace aplikace PowerPoint</vt:lpstr>
      <vt:lpstr>Vytvoř dvojice:</vt:lpstr>
      <vt:lpstr>Vytvoř dvojice:</vt:lpstr>
      <vt:lpstr>Doplň jednotlivé části dých. cest:</vt:lpstr>
      <vt:lpstr>Hrtan  jeho části</vt:lpstr>
      <vt:lpstr>Detail ukončení dýchacích cest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Němec Zbyněk</cp:lastModifiedBy>
  <cp:revision>82</cp:revision>
  <dcterms:created xsi:type="dcterms:W3CDTF">2011-10-28T16:05:05Z</dcterms:created>
  <dcterms:modified xsi:type="dcterms:W3CDTF">2013-04-03T09:17:21Z</dcterms:modified>
</cp:coreProperties>
</file>