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9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50" autoAdjust="0"/>
  </p:normalViewPr>
  <p:slideViewPr>
    <p:cSldViewPr>
      <p:cViewPr>
        <p:scale>
          <a:sx n="59" d="100"/>
          <a:sy n="59" d="100"/>
        </p:scale>
        <p:origin x="-2122" y="-7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91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6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424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91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821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942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251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361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135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612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573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33904-285F-4FF5-A89F-380481CB140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9EEE5-2073-4206-A930-5ED00DB5F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58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4807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264120"/>
              </p:ext>
            </p:extLst>
          </p:nvPr>
        </p:nvGraphicFramePr>
        <p:xfrm>
          <a:off x="1403648" y="1412775"/>
          <a:ext cx="6096000" cy="32529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6108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</a:t>
                      </a:r>
                      <a:r>
                        <a:rPr lang="cs-CZ" sz="2400" smtClean="0"/>
                        <a:t>VY_32_INOVACE_1A_04_samohláska </a:t>
                      </a:r>
                      <a:r>
                        <a:rPr lang="cs-CZ" sz="2400" dirty="0" smtClean="0"/>
                        <a:t>I,Í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</a:t>
                      </a:r>
                      <a:r>
                        <a:rPr lang="cs-CZ" sz="2400" smtClean="0"/>
                        <a:t>samohláska I,Í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165" y="4869160"/>
            <a:ext cx="3098800" cy="1092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3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23528" y="116632"/>
            <a:ext cx="8496944" cy="6624736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802893"/>
              </p:ext>
            </p:extLst>
          </p:nvPr>
        </p:nvGraphicFramePr>
        <p:xfrm>
          <a:off x="827584" y="296864"/>
          <a:ext cx="7560840" cy="63836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6549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dlouhé a krátké samohlásky I, Í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</a:t>
                      </a:r>
                      <a:endParaRPr lang="cs-CZ" dirty="0"/>
                    </a:p>
                  </a:txBody>
                  <a:tcPr/>
                </a:tc>
              </a:tr>
              <a:tr h="6021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si žáci procvičí</a:t>
                      </a:r>
                      <a:r>
                        <a:rPr lang="cs-CZ" baseline="0" dirty="0" smtClean="0"/>
                        <a:t> samohlásku I,Í čtením slov</a:t>
                      </a:r>
                      <a:endParaRPr lang="cs-CZ" dirty="0"/>
                    </a:p>
                  </a:txBody>
                  <a:tcPr/>
                </a:tc>
              </a:tr>
              <a:tr h="14021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vyhledají žáci slovo s písmenem</a:t>
                      </a:r>
                      <a:r>
                        <a:rPr lang="cs-CZ" baseline="0" dirty="0" smtClean="0"/>
                        <a:t> I, ve snímku 5 vkládají do modrého pruhu obrázky, které mají I, obrázky nejprve pojmenují, potom ještě nahlas přečtou.</a:t>
                      </a:r>
                      <a:endParaRPr lang="cs-CZ" dirty="0"/>
                    </a:p>
                  </a:txBody>
                  <a:tcPr/>
                </a:tc>
              </a:tr>
              <a:tr h="8752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6 je určen pro samostatnou práci žáků,</a:t>
                      </a:r>
                      <a:r>
                        <a:rPr lang="cs-CZ" baseline="0" dirty="0" smtClean="0"/>
                        <a:t> pro vytištění a dopsání správného písmene, nebo ke společnému opakování na interaktivní tabuli.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obsahuje řešení pracovního listu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53800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25796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488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-15227" y="29434"/>
            <a:ext cx="9144000" cy="6828566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73832"/>
            <a:ext cx="8352928" cy="1143000"/>
          </a:xfrm>
        </p:spPr>
        <p:txBody>
          <a:bodyPr/>
          <a:lstStyle/>
          <a:p>
            <a:r>
              <a:rPr lang="cs-CZ" dirty="0" smtClean="0"/>
              <a:t>ČTI   SPRÁVNĚ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2553768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VÍME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757571" y="256490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MILÝ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639752" y="256490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LIMO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588224" y="256490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UMÍ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821649" y="364502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OLI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788568" y="364502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VÍTÁ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4644008" y="364502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VÁLÍ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6588224" y="3645024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VELÍ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588224" y="4797152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VOLÍ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4797152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LOMÍ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788568" y="4797152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MIMI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827584" y="4797152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LOVÍ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829204" y="1442126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MÍLA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2757571" y="1442126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VÍME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4644008" y="1442126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MILÁ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6588224" y="1412776"/>
            <a:ext cx="1656184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VÍLA</a:t>
            </a:r>
            <a:endParaRPr lang="cs-CZ" sz="3200" dirty="0"/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3275856" y="6021288"/>
            <a:ext cx="1008112" cy="576064"/>
          </a:xfrm>
          <a:prstGeom prst="actionButtonBackPreviou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4568291" y="6021288"/>
            <a:ext cx="899553" cy="576064"/>
          </a:xfrm>
          <a:prstGeom prst="actionButtonForwardNex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50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/>
          <a:lstStyle/>
          <a:p>
            <a:r>
              <a:rPr lang="cs-CZ" dirty="0" smtClean="0"/>
              <a:t>MÁ  HLÁSKU I  ?</a:t>
            </a:r>
            <a:endParaRPr lang="cs-CZ" dirty="0"/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2195736" y="1556792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MÍLA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1187624" y="3068960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MILÁ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4644008" y="1556792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LIMO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2489585" y="4693441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UMÍ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4932040" y="4693441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MIMI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084168" y="3068960"/>
            <a:ext cx="2016224" cy="12241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VÁLÍ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40352" y="5917577"/>
            <a:ext cx="1008112" cy="535759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pět nebo Předchozí 11">
            <a:hlinkClick r:id="" action="ppaction://hlinkshowjump?jump=previousslide" highlightClick="1"/>
          </p:cNvPr>
          <p:cNvSpPr/>
          <p:nvPr/>
        </p:nvSpPr>
        <p:spPr>
          <a:xfrm>
            <a:off x="539552" y="5917577"/>
            <a:ext cx="1080120" cy="535759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7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580112" y="856449"/>
            <a:ext cx="3456384" cy="58326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 descr="C:\Users\Speciální školy\AppData\Local\Microsoft\Windows\Temporary Internet Files\Content.IE5\AV12TDB4\MP9002628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39" y="865047"/>
            <a:ext cx="1994817" cy="143100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Speciální školy\AppData\Local\Microsoft\Windows\Temporary Internet Files\Content.IE5\T02CNQSF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82" y="3278512"/>
            <a:ext cx="968884" cy="14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Speciální školy\AppData\Local\Microsoft\Windows\Temporary Internet Files\Content.IE5\YKKML9X8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797" y="4448757"/>
            <a:ext cx="1421317" cy="142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T02CNQSF\MP9004465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374" y="2564662"/>
            <a:ext cx="1112123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869186" y="3403042"/>
            <a:ext cx="1187083" cy="133692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" name="Picture 9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084" y="977714"/>
            <a:ext cx="1325411" cy="13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Speciální školy\AppData\Local\Microsoft\Windows\Temporary Internet Files\Content.IE5\KLHCMF9V\MC9001932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605" y="4693383"/>
            <a:ext cx="1039650" cy="1196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KLHCMF9V\MP9004484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482" y="2621462"/>
            <a:ext cx="1123103" cy="156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T02CNQSF\MC900423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04284"/>
            <a:ext cx="1314698" cy="135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179512" y="188640"/>
            <a:ext cx="8260233" cy="5760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Obrázky s hláskou</a:t>
            </a:r>
            <a:r>
              <a:rPr lang="cs-CZ" sz="3600" b="1" dirty="0" smtClean="0"/>
              <a:t> i </a:t>
            </a:r>
            <a:r>
              <a:rPr lang="cs-CZ" sz="3600" b="1" dirty="0" err="1" smtClean="0"/>
              <a:t>I</a:t>
            </a:r>
            <a:r>
              <a:rPr lang="cs-CZ" sz="3600" b="1" smtClean="0"/>
              <a:t> </a:t>
            </a:r>
            <a:r>
              <a:rPr lang="cs-CZ" sz="3600" smtClean="0"/>
              <a:t>dej </a:t>
            </a:r>
            <a:r>
              <a:rPr lang="cs-CZ" sz="3600" dirty="0" smtClean="0"/>
              <a:t>do modrého pruhu  </a:t>
            </a:r>
            <a:endParaRPr lang="cs-CZ" sz="3600" dirty="0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4217197" y="6237312"/>
            <a:ext cx="1005388" cy="460383"/>
          </a:xfrm>
          <a:prstGeom prst="actionButtonForwardNex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3030114" y="6237311"/>
            <a:ext cx="912368" cy="460383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Speciální školy\AppData\Local\Microsoft\Windows\Temporary Internet Files\Content.IE5\KLHCMF9V\MC90044139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82" y="5291786"/>
            <a:ext cx="1671836" cy="164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46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9778E-7 C 0.0033 0.05435 0.00035 0.11032 0.01129 0.16305 C 0.02222 0.21601 0.03056 0.24353 0.04792 0.287 C 0.05799 0.31244 0.07951 0.35754 0.10278 0.36379 C 0.10938 0.36078 0.11701 0.36032 0.12257 0.35453 C 0.125 0.35199 0.13715 0.31221 0.13802 0.30944 C 0.15347 0.25463 0.16076 0.19265 0.18316 0.14246 C 0.19219 0.12211 0.19757 0.10083 0.21406 0.08996 C 0.22118 0.09297 0.22847 0.09505 0.23524 0.09922 C 0.25695 0.11286 0.26701 0.16281 0.27465 0.18571 C 0.28056 0.20352 0.28767 0.22086 0.29445 0.23821 C 0.30469 0.26457 0.31597 0.29602 0.33247 0.31707 C 0.33872 0.32493 0.34375 0.33673 0.35208 0.3395 C 0.36476 0.34367 0.35972 0.34158 0.36771 0.34505 C 0.37379 0.34274 0.38472 0.34089 0.38872 0.33187 C 0.3934 0.32123 0.4 0.29811 0.4 0.29811 C 0.40625 0.23011 0.39757 0.30204 0.4099 0.24561 C 0.41441 0.22526 0.41788 0.20467 0.42118 0.18386 C 0.42257 0.17507 0.42361 0.16605 0.42535 0.15749 C 0.43438 0.11332 0.42813 0.15634 0.43524 0.11425 C 0.44097 0.08002 0.44115 0.04024 0.47049 0.03169 C 0.49097 0.03354 0.49201 0.03053 0.50573 0.04117 C 0.51146 0.05273 0.51979 0.06175 0.51979 0.07678 " pathEditMode="relative" ptsTypes="ffffffffffffffffffffffA">
                                      <p:cBhvr>
                                        <p:cTn id="1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51619E-6 C 0.00191 0.01064 0.00295 0.02151 0.00556 0.03192 C 0.00886 0.04533 0.01511 0.0569 0.01979 0.06938 C 0.03108 0.09968 0.04358 0.13298 0.06198 0.1575 C 0.07379 0.17322 0.08802 0.1834 0.10278 0.19311 C 0.13403 0.18733 0.125 0.18872 0.14514 0.18016 C 0.17066 0.13345 0.17934 0.07956 0.19427 0.02614 C 0.21181 -0.03654 0.24132 -0.09551 0.28872 -0.12395 C 0.3066 -0.13459 0.32743 -0.14084 0.34653 -0.14639 C 0.35816 -0.14569 0.37031 -0.14824 0.3816 -0.14454 C 0.4066 -0.13621 0.4257 -0.09667 0.43802 -0.07146 C 0.44688 -0.05342 0.44132 -0.06197 0.44792 -0.03954 C 0.45087 -0.02937 0.45781 -0.00948 0.45781 -0.00948 C 0.46025 0.03631 0.45521 0.08303 0.46615 0.12743 C 0.4691 0.139 0.46788 0.16189 0.47743 0.16883 C 0.48004 0.17068 0.48802 0.17322 0.4915 0.17438 C 0.50122 0.17299 0.50886 0.16999 0.51823 0.16698 C 0.53056 0.15172 0.53229 0.13761 0.53941 0.11818 C 0.54219 0.09552 0.54584 0.07355 0.54792 0.05065 C 0.54705 0.03331 0.54844 0.01157 0.5408 -0.0037 C 0.53507 -0.02728 0.53941 -0.0074 0.53941 -0.06568 " pathEditMode="relative" ptsTypes="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83904E-6 C 0.00382 0.01503 0.00295 0.02521 0.00434 0.04302 C 0.00608 0.06591 0.00938 0.08742 0.01545 0.1087 C 0.02309 0.13552 0.01649 0.12512 0.02535 0.13691 C 0.03542 0.10985 0.03698 0.08372 0.04097 0.05435 C 0.04149 0.04255 0.03993 0.0303 0.04236 0.01873 C 0.04479 0.00671 0.05886 -0.00023 0.06632 -0.00185 C 0.0724 -0.00069 0.07882 -0.00116 0.08455 0.00185 C 0.09184 0.00532 0.10139 0.03261 0.10573 0.04117 C 0.1099 0.06129 0.11667 0.0784 0.12257 0.09759 C 0.13195 0.12835 0.12101 0.10176 0.13247 0.12743 C 0.13681 0.15079 0.14358 0.17299 0.1507 0.19519 C 0.15365 0.20444 0.16007 0.22132 0.16771 0.22502 C 0.1757 0.22872 0.18333 0.23057 0.19167 0.23265 C 0.20903 0.2308 0.2132 0.22965 0.22674 0.21762 C 0.23333 0.20537 0.23906 0.19519 0.24792 0.18571 C 0.25382 0.16166 0.25295 0.16975 0.24792 0.12743 C 0.24358 0.09204 0.23038 0.06059 0.21979 0.02821 C 0.21111 0.00162 0.20347 -0.02498 0.19306 -0.05065 C 0.18872 -0.08441 0.17969 -0.11633 0.17604 -0.15009 C 0.17483 -0.16119 0.17379 -0.17253 0.17327 -0.18386 C 0.17274 -0.1945 0.17292 -0.20513 0.17188 -0.21577 C 0.17031 -0.23312 0.16736 -0.24861 0.16632 -0.26642 C 0.16684 -0.27197 0.16493 -0.27891 0.16771 -0.2833 C 0.16962 -0.28608 0.17344 -0.28284 0.17604 -0.28145 C 0.18212 -0.27845 0.18524 -0.2692 0.19167 -0.26642 C 0.19566 -0.25601 0.19583 -0.25278 0.19583 -0.24029 " pathEditMode="relative" ptsTypes="ffffffffffffffffffffffffffA">
                                      <p:cBhvr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8.32562E-7 C -0.0026 -0.00949 -0.00017 -0.02498 0.00417 -0.03377 C 0.00556 -0.03678 0.00816 -0.03839 0.00973 -0.04117 C 0.01459 -0.05019 0.0165 -0.06175 0.0224 -0.06938 C 0.04341 -0.09621 0.06754 -0.10153 0.09566 -0.105 C 0.11042 -0.10338 0.11528 -0.10338 0.12674 -0.09367 C 0.13056 -0.0784 0.13855 -0.06707 0.14358 -0.0525 C 0.15591 -0.01689 0.16806 0.02197 0.17466 0.06012 C 0.17657 0.08256 0.17987 0.10777 0.18438 0.12951 C 0.18542 0.14153 0.1882 0.15356 0.18577 0.16512 C 0.1816 0.15148 0.18282 0.15772 0.1816 0.13899 C 0.18004 0.11655 0.17744 0.07146 0.17744 0.07146 C 0.17848 0.01341 0.17049 -0.0525 0.20417 -0.09737 C 0.21546 -0.1124 0.23421 -0.12096 0.2507 -0.12373 C 0.26146 -0.12558 0.28299 -0.12743 0.28299 -0.12743 C 0.31094 -0.12281 0.31164 -0.12605 0.3323 -0.11448 C 0.34184 -0.10916 0.36042 -0.09737 0.36042 -0.09737 C 0.37639 -0.07632 0.38698 -0.05389 0.4 -0.02984 C 0.4132 0.02127 0.40782 -0.00139 0.41667 0.03769 C 0.42188 0.05897 0.42223 0.08186 0.42657 0.10337 C 0.42934 0.13737 0.42605 0.1073 0.4323 0.13899 C 0.43299 0.14269 0.43299 0.14639 0.43351 0.15009 C 0.43438 0.15402 0.43646 0.16142 0.43646 0.16142 C 0.43803 0.10291 0.43924 0.0518 0.45764 -0.00185 C 0.46528 -0.02429 0.47518 -0.04811 0.4915 -0.06175 C 0.51146 -0.07887 0.53525 -0.0791 0.55747 -0.08442 C 0.58264 -0.08349 0.61632 -0.08372 0.64219 -0.07864 C 0.67431 -0.07239 0.69688 -0.04626 0.72101 -0.02059 C 0.73542 -0.00509 0.74827 0.00948 0.75903 0.03006 C 0.76928 0.04972 0.76059 0.03954 0.76893 0.05827 C 0.77466 0.07146 0.78073 0.08487 0.78733 0.09759 C 0.78855 0.10545 0.79289 0.11702 0.79289 0.12395 " pathEditMode="relative" ptsTypes="fffffffffffffffffffffffffffffff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23 C -0.00486 -0.02336 -0.00556 -0.04764 -0.00816 -0.07169 C -0.00747 -0.08996 -0.00747 -0.1087 -0.00573 -0.1265 C 0.00469 -0.2426 0.02569 -0.41952 0.11042 -0.43155 C 0.12257 -0.43016 0.1349 -0.43039 0.14688 -0.42692 C 0.16563 -0.42114 0.17726 -0.39385 0.19132 -0.37419 C 0.20486 -0.32933 0.21389 -0.29764 0.22222 -0.25069 C 0.22569 -0.18085 0.22569 -0.21254 0.22378 -0.15634 C 0.20938 -0.23982 0.21094 -0.33904 0.24392 -0.40842 C 0.25538 -0.4334 0.26927 -0.45213 0.28715 -0.46138 C 0.29792 -0.46716 0.31962 -0.47479 0.31962 -0.47456 C 0.33316 -0.4741 0.35799 -0.47433 0.37361 -0.46785 C 0.41302 -0.45213 0.42986 -0.40495 0.44913 -0.35106 C 0.45868 -0.32516 0.4625 -0.29047 0.46806 -0.26156 C 0.47153 -0.24514 0.4776 -0.21138 0.4776 -0.21115 C 0.47865 -0.1982 0.47917 -0.18501 0.4816 -0.17229 C 0.49045 -0.19265 0.48021 -0.16836 0.49097 -0.20236 C 0.49653 -0.22063 0.49826 -0.21994 0.50451 -0.23682 C 0.51875 -0.27405 0.52986 -0.3025 0.55712 -0.30782 C 0.56302 -0.30666 0.56892 -0.30782 0.57465 -0.3055 C 0.59115 -0.29949 0.61736 -0.26596 0.62604 -0.2389 C 0.63003 -0.22641 0.6309 -0.21115 0.63403 -0.19773 C 0.63594 -0.17276 0.63889 -0.14894 0.64115 -0.12419 C 0.64045 -0.10361 0.63958 -0.06244 0.63958 -0.06221 " pathEditMode="relative" rAng="0" ptsTypes="fffffffffffffffffffffffA">
                                      <p:cBhvr>
                                        <p:cTn id="5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84" y="-237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-74984" y="0"/>
            <a:ext cx="9218984" cy="6858000"/>
          </a:xfrm>
          <a:prstGeom prst="actionButtonBlank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– doplň písmeno I, 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8736" y="2321260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LOV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39159" y="2282870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5544" y="3641607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VÁL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53308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5544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UM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53308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_MO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12231" y="2262678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_ 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12231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VOL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44008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60232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_ME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644702" y="2271043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MAM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3169012" y="6237312"/>
            <a:ext cx="1008112" cy="504056"/>
          </a:xfrm>
          <a:prstGeom prst="actionButtonBackPreviou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4427984" y="6237312"/>
            <a:ext cx="1012339" cy="504056"/>
          </a:xfrm>
          <a:prstGeom prst="actionButtonForwardNex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-171400"/>
            <a:ext cx="9144000" cy="70294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68736" y="2321260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LOVÍ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39159" y="2282870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5544" y="3641607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VÁLÍ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53308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5544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53308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LIMO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12231" y="2262678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VÍLA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12231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VOLÍ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4008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660232" y="5013176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660232" y="3645024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VÍME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44702" y="2271043"/>
            <a:ext cx="1656184" cy="936104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MAMI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16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904" y="-4578"/>
            <a:ext cx="9140095" cy="686257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ZKUS TO ZNOVU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7596336" y="5661248"/>
            <a:ext cx="1186432" cy="697216"/>
          </a:xfrm>
          <a:prstGeom prst="actionButtonBackPrevious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7NPJ7WV\MC90043756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44824"/>
            <a:ext cx="285189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65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1248" y="20870"/>
            <a:ext cx="9132752" cy="683713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ANO, JSI ŠIKULA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O7NPJ7WV\MC9004398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316835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rId4" action="ppaction://hlinksldjump" highlightClick="1"/>
          </p:cNvPr>
          <p:cNvSpPr/>
          <p:nvPr/>
        </p:nvSpPr>
        <p:spPr>
          <a:xfrm>
            <a:off x="7308304" y="5805264"/>
            <a:ext cx="1080120" cy="720080"/>
          </a:xfrm>
          <a:prstGeom prst="actionButtonBackPrevious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6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Zdroje:</a:t>
            </a:r>
            <a:br>
              <a:rPr lang="cs-CZ" sz="3200" b="1" dirty="0" smtClean="0"/>
            </a:br>
            <a:r>
              <a:rPr lang="cs-CZ" sz="3200" b="1" dirty="0" smtClean="0"/>
              <a:t>Galerie Microsoft Office – Klipart</a:t>
            </a:r>
            <a:br>
              <a:rPr lang="cs-CZ" sz="3200" b="1" dirty="0" smtClean="0"/>
            </a:b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0396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276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ČTI   SPRÁVNĚ</vt:lpstr>
      <vt:lpstr>MÁ  HLÁSKU I  ?</vt:lpstr>
      <vt:lpstr>Prezentace aplikace PowerPoint</vt:lpstr>
      <vt:lpstr>Pracovní list – doplň písmeno I, Í</vt:lpstr>
      <vt:lpstr>Řešení pracovního listu</vt:lpstr>
      <vt:lpstr>NE, ZKUS TO ZNOVU</vt:lpstr>
      <vt:lpstr>ANO, JSI ŠIKULA</vt:lpstr>
      <vt:lpstr>Zdroje: Galerie Microsoft Office –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27</cp:revision>
  <dcterms:created xsi:type="dcterms:W3CDTF">2013-02-22T07:14:14Z</dcterms:created>
  <dcterms:modified xsi:type="dcterms:W3CDTF">2013-04-03T11:16:01Z</dcterms:modified>
</cp:coreProperties>
</file>