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7" r:id="rId2"/>
    <p:sldId id="269" r:id="rId3"/>
    <p:sldId id="256" r:id="rId4"/>
    <p:sldId id="257" r:id="rId5"/>
    <p:sldId id="258" r:id="rId6"/>
    <p:sldId id="259" r:id="rId7"/>
    <p:sldId id="27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VY_32_INOVACE_02_CHEMIE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Školní Stará Boleslav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Jana Valášková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Chemické prvky-kovy : železo</a:t>
          </a:r>
          <a:r>
            <a:rPr lang="cs-CZ" sz="2000" smtClean="0"/>
            <a:t>, ocel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PROJEKTU:cz.1.07/1.4.00/21.0979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02D3ABD5-07DC-48E3-807C-B204D29A7DF0}">
      <dgm:prSet/>
      <dgm:spPr/>
      <dgm:t>
        <a:bodyPr/>
        <a:lstStyle/>
        <a:p>
          <a:pPr rtl="0"/>
          <a:endParaRPr lang="cs-CZ" dirty="0"/>
        </a:p>
      </dgm:t>
    </dgm:pt>
    <dgm:pt modelId="{71581956-92C0-47E9-824F-3A406995C740}" type="parTrans" cxnId="{0DB934E3-9EAB-497E-B47C-00E22F2A6CCB}">
      <dgm:prSet/>
      <dgm:spPr/>
      <dgm:t>
        <a:bodyPr/>
        <a:lstStyle/>
        <a:p>
          <a:endParaRPr lang="cs-CZ"/>
        </a:p>
      </dgm:t>
    </dgm:pt>
    <dgm:pt modelId="{6181FE94-7973-464F-AA30-EB45E3AB0300}" type="sibTrans" cxnId="{0DB934E3-9EAB-497E-B47C-00E22F2A6CCB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D1B260DE-8BB4-4A33-89B8-8818FDEE805A}" type="pres">
      <dgm:prSet presAssocID="{02D3ABD5-07DC-48E3-807C-B204D29A7DF0}" presName="vertSpace6" presStyleLbl="node1" presStyleIdx="4" presStyleCnt="6"/>
      <dgm:spPr/>
    </dgm:pt>
    <dgm:pt modelId="{AF3572B6-0987-4E43-8E73-84BA9F9BA0A7}" type="pres">
      <dgm:prSet presAssocID="{02D3ABD5-07DC-48E3-807C-B204D29A7DF0}" presName="circle6" presStyleLbl="node1" presStyleIdx="5" presStyleCnt="6"/>
      <dgm:spPr/>
    </dgm:pt>
    <dgm:pt modelId="{61B35E2F-12DF-441A-B3C7-B9B960E9874B}" type="pres">
      <dgm:prSet presAssocID="{02D3ABD5-07DC-48E3-807C-B204D29A7DF0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32AFE6-5D2C-4DC7-87A5-B62FB13DC21B}" type="pres">
      <dgm:prSet presAssocID="{02D3ABD5-07DC-48E3-807C-B204D29A7DF0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5723617-C9AC-46EB-98B2-8A9779C9326C}" type="presOf" srcId="{4C35D32F-0EAB-4CD7-82EE-45574DC2A586}" destId="{890E4F0B-2866-4A3F-A3C7-2A14B1797930}" srcOrd="1" destOrd="0" presId="urn:microsoft.com/office/officeart/2005/8/layout/target3"/>
    <dgm:cxn modelId="{76F1A4B6-D0E5-4DC3-9301-77FC3EBCB866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1E88F4-96E4-42AA-87A8-12277DA437D4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EB6A6BE-E2F0-4EC3-AD11-4531878985D0}" type="presOf" srcId="{757F3AB3-0718-4624-B441-E567A8F0AB56}" destId="{333A1088-737F-45CB-B68E-254E46348037}" srcOrd="0" destOrd="0" presId="urn:microsoft.com/office/officeart/2005/8/layout/target3"/>
    <dgm:cxn modelId="{74B49AE9-7957-4E55-9912-C4CC781E386B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9E8E128-640C-4363-90FE-595886F5FD66}" type="presOf" srcId="{02D3ABD5-07DC-48E3-807C-B204D29A7DF0}" destId="{61B35E2F-12DF-441A-B3C7-B9B960E9874B}" srcOrd="0" destOrd="0" presId="urn:microsoft.com/office/officeart/2005/8/layout/target3"/>
    <dgm:cxn modelId="{2435C644-C0AC-4B2F-B68E-AE12DFC3F6A8}" type="presOf" srcId="{B651F6E3-6281-48DB-9319-2AEAFDAE7572}" destId="{619D679B-A015-4ECF-8348-D1034C574F40}" srcOrd="0" destOrd="0" presId="urn:microsoft.com/office/officeart/2005/8/layout/target3"/>
    <dgm:cxn modelId="{FCCD0CAC-1546-4382-B0EA-758C726412BE}" type="presOf" srcId="{D8197B8C-B260-4A16-BDF4-0947B075E274}" destId="{5A5FFA88-C948-4069-8E93-59FA12366E83}" srcOrd="1" destOrd="0" presId="urn:microsoft.com/office/officeart/2005/8/layout/target3"/>
    <dgm:cxn modelId="{36594820-4043-48D3-980A-50958394C459}" type="presOf" srcId="{02D3ABD5-07DC-48E3-807C-B204D29A7DF0}" destId="{7F32AFE6-5D2C-4DC7-87A5-B62FB13DC21B}" srcOrd="1" destOrd="0" presId="urn:microsoft.com/office/officeart/2005/8/layout/target3"/>
    <dgm:cxn modelId="{0DB934E3-9EAB-497E-B47C-00E22F2A6CCB}" srcId="{757F3AB3-0718-4624-B441-E567A8F0AB56}" destId="{02D3ABD5-07DC-48E3-807C-B204D29A7DF0}" srcOrd="5" destOrd="0" parTransId="{71581956-92C0-47E9-824F-3A406995C740}" sibTransId="{6181FE94-7973-464F-AA30-EB45E3AB0300}"/>
    <dgm:cxn modelId="{7CE85EEF-3029-4AA2-81DE-34F0CEF87A97}" type="presOf" srcId="{D1B46980-6531-4606-95E6-44980827E919}" destId="{6140AFEC-043D-4C43-A2F9-D0F5331DF3A3}" srcOrd="0" destOrd="0" presId="urn:microsoft.com/office/officeart/2005/8/layout/target3"/>
    <dgm:cxn modelId="{605FECCC-875E-45B5-96F8-E4539D750252}" type="presOf" srcId="{4C35D32F-0EAB-4CD7-82EE-45574DC2A586}" destId="{8BEBB6EC-1DAA-4CAC-8A25-BC0FCBD5DBD5}" srcOrd="0" destOrd="0" presId="urn:microsoft.com/office/officeart/2005/8/layout/target3"/>
    <dgm:cxn modelId="{EB554B04-F056-4024-8D68-987926597349}" type="presOf" srcId="{D1D4F407-5343-4D3F-B5B9-D407B03CAEB4}" destId="{AED2198E-93D5-4001-81B4-73124B309672}" srcOrd="1" destOrd="0" presId="urn:microsoft.com/office/officeart/2005/8/layout/target3"/>
    <dgm:cxn modelId="{B060FF96-14FF-4D80-9676-B05BEFFB80D7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62A5A30-8977-43E6-9675-E107486E5A3D}" type="presParOf" srcId="{333A1088-737F-45CB-B68E-254E46348037}" destId="{F5ABB229-8D3B-4694-996A-96F23CF14429}" srcOrd="0" destOrd="0" presId="urn:microsoft.com/office/officeart/2005/8/layout/target3"/>
    <dgm:cxn modelId="{51017709-EA14-4F2F-839D-038F8A1DEE21}" type="presParOf" srcId="{333A1088-737F-45CB-B68E-254E46348037}" destId="{F41139FD-01EE-4571-8B17-4FB00FC51163}" srcOrd="1" destOrd="0" presId="urn:microsoft.com/office/officeart/2005/8/layout/target3"/>
    <dgm:cxn modelId="{2B151713-FE7E-45EA-AB8D-370CBB92A85C}" type="presParOf" srcId="{333A1088-737F-45CB-B68E-254E46348037}" destId="{D005CE8C-CC26-4C3E-AC11-E15060ECD759}" srcOrd="2" destOrd="0" presId="urn:microsoft.com/office/officeart/2005/8/layout/target3"/>
    <dgm:cxn modelId="{E8F03DC1-2FA9-4365-8EF1-E605E7E95FC9}" type="presParOf" srcId="{333A1088-737F-45CB-B68E-254E46348037}" destId="{2C702D82-9B77-49B7-9568-BB8EB47C3372}" srcOrd="3" destOrd="0" presId="urn:microsoft.com/office/officeart/2005/8/layout/target3"/>
    <dgm:cxn modelId="{2DA670AA-1BC5-407E-AD1A-92D0F394FC09}" type="presParOf" srcId="{333A1088-737F-45CB-B68E-254E46348037}" destId="{A52A0455-90FF-4808-ABD0-F02540D31D5A}" srcOrd="4" destOrd="0" presId="urn:microsoft.com/office/officeart/2005/8/layout/target3"/>
    <dgm:cxn modelId="{23F5A909-9113-411C-A7AE-BC1672414F95}" type="presParOf" srcId="{333A1088-737F-45CB-B68E-254E46348037}" destId="{6140AFEC-043D-4C43-A2F9-D0F5331DF3A3}" srcOrd="5" destOrd="0" presId="urn:microsoft.com/office/officeart/2005/8/layout/target3"/>
    <dgm:cxn modelId="{DE611A08-45F4-4071-9F70-7A84FFE858A5}" type="presParOf" srcId="{333A1088-737F-45CB-B68E-254E46348037}" destId="{9358AC05-5D7D-4327-9F80-1AD486AEA664}" srcOrd="6" destOrd="0" presId="urn:microsoft.com/office/officeart/2005/8/layout/target3"/>
    <dgm:cxn modelId="{E3AA25E0-80EB-437B-BB49-17BC62954B77}" type="presParOf" srcId="{333A1088-737F-45CB-B68E-254E46348037}" destId="{313FC574-E1CD-4FB4-B054-0B805CE0447D}" srcOrd="7" destOrd="0" presId="urn:microsoft.com/office/officeart/2005/8/layout/target3"/>
    <dgm:cxn modelId="{61D7371E-D357-41E5-9556-AF269365FA45}" type="presParOf" srcId="{333A1088-737F-45CB-B68E-254E46348037}" destId="{619D679B-A015-4ECF-8348-D1034C574F40}" srcOrd="8" destOrd="0" presId="urn:microsoft.com/office/officeart/2005/8/layout/target3"/>
    <dgm:cxn modelId="{5F5B4877-E5A5-41DE-92BD-EBF0624CC3D9}" type="presParOf" srcId="{333A1088-737F-45CB-B68E-254E46348037}" destId="{322283A8-4A27-4CDA-BAE3-F381106A9174}" srcOrd="9" destOrd="0" presId="urn:microsoft.com/office/officeart/2005/8/layout/target3"/>
    <dgm:cxn modelId="{52228580-7942-42A6-A84C-310978B4B6CC}" type="presParOf" srcId="{333A1088-737F-45CB-B68E-254E46348037}" destId="{FFC9F71D-1B4F-4AD9-A4A6-86ADEFC8AF5C}" srcOrd="10" destOrd="0" presId="urn:microsoft.com/office/officeart/2005/8/layout/target3"/>
    <dgm:cxn modelId="{3472ED09-C85C-4784-9C4D-AB148E7253EC}" type="presParOf" srcId="{333A1088-737F-45CB-B68E-254E46348037}" destId="{25B08C86-7E15-44DC-BE7F-FFB55DD49D12}" srcOrd="11" destOrd="0" presId="urn:microsoft.com/office/officeart/2005/8/layout/target3"/>
    <dgm:cxn modelId="{1FF1EAF9-CB9F-469D-89D4-BB073E8B3E71}" type="presParOf" srcId="{333A1088-737F-45CB-B68E-254E46348037}" destId="{76644BE8-9D7C-4C09-B250-3D10AF48CBB7}" srcOrd="12" destOrd="0" presId="urn:microsoft.com/office/officeart/2005/8/layout/target3"/>
    <dgm:cxn modelId="{951E195C-B26C-4629-AD31-FBE2DEA3CB67}" type="presParOf" srcId="{333A1088-737F-45CB-B68E-254E46348037}" destId="{EE85B701-7295-41C0-BA7A-34D3756A2AE6}" srcOrd="13" destOrd="0" presId="urn:microsoft.com/office/officeart/2005/8/layout/target3"/>
    <dgm:cxn modelId="{612C26CE-68C7-4E79-A862-298A893D9BA9}" type="presParOf" srcId="{333A1088-737F-45CB-B68E-254E46348037}" destId="{8BEBB6EC-1DAA-4CAC-8A25-BC0FCBD5DBD5}" srcOrd="14" destOrd="0" presId="urn:microsoft.com/office/officeart/2005/8/layout/target3"/>
    <dgm:cxn modelId="{9017947F-9E91-4590-BCE6-C671BA4AF89F}" type="presParOf" srcId="{333A1088-737F-45CB-B68E-254E46348037}" destId="{D1B260DE-8BB4-4A33-89B8-8818FDEE805A}" srcOrd="15" destOrd="0" presId="urn:microsoft.com/office/officeart/2005/8/layout/target3"/>
    <dgm:cxn modelId="{71347D01-9580-4786-BEA4-F1045FE78EF1}" type="presParOf" srcId="{333A1088-737F-45CB-B68E-254E46348037}" destId="{AF3572B6-0987-4E43-8E73-84BA9F9BA0A7}" srcOrd="16" destOrd="0" presId="urn:microsoft.com/office/officeart/2005/8/layout/target3"/>
    <dgm:cxn modelId="{AFA5ABB5-EB68-4244-9E13-F60E1253A63D}" type="presParOf" srcId="{333A1088-737F-45CB-B68E-254E46348037}" destId="{61B35E2F-12DF-441A-B3C7-B9B960E9874B}" srcOrd="17" destOrd="0" presId="urn:microsoft.com/office/officeart/2005/8/layout/target3"/>
    <dgm:cxn modelId="{CF03044A-B53C-4FD7-BBE9-8C85B5D63151}" type="presParOf" srcId="{333A1088-737F-45CB-B68E-254E46348037}" destId="{AED2198E-93D5-4001-81B4-73124B309672}" srcOrd="18" destOrd="0" presId="urn:microsoft.com/office/officeart/2005/8/layout/target3"/>
    <dgm:cxn modelId="{9458DAC0-239E-4765-BB0A-DC541498B04D}" type="presParOf" srcId="{333A1088-737F-45CB-B68E-254E46348037}" destId="{2BE915AB-18AA-4053-B92C-3BFC9ED204BB}" srcOrd="19" destOrd="0" presId="urn:microsoft.com/office/officeart/2005/8/layout/target3"/>
    <dgm:cxn modelId="{CC1E9A70-B8C1-4562-A50B-C9EF8FDFD324}" type="presParOf" srcId="{333A1088-737F-45CB-B68E-254E46348037}" destId="{6BB5E863-4638-4E1D-BFDE-399D028AC4ED}" srcOrd="20" destOrd="0" presId="urn:microsoft.com/office/officeart/2005/8/layout/target3"/>
    <dgm:cxn modelId="{8FFAB7BF-FC34-4FA3-8722-199CB72DBE24}" type="presParOf" srcId="{333A1088-737F-45CB-B68E-254E46348037}" destId="{5A5FFA88-C948-4069-8E93-59FA12366E83}" srcOrd="21" destOrd="0" presId="urn:microsoft.com/office/officeart/2005/8/layout/target3"/>
    <dgm:cxn modelId="{D92B57CC-4E51-41DF-AEA0-3540AD3DA059}" type="presParOf" srcId="{333A1088-737F-45CB-B68E-254E46348037}" destId="{890E4F0B-2866-4A3F-A3C7-2A14B1797930}" srcOrd="22" destOrd="0" presId="urn:microsoft.com/office/officeart/2005/8/layout/target3"/>
    <dgm:cxn modelId="{01D2B71E-8B46-4B44-8AA0-57C15504C45A}" type="presParOf" srcId="{333A1088-737F-45CB-B68E-254E46348037}" destId="{7F32AFE6-5D2C-4DC7-87A5-B62FB13DC21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Školní Stará Boleslav</a:t>
          </a:r>
          <a:endParaRPr lang="cs-CZ" sz="20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Jana Valášková</a:t>
          </a:r>
          <a:endParaRPr lang="cs-CZ" sz="20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VY_32_INOVACE_02_CHEMIE</a:t>
          </a:r>
          <a:endParaRPr lang="cs-CZ" sz="20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Chemické prvky-kovy : železo</a:t>
          </a:r>
          <a:r>
            <a:rPr lang="cs-CZ" sz="2000" kern="1200" smtClean="0"/>
            <a:t>, ocel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PROJEKTU:cz.1.07/1.4.00/21.0979  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AF3572B6-0987-4E43-8E73-84BA9F9BA0A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B35E2F-12DF-441A-B3C7-B9B960E9874B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1C528F-774B-466E-A45C-8AE09AC41F67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3CE68C-0D5B-4A53-8857-CA1F3E0963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907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28664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93290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95126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45564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7004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1074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32940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0161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07207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5393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31739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3AB733-3CA3-4F27-BCED-EC397C844742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6E06C2-6341-4D29-AA42-47E39F108E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50486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9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8425483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7561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Anotace : Úvod nebo shrnutí učiva o železe a oceli</a:t>
            </a:r>
          </a:p>
          <a:p>
            <a:pPr marL="0" indent="0">
              <a:buNone/>
            </a:pPr>
            <a:r>
              <a:rPr lang="cs-CZ" sz="2400" dirty="0" smtClean="0"/>
              <a:t>Jazyk : čeština</a:t>
            </a:r>
          </a:p>
          <a:p>
            <a:pPr marL="0" indent="0">
              <a:buNone/>
            </a:pPr>
            <a:r>
              <a:rPr lang="cs-CZ" sz="2400" dirty="0" smtClean="0"/>
              <a:t>Očekávaný výstup : Zpracování železa a oceli, jejich využití.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</a:t>
            </a:r>
            <a:r>
              <a:rPr lang="cs-CZ" sz="2400" smtClean="0"/>
              <a:t>Pojem koroze.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Druh materiálu : prezentace</a:t>
            </a:r>
          </a:p>
          <a:p>
            <a:pPr marL="0" indent="0">
              <a:buNone/>
            </a:pPr>
            <a:r>
              <a:rPr lang="cs-CZ" sz="2400" dirty="0" smtClean="0"/>
              <a:t>Stupeň a typ vzdělávání : ZŠ praktická 2.st.</a:t>
            </a:r>
          </a:p>
          <a:p>
            <a:pPr marL="0" indent="0">
              <a:buNone/>
            </a:pPr>
            <a:r>
              <a:rPr lang="cs-CZ" sz="2400" dirty="0" smtClean="0"/>
              <a:t>Věková skupina : 9. roč. /14-15let</a:t>
            </a:r>
            <a:r>
              <a:rPr lang="cs-CZ" sz="2800" dirty="0" smtClean="0"/>
              <a:t>/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48517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548680"/>
            <a:ext cx="7772400" cy="1470025"/>
          </a:xfrm>
          <a:solidFill>
            <a:schemeClr val="accent4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CHEMICKÉ PRVKY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2492896"/>
            <a:ext cx="7848872" cy="3600400"/>
          </a:xfrm>
        </p:spPr>
        <p:txBody>
          <a:bodyPr>
            <a:normAutofit fontScale="92500"/>
          </a:bodyPr>
          <a:lstStyle/>
          <a:p>
            <a:pPr algn="l"/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Chemický prvek </a:t>
            </a:r>
            <a:r>
              <a:rPr lang="cs-CZ" dirty="0" smtClean="0">
                <a:solidFill>
                  <a:schemeClr val="bg1"/>
                </a:solidFill>
              </a:rPr>
              <a:t>= látka, která už nejde rozložit</a:t>
            </a:r>
          </a:p>
          <a:p>
            <a:pPr algn="l"/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                               na jednodušší</a:t>
            </a:r>
          </a:p>
          <a:p>
            <a:pPr algn="l"/>
            <a:endParaRPr lang="cs-CZ" dirty="0"/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     Voda = kyslík + vodík</a:t>
            </a:r>
          </a:p>
          <a:p>
            <a:pPr algn="l"/>
            <a:endParaRPr lang="cs-CZ" dirty="0"/>
          </a:p>
          <a:p>
            <a:pPr algn="l"/>
            <a:r>
              <a:rPr lang="cs-CZ" dirty="0" smtClean="0"/>
              <a:t>     </a:t>
            </a:r>
            <a:r>
              <a:rPr lang="cs-CZ" dirty="0" smtClean="0">
                <a:solidFill>
                  <a:schemeClr val="bg1"/>
                </a:solidFill>
              </a:rPr>
              <a:t>to jsou 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prvky</a:t>
            </a:r>
            <a:r>
              <a:rPr lang="cs-CZ" dirty="0" smtClean="0">
                <a:solidFill>
                  <a:schemeClr val="bg1"/>
                </a:solidFill>
              </a:rPr>
              <a:t>, dál už 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nejdou dělit</a:t>
            </a:r>
            <a:endParaRPr lang="cs-CZ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Šipka dolů 3"/>
          <p:cNvSpPr/>
          <p:nvPr/>
        </p:nvSpPr>
        <p:spPr>
          <a:xfrm>
            <a:off x="3024003" y="4782302"/>
            <a:ext cx="484632" cy="48920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Documents and Settings\admin\Local Settings\Temporary Internet Files\Content.IE5\P3P6FKS4\MP90039012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5725" y="3645024"/>
            <a:ext cx="1945046" cy="1387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7450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60000"/>
              <a:lumOff val="40000"/>
            </a:schemeClr>
          </a:solidFill>
        </p:spPr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Rozdělení prvků :</a:t>
            </a:r>
            <a:endParaRPr lang="cs-CZ" b="1" spc="50" dirty="0">
              <a:ln w="11430"/>
              <a:solidFill>
                <a:schemeClr val="accent2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A/ KOVY </a:t>
            </a:r>
          </a:p>
          <a:p>
            <a:r>
              <a:rPr lang="cs-CZ" b="1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B/ NEKOVY</a:t>
            </a:r>
          </a:p>
          <a:p>
            <a:endParaRPr lang="cs-CZ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                                      </a:t>
            </a:r>
            <a:r>
              <a:rPr lang="cs-CZ" sz="4800" b="1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KOVY</a:t>
            </a:r>
          </a:p>
          <a:p>
            <a:pPr marL="0" indent="0">
              <a:buNone/>
            </a:pPr>
            <a:endParaRPr lang="cs-CZ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>
              <a:buFont typeface="Wingdings" pitchFamily="2" charset="2"/>
              <a:buChar char="v"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pevné / kromě např. rtuti /</a:t>
            </a:r>
          </a:p>
          <a:p>
            <a:pPr>
              <a:buFont typeface="Wingdings" pitchFamily="2" charset="2"/>
              <a:buChar char="v"/>
            </a:pPr>
            <a:r>
              <a:rPr lang="cs-CZ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</a:t>
            </a: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ujné</a:t>
            </a:r>
          </a:p>
          <a:p>
            <a:pPr>
              <a:buFont typeface="Wingdings" pitchFamily="2" charset="2"/>
              <a:buChar char="v"/>
            </a:pPr>
            <a:r>
              <a:rPr lang="cs-CZ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aví se při vysokých teplotách</a:t>
            </a:r>
          </a:p>
          <a:p>
            <a:pPr>
              <a:buFont typeface="Wingdings" pitchFamily="2" charset="2"/>
              <a:buChar char="v"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dobře vedou elektrický proud a teplo</a:t>
            </a:r>
          </a:p>
          <a:p>
            <a:pPr marL="0" indent="0">
              <a:buNone/>
            </a:pP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07188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ŽELEZO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000" dirty="0" smtClean="0"/>
              <a:t>Vzniká ve </a:t>
            </a:r>
            <a:r>
              <a:rPr lang="cs-CZ" sz="3000" dirty="0" smtClean="0">
                <a:solidFill>
                  <a:srgbClr val="FFFF00"/>
                </a:solidFill>
              </a:rPr>
              <a:t>vysokých pecích </a:t>
            </a:r>
            <a:r>
              <a:rPr lang="cs-CZ" sz="3000" dirty="0" smtClean="0"/>
              <a:t>tavením železné rudy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/>
              <a:t>Ze </a:t>
            </a:r>
            <a:r>
              <a:rPr lang="cs-CZ" sz="2800" b="1" dirty="0"/>
              <a:t>surového železa </a:t>
            </a:r>
            <a:r>
              <a:rPr lang="cs-CZ" sz="2800" dirty="0"/>
              <a:t>se vyrábí :</a:t>
            </a:r>
          </a:p>
          <a:p>
            <a:pPr marL="0" indent="0">
              <a:buNone/>
            </a:pPr>
            <a:r>
              <a:rPr lang="cs-CZ" sz="2800" dirty="0"/>
              <a:t>                   </a:t>
            </a:r>
            <a:r>
              <a:rPr lang="cs-CZ" sz="2800" dirty="0">
                <a:solidFill>
                  <a:srgbClr val="FF0000"/>
                </a:solidFill>
              </a:rPr>
              <a:t>a/ litina </a:t>
            </a:r>
            <a:r>
              <a:rPr lang="cs-CZ" sz="2800" dirty="0"/>
              <a:t>- pevná, ale křehká /železo + uhlík/</a:t>
            </a:r>
          </a:p>
          <a:p>
            <a:pPr marL="0" indent="0">
              <a:buNone/>
            </a:pPr>
            <a:r>
              <a:rPr lang="cs-CZ" sz="2800" dirty="0"/>
              <a:t>                   </a:t>
            </a:r>
            <a:r>
              <a:rPr lang="cs-CZ" sz="2800" dirty="0">
                <a:solidFill>
                  <a:srgbClr val="FF0000"/>
                </a:solidFill>
              </a:rPr>
              <a:t>b/ ocel  </a:t>
            </a:r>
            <a:r>
              <a:rPr lang="cs-CZ" sz="2800" dirty="0"/>
              <a:t>- kvalitní železo zbavené </a:t>
            </a:r>
          </a:p>
          <a:p>
            <a:pPr marL="0" indent="0">
              <a:buNone/>
            </a:pPr>
            <a:r>
              <a:rPr lang="cs-CZ" sz="2800" dirty="0"/>
              <a:t>                                    nežádoucích příměsí /uhlíku/</a:t>
            </a:r>
          </a:p>
          <a:p>
            <a:pPr marL="0" indent="0">
              <a:buNone/>
            </a:pPr>
            <a:r>
              <a:rPr lang="cs-CZ" sz="2800" dirty="0"/>
              <a:t>                                  - je pevná a pružná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b="1" dirty="0"/>
              <a:t>Koroze</a:t>
            </a:r>
            <a:r>
              <a:rPr lang="cs-CZ" sz="2800" dirty="0"/>
              <a:t> = rezavění / působením vlhkosti či znečištění vzduchu/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5" name="Picture 3" descr="C:\Documents and Settings\admin\Local Settings\Temporary Internet Files\Content.IE5\P3P6FKS4\MP900422819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9283" b="9283"/>
          <a:stretch/>
        </p:blipFill>
        <p:spPr bwMode="auto">
          <a:xfrm>
            <a:off x="7452320" y="1700808"/>
            <a:ext cx="1086608" cy="1629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0202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VYUŽITÍ: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78330" y="1628800"/>
            <a:ext cx="4038600" cy="4536504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pPr marL="0" indent="0" algn="ctr">
              <a:buNone/>
            </a:pPr>
            <a:r>
              <a:rPr lang="cs-CZ" sz="3600" b="1" dirty="0" smtClean="0"/>
              <a:t>Litina</a:t>
            </a:r>
          </a:p>
          <a:p>
            <a:pPr marL="0" indent="0">
              <a:buNone/>
            </a:pPr>
            <a:r>
              <a:rPr lang="cs-CZ" b="1" dirty="0"/>
              <a:t>k</a:t>
            </a:r>
            <a:r>
              <a:rPr lang="cs-CZ" b="1" dirty="0" smtClean="0"/>
              <a:t>amna</a:t>
            </a:r>
          </a:p>
          <a:p>
            <a:pPr marL="0" indent="0">
              <a:buNone/>
            </a:pPr>
            <a:r>
              <a:rPr lang="cs-CZ" b="1" dirty="0" smtClean="0"/>
              <a:t>trubky</a:t>
            </a:r>
          </a:p>
          <a:p>
            <a:pPr marL="0" indent="0">
              <a:buNone/>
            </a:pPr>
            <a:r>
              <a:rPr lang="cs-CZ" b="1" dirty="0" smtClean="0"/>
              <a:t>nádobí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2">
              <a:lumMod val="75000"/>
            </a:schemeClr>
          </a:solidFill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600" b="1" dirty="0" smtClean="0"/>
              <a:t>Ocel</a:t>
            </a:r>
          </a:p>
          <a:p>
            <a:pPr marL="0" indent="0">
              <a:buNone/>
            </a:pPr>
            <a:r>
              <a:rPr lang="cs-CZ" b="1" dirty="0"/>
              <a:t>s</a:t>
            </a:r>
            <a:r>
              <a:rPr lang="cs-CZ" b="1" dirty="0" smtClean="0"/>
              <a:t>tavební konstrukce</a:t>
            </a:r>
          </a:p>
          <a:p>
            <a:pPr marL="0" indent="0">
              <a:buNone/>
            </a:pPr>
            <a:r>
              <a:rPr lang="cs-CZ" b="1" dirty="0" smtClean="0"/>
              <a:t>mosty</a:t>
            </a:r>
          </a:p>
          <a:p>
            <a:pPr marL="0" indent="0">
              <a:buNone/>
            </a:pPr>
            <a:r>
              <a:rPr lang="cs-CZ" b="1" dirty="0"/>
              <a:t>n</a:t>
            </a:r>
            <a:r>
              <a:rPr lang="cs-CZ" b="1" dirty="0" smtClean="0"/>
              <a:t>ářadí a nástroje</a:t>
            </a:r>
            <a:endParaRPr lang="cs-CZ" b="1" dirty="0"/>
          </a:p>
        </p:txBody>
      </p:sp>
      <p:pic>
        <p:nvPicPr>
          <p:cNvPr id="5" name="Picture 2" descr="C:\Documents and Settings\admin\Local Settings\Temporary Internet Files\Content.IE5\P3P6FKS4\MC9000371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8783" y="2212023"/>
            <a:ext cx="1705356" cy="1783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Documents and Settings\admin\Local Settings\Temporary Internet Files\Content.IE5\9VDZEM4P\MC9002808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807" y="3793368"/>
            <a:ext cx="2027976" cy="1919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Documents and Settings\admin\Local Settings\Temporary Internet Files\Content.IE5\5UKBQNT7\MC90035244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747171"/>
            <a:ext cx="1789568" cy="734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C:\Documents and Settings\admin\Local Settings\Temporary Internet Files\Content.IE5\5UKBQNT7\MP90017759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1947" y="3793368"/>
            <a:ext cx="1357185" cy="942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Documents and Settings\admin\Local Settings\Temporary Internet Files\Content.IE5\I2DVEA6P\MP90038608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788611"/>
            <a:ext cx="1326669" cy="947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Documents and Settings\admin\Local Settings\Temporary Internet Files\Content.IE5\I2DVEA6P\MP90038668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1973" y="4841931"/>
            <a:ext cx="1727854" cy="1232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3174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www.office.microsoft.com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104770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148</TotalTime>
  <Words>209</Words>
  <Application>Microsoft Office PowerPoint</Application>
  <PresentationFormat>Předvádění na obrazovce (4:3)</PresentationFormat>
  <Paragraphs>52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CHEMICKÉ PRVKY</vt:lpstr>
      <vt:lpstr>Rozdělení prvků :</vt:lpstr>
      <vt:lpstr>ŽELEZO</vt:lpstr>
      <vt:lpstr>VYUŽITÍ:</vt:lpstr>
      <vt:lpstr>Citace 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CHEMICKÉ PRVKY</dc:title>
  <dc:creator>Jaana</dc:creator>
  <cp:lastModifiedBy>Valášková Jana</cp:lastModifiedBy>
  <cp:revision>21</cp:revision>
  <dcterms:created xsi:type="dcterms:W3CDTF">2011-11-10T18:06:22Z</dcterms:created>
  <dcterms:modified xsi:type="dcterms:W3CDTF">2012-06-22T10:22:21Z</dcterms:modified>
</cp:coreProperties>
</file>