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3" r:id="rId2"/>
    <p:sldId id="265" r:id="rId3"/>
    <p:sldId id="256" r:id="rId4"/>
    <p:sldId id="260" r:id="rId5"/>
    <p:sldId id="259" r:id="rId6"/>
    <p:sldId id="261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357" autoAdjust="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VY_32_INOVACE_04_CHEMIE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Školní Stará Boleslav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Jana Valášková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Chemické prvky-kovy </a:t>
          </a:r>
          <a:r>
            <a:rPr lang="cs-CZ" sz="2000" smtClean="0"/>
            <a:t>: měď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PROJEKTU:cz.1.07/1.4.00/21.0979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02D3ABD5-07DC-48E3-807C-B204D29A7DF0}">
      <dgm:prSet/>
      <dgm:spPr/>
      <dgm:t>
        <a:bodyPr/>
        <a:lstStyle/>
        <a:p>
          <a:pPr rtl="0"/>
          <a:endParaRPr lang="cs-CZ" dirty="0"/>
        </a:p>
      </dgm:t>
    </dgm:pt>
    <dgm:pt modelId="{71581956-92C0-47E9-824F-3A406995C740}" type="parTrans" cxnId="{0DB934E3-9EAB-497E-B47C-00E22F2A6CCB}">
      <dgm:prSet/>
      <dgm:spPr/>
      <dgm:t>
        <a:bodyPr/>
        <a:lstStyle/>
        <a:p>
          <a:endParaRPr lang="cs-CZ"/>
        </a:p>
      </dgm:t>
    </dgm:pt>
    <dgm:pt modelId="{6181FE94-7973-464F-AA30-EB45E3AB0300}" type="sibTrans" cxnId="{0DB934E3-9EAB-497E-B47C-00E22F2A6CCB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D1B260DE-8BB4-4A33-89B8-8818FDEE805A}" type="pres">
      <dgm:prSet presAssocID="{02D3ABD5-07DC-48E3-807C-B204D29A7DF0}" presName="vertSpace6" presStyleLbl="node1" presStyleIdx="4" presStyleCnt="6"/>
      <dgm:spPr/>
    </dgm:pt>
    <dgm:pt modelId="{AF3572B6-0987-4E43-8E73-84BA9F9BA0A7}" type="pres">
      <dgm:prSet presAssocID="{02D3ABD5-07DC-48E3-807C-B204D29A7DF0}" presName="circle6" presStyleLbl="node1" presStyleIdx="5" presStyleCnt="6"/>
      <dgm:spPr/>
    </dgm:pt>
    <dgm:pt modelId="{61B35E2F-12DF-441A-B3C7-B9B960E9874B}" type="pres">
      <dgm:prSet presAssocID="{02D3ABD5-07DC-48E3-807C-B204D29A7DF0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32AFE6-5D2C-4DC7-87A5-B62FB13DC21B}" type="pres">
      <dgm:prSet presAssocID="{02D3ABD5-07DC-48E3-807C-B204D29A7DF0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1B40F33-3BCB-4281-A571-C301AB1F54B4}" type="presOf" srcId="{02D3ABD5-07DC-48E3-807C-B204D29A7DF0}" destId="{61B35E2F-12DF-441A-B3C7-B9B960E9874B}" srcOrd="0" destOrd="0" presId="urn:microsoft.com/office/officeart/2005/8/layout/target3"/>
    <dgm:cxn modelId="{C2623B7A-E920-4371-907E-9DC062DC7D43}" type="presOf" srcId="{757F3AB3-0718-4624-B441-E567A8F0AB56}" destId="{333A1088-737F-45CB-B68E-254E46348037}" srcOrd="0" destOrd="0" presId="urn:microsoft.com/office/officeart/2005/8/layout/target3"/>
    <dgm:cxn modelId="{3328874E-3C81-4463-A197-0F7EBAE07DF4}" type="presOf" srcId="{D8197B8C-B260-4A16-BDF4-0947B075E274}" destId="{25B08C86-7E15-44DC-BE7F-FFB55DD49D12}" srcOrd="0" destOrd="0" presId="urn:microsoft.com/office/officeart/2005/8/layout/target3"/>
    <dgm:cxn modelId="{4CFE78AE-74E7-4D20-8730-FB62B5E002E9}" type="presOf" srcId="{02D3ABD5-07DC-48E3-807C-B204D29A7DF0}" destId="{7F32AFE6-5D2C-4DC7-87A5-B62FB13DC21B}" srcOrd="1" destOrd="0" presId="urn:microsoft.com/office/officeart/2005/8/layout/target3"/>
    <dgm:cxn modelId="{119776E7-D9BF-4111-93A7-40B1D4F7904A}" type="presOf" srcId="{D1B46980-6531-4606-95E6-44980827E919}" destId="{6140AFEC-043D-4C43-A2F9-D0F5331DF3A3}" srcOrd="0" destOrd="0" presId="urn:microsoft.com/office/officeart/2005/8/layout/target3"/>
    <dgm:cxn modelId="{C6320F6E-9C04-4F5F-9351-DB50A6C2DACA}" type="presOf" srcId="{D1D4F407-5343-4D3F-B5B9-D407B03CAEB4}" destId="{AED2198E-93D5-4001-81B4-73124B309672}" srcOrd="1" destOrd="0" presId="urn:microsoft.com/office/officeart/2005/8/layout/target3"/>
    <dgm:cxn modelId="{0DB934E3-9EAB-497E-B47C-00E22F2A6CCB}" srcId="{757F3AB3-0718-4624-B441-E567A8F0AB56}" destId="{02D3ABD5-07DC-48E3-807C-B204D29A7DF0}" srcOrd="5" destOrd="0" parTransId="{71581956-92C0-47E9-824F-3A406995C740}" sibTransId="{6181FE94-7973-464F-AA30-EB45E3AB0300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2BE221F-8B54-45BE-9645-757FFD88D7B5}" type="presOf" srcId="{4C35D32F-0EAB-4CD7-82EE-45574DC2A586}" destId="{8BEBB6EC-1DAA-4CAC-8A25-BC0FCBD5DBD5}" srcOrd="0" destOrd="0" presId="urn:microsoft.com/office/officeart/2005/8/layout/target3"/>
    <dgm:cxn modelId="{91DD047C-127A-4A13-9D88-2D5AF302EF5D}" type="presOf" srcId="{D1D4F407-5343-4D3F-B5B9-D407B03CAEB4}" destId="{D005CE8C-CC26-4C3E-AC11-E15060ECD759}" srcOrd="0" destOrd="0" presId="urn:microsoft.com/office/officeart/2005/8/layout/target3"/>
    <dgm:cxn modelId="{18484748-B2F3-4BD0-ACD0-B8647637AC88}" type="presOf" srcId="{D8197B8C-B260-4A16-BDF4-0947B075E274}" destId="{5A5FFA88-C948-4069-8E93-59FA12366E83}" srcOrd="1" destOrd="0" presId="urn:microsoft.com/office/officeart/2005/8/layout/target3"/>
    <dgm:cxn modelId="{D52DE364-464F-4E42-801C-48FB1D11174F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2E878B9-068A-4BC4-BBDB-4F32E9DA19F0}" type="presOf" srcId="{B651F6E3-6281-48DB-9319-2AEAFDAE7572}" destId="{619D679B-A015-4ECF-8348-D1034C574F40}" srcOrd="0" destOrd="0" presId="urn:microsoft.com/office/officeart/2005/8/layout/target3"/>
    <dgm:cxn modelId="{4BAF7E5A-DB4B-4800-A613-20335379AD5E}" type="presOf" srcId="{D1B46980-6531-4606-95E6-44980827E919}" destId="{2BE915AB-18AA-4053-B92C-3BFC9ED204BB}" srcOrd="1" destOrd="0" presId="urn:microsoft.com/office/officeart/2005/8/layout/target3"/>
    <dgm:cxn modelId="{D8907CB6-3CB8-4BE3-B24F-B4DC632547BB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0F60836-BDA3-403A-8639-89CA551A2BD0}" type="presParOf" srcId="{333A1088-737F-45CB-B68E-254E46348037}" destId="{F5ABB229-8D3B-4694-996A-96F23CF14429}" srcOrd="0" destOrd="0" presId="urn:microsoft.com/office/officeart/2005/8/layout/target3"/>
    <dgm:cxn modelId="{C859D6CE-6673-492D-953C-F6529305389D}" type="presParOf" srcId="{333A1088-737F-45CB-B68E-254E46348037}" destId="{F41139FD-01EE-4571-8B17-4FB00FC51163}" srcOrd="1" destOrd="0" presId="urn:microsoft.com/office/officeart/2005/8/layout/target3"/>
    <dgm:cxn modelId="{E8956BDC-13C0-4A50-89DC-C67E04BB5B9E}" type="presParOf" srcId="{333A1088-737F-45CB-B68E-254E46348037}" destId="{D005CE8C-CC26-4C3E-AC11-E15060ECD759}" srcOrd="2" destOrd="0" presId="urn:microsoft.com/office/officeart/2005/8/layout/target3"/>
    <dgm:cxn modelId="{24849697-B5E5-486A-BA27-6F63672836DF}" type="presParOf" srcId="{333A1088-737F-45CB-B68E-254E46348037}" destId="{2C702D82-9B77-49B7-9568-BB8EB47C3372}" srcOrd="3" destOrd="0" presId="urn:microsoft.com/office/officeart/2005/8/layout/target3"/>
    <dgm:cxn modelId="{AA3445F4-6BEE-4AC8-872A-F9B8C83C3800}" type="presParOf" srcId="{333A1088-737F-45CB-B68E-254E46348037}" destId="{A52A0455-90FF-4808-ABD0-F02540D31D5A}" srcOrd="4" destOrd="0" presId="urn:microsoft.com/office/officeart/2005/8/layout/target3"/>
    <dgm:cxn modelId="{AE05866D-BA1E-4103-9A8D-0CF43EA58701}" type="presParOf" srcId="{333A1088-737F-45CB-B68E-254E46348037}" destId="{6140AFEC-043D-4C43-A2F9-D0F5331DF3A3}" srcOrd="5" destOrd="0" presId="urn:microsoft.com/office/officeart/2005/8/layout/target3"/>
    <dgm:cxn modelId="{17592AA7-AA88-4AEF-8E93-0214AD2EA27E}" type="presParOf" srcId="{333A1088-737F-45CB-B68E-254E46348037}" destId="{9358AC05-5D7D-4327-9F80-1AD486AEA664}" srcOrd="6" destOrd="0" presId="urn:microsoft.com/office/officeart/2005/8/layout/target3"/>
    <dgm:cxn modelId="{1BA188A1-8648-4ECE-8E69-1CDB69CE5D0D}" type="presParOf" srcId="{333A1088-737F-45CB-B68E-254E46348037}" destId="{313FC574-E1CD-4FB4-B054-0B805CE0447D}" srcOrd="7" destOrd="0" presId="urn:microsoft.com/office/officeart/2005/8/layout/target3"/>
    <dgm:cxn modelId="{0C7BB3E3-1CCE-44A2-ADD0-67D5B65D5139}" type="presParOf" srcId="{333A1088-737F-45CB-B68E-254E46348037}" destId="{619D679B-A015-4ECF-8348-D1034C574F40}" srcOrd="8" destOrd="0" presId="urn:microsoft.com/office/officeart/2005/8/layout/target3"/>
    <dgm:cxn modelId="{87C58E45-9B61-4F3C-BA15-1D3F47EF111E}" type="presParOf" srcId="{333A1088-737F-45CB-B68E-254E46348037}" destId="{322283A8-4A27-4CDA-BAE3-F381106A9174}" srcOrd="9" destOrd="0" presId="urn:microsoft.com/office/officeart/2005/8/layout/target3"/>
    <dgm:cxn modelId="{9102ABBB-1B11-41F8-968C-7B2001FDFDF2}" type="presParOf" srcId="{333A1088-737F-45CB-B68E-254E46348037}" destId="{FFC9F71D-1B4F-4AD9-A4A6-86ADEFC8AF5C}" srcOrd="10" destOrd="0" presId="urn:microsoft.com/office/officeart/2005/8/layout/target3"/>
    <dgm:cxn modelId="{7DC401FF-7FB1-45DA-AD94-F1B297B579AC}" type="presParOf" srcId="{333A1088-737F-45CB-B68E-254E46348037}" destId="{25B08C86-7E15-44DC-BE7F-FFB55DD49D12}" srcOrd="11" destOrd="0" presId="urn:microsoft.com/office/officeart/2005/8/layout/target3"/>
    <dgm:cxn modelId="{C19062B9-7D3D-48B9-A24A-BB998B590E4D}" type="presParOf" srcId="{333A1088-737F-45CB-B68E-254E46348037}" destId="{76644BE8-9D7C-4C09-B250-3D10AF48CBB7}" srcOrd="12" destOrd="0" presId="urn:microsoft.com/office/officeart/2005/8/layout/target3"/>
    <dgm:cxn modelId="{8B73EEC0-CA97-4431-92D7-F78CD8FA0296}" type="presParOf" srcId="{333A1088-737F-45CB-B68E-254E46348037}" destId="{EE85B701-7295-41C0-BA7A-34D3756A2AE6}" srcOrd="13" destOrd="0" presId="urn:microsoft.com/office/officeart/2005/8/layout/target3"/>
    <dgm:cxn modelId="{C71D82B4-02A6-4EB6-815C-D478F90C9D6A}" type="presParOf" srcId="{333A1088-737F-45CB-B68E-254E46348037}" destId="{8BEBB6EC-1DAA-4CAC-8A25-BC0FCBD5DBD5}" srcOrd="14" destOrd="0" presId="urn:microsoft.com/office/officeart/2005/8/layout/target3"/>
    <dgm:cxn modelId="{59465ED8-050B-4390-AE9F-FABB35C907E1}" type="presParOf" srcId="{333A1088-737F-45CB-B68E-254E46348037}" destId="{D1B260DE-8BB4-4A33-89B8-8818FDEE805A}" srcOrd="15" destOrd="0" presId="urn:microsoft.com/office/officeart/2005/8/layout/target3"/>
    <dgm:cxn modelId="{D076452F-06D3-4E91-92AC-2C11327629F9}" type="presParOf" srcId="{333A1088-737F-45CB-B68E-254E46348037}" destId="{AF3572B6-0987-4E43-8E73-84BA9F9BA0A7}" srcOrd="16" destOrd="0" presId="urn:microsoft.com/office/officeart/2005/8/layout/target3"/>
    <dgm:cxn modelId="{6DE30488-EFA6-42DD-BA43-26B67A80198B}" type="presParOf" srcId="{333A1088-737F-45CB-B68E-254E46348037}" destId="{61B35E2F-12DF-441A-B3C7-B9B960E9874B}" srcOrd="17" destOrd="0" presId="urn:microsoft.com/office/officeart/2005/8/layout/target3"/>
    <dgm:cxn modelId="{82079B75-0146-4B3F-98A2-FFAD5D4DD416}" type="presParOf" srcId="{333A1088-737F-45CB-B68E-254E46348037}" destId="{AED2198E-93D5-4001-81B4-73124B309672}" srcOrd="18" destOrd="0" presId="urn:microsoft.com/office/officeart/2005/8/layout/target3"/>
    <dgm:cxn modelId="{D4140E40-6DFE-4A01-9BB1-D2AB45CB1436}" type="presParOf" srcId="{333A1088-737F-45CB-B68E-254E46348037}" destId="{2BE915AB-18AA-4053-B92C-3BFC9ED204BB}" srcOrd="19" destOrd="0" presId="urn:microsoft.com/office/officeart/2005/8/layout/target3"/>
    <dgm:cxn modelId="{6081F2E9-7A59-47B9-A500-26927D5B736A}" type="presParOf" srcId="{333A1088-737F-45CB-B68E-254E46348037}" destId="{6BB5E863-4638-4E1D-BFDE-399D028AC4ED}" srcOrd="20" destOrd="0" presId="urn:microsoft.com/office/officeart/2005/8/layout/target3"/>
    <dgm:cxn modelId="{7FBEB51E-D4A6-4096-BFC8-C797D2C13712}" type="presParOf" srcId="{333A1088-737F-45CB-B68E-254E46348037}" destId="{5A5FFA88-C948-4069-8E93-59FA12366E83}" srcOrd="21" destOrd="0" presId="urn:microsoft.com/office/officeart/2005/8/layout/target3"/>
    <dgm:cxn modelId="{D34519D6-A25E-4A2A-A3B6-39CE789D666A}" type="presParOf" srcId="{333A1088-737F-45CB-B68E-254E46348037}" destId="{890E4F0B-2866-4A3F-A3C7-2A14B1797930}" srcOrd="22" destOrd="0" presId="urn:microsoft.com/office/officeart/2005/8/layout/target3"/>
    <dgm:cxn modelId="{8167384D-EA83-4CDE-A6DE-59E608C6BEAA}" type="presParOf" srcId="{333A1088-737F-45CB-B68E-254E46348037}" destId="{7F32AFE6-5D2C-4DC7-87A5-B62FB13DC21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Školní Stará Boleslav</a:t>
          </a:r>
          <a:endParaRPr lang="cs-CZ" sz="20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Jana Valášková</a:t>
          </a:r>
          <a:endParaRPr lang="cs-CZ" sz="20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VY_32_INOVACE_04_CHEMIE</a:t>
          </a:r>
          <a:endParaRPr lang="cs-CZ" sz="20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Chemické prvky-kovy </a:t>
          </a:r>
          <a:r>
            <a:rPr lang="cs-CZ" sz="2000" kern="1200" smtClean="0"/>
            <a:t>: měď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PROJEKTU:cz.1.07/1.4.00/21.0979 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AF3572B6-0987-4E43-8E73-84BA9F9BA0A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B35E2F-12DF-441A-B3C7-B9B960E9874B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36EC00-407E-43B8-88BF-F4C582E7CA27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920266-72DA-468F-968D-0A0AAB2770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11540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920266-72DA-468F-968D-0A0AAB277010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73454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920266-72DA-468F-968D-0A0AAB277010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9205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920266-72DA-468F-968D-0A0AAB277010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30017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AB75D-5083-4943-8EAE-BA7E8165F80A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C8FD9-BA65-4000-8E67-C339E731C4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91056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AB75D-5083-4943-8EAE-BA7E8165F80A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C8FD9-BA65-4000-8E67-C339E731C4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65167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AB75D-5083-4943-8EAE-BA7E8165F80A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C8FD9-BA65-4000-8E67-C339E731C4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43733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AB75D-5083-4943-8EAE-BA7E8165F80A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C8FD9-BA65-4000-8E67-C339E731C4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29388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AB75D-5083-4943-8EAE-BA7E8165F80A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C8FD9-BA65-4000-8E67-C339E731C4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05585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AB75D-5083-4943-8EAE-BA7E8165F80A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C8FD9-BA65-4000-8E67-C339E731C4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12350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AB75D-5083-4943-8EAE-BA7E8165F80A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C8FD9-BA65-4000-8E67-C339E731C4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24749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AB75D-5083-4943-8EAE-BA7E8165F80A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C8FD9-BA65-4000-8E67-C339E731C4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04225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AB75D-5083-4943-8EAE-BA7E8165F80A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C8FD9-BA65-4000-8E67-C339E731C4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985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AB75D-5083-4943-8EAE-BA7E8165F80A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C8FD9-BA65-4000-8E67-C339E731C4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22907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AB75D-5083-4943-8EAE-BA7E8165F80A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C8FD9-BA65-4000-8E67-C339E731C4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20773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DAB75D-5083-4943-8EAE-BA7E8165F80A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BC8FD9-BA65-4000-8E67-C339E731C4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56176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wmf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8590084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8284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Anotace : Úvod nebo shrnutí učiva o mědi</a:t>
            </a:r>
          </a:p>
          <a:p>
            <a:pPr marL="0" indent="0">
              <a:buNone/>
            </a:pPr>
            <a:r>
              <a:rPr lang="cs-CZ" sz="2400" dirty="0" smtClean="0"/>
              <a:t>Jazyk : čeština</a:t>
            </a:r>
          </a:p>
          <a:p>
            <a:pPr marL="0" indent="0">
              <a:buNone/>
            </a:pPr>
            <a:r>
              <a:rPr lang="cs-CZ" sz="2400" dirty="0" smtClean="0"/>
              <a:t>Očekávaný výstup : Vlastnosti mědi, její využití. </a:t>
            </a:r>
            <a:r>
              <a:rPr lang="cs-CZ" sz="2400" smtClean="0"/>
              <a:t>Slitiny mědi.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Druh materiálu : prezentace</a:t>
            </a:r>
          </a:p>
          <a:p>
            <a:pPr marL="0" indent="0">
              <a:buNone/>
            </a:pPr>
            <a:r>
              <a:rPr lang="cs-CZ" sz="2400" dirty="0" smtClean="0"/>
              <a:t>Stupeň a typ vzdělávání : ZŠ praktická 2.st.</a:t>
            </a:r>
          </a:p>
          <a:p>
            <a:pPr marL="0" indent="0">
              <a:buNone/>
            </a:pPr>
            <a:r>
              <a:rPr lang="cs-CZ" sz="2400" dirty="0" smtClean="0"/>
              <a:t>Věková skupina : 9. roč. /14-15let/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57755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685800" y="1628799"/>
            <a:ext cx="7772400" cy="4438207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844824"/>
            <a:ext cx="8136904" cy="3721968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bg1"/>
                </a:solidFill>
              </a:rPr>
              <a:t>Chemický prvek = látka, která už nejde rozložit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    na jednodušší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     Voda = kyslík + vodík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     to jsou prvky, dál už nejdou dělit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565" y="267518"/>
            <a:ext cx="7920880" cy="13612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293096"/>
            <a:ext cx="549275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 descr="C:\Documents and Settings\admin\Local Settings\Temporary Internet Files\Content.IE5\L2E38W10\MP90039012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290053"/>
            <a:ext cx="2131637" cy="1520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7899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229600" cy="1143000"/>
          </a:xfrm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Rozdělení prvků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0"/>
            <a:ext cx="8229600" cy="4669979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lnSpcReduction="10000"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solidFill>
                  <a:schemeClr val="accent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A/ KOVY</a:t>
            </a:r>
          </a:p>
          <a:p>
            <a:r>
              <a:rPr lang="cs-CZ" b="1" spc="50" dirty="0" smtClean="0">
                <a:ln w="11430"/>
                <a:solidFill>
                  <a:schemeClr val="accent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B/ NEKOVY</a:t>
            </a:r>
          </a:p>
          <a:p>
            <a:pPr marL="0" indent="0" algn="ctr">
              <a:buNone/>
            </a:pPr>
            <a:r>
              <a:rPr lang="cs-CZ" b="1" u="sng" spc="50" dirty="0" smtClean="0">
                <a:ln w="11430"/>
                <a:solidFill>
                  <a:schemeClr val="accent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KOVY</a:t>
            </a:r>
          </a:p>
          <a:p>
            <a:pPr marL="0" indent="0" algn="ctr">
              <a:buNone/>
            </a:pPr>
            <a:endParaRPr lang="cs-CZ" b="1" u="sng" spc="50" dirty="0" smtClean="0">
              <a:ln w="11430"/>
              <a:solidFill>
                <a:schemeClr val="bg1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>
              <a:buFont typeface="Wingdings" pitchFamily="2" charset="2"/>
              <a:buChar char="v"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pevné </a:t>
            </a:r>
            <a:r>
              <a:rPr lang="cs-CZ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/kromě např. rtuti/</a:t>
            </a:r>
          </a:p>
          <a:p>
            <a:pPr>
              <a:buFont typeface="Wingdings" pitchFamily="2" charset="2"/>
              <a:buChar char="v"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kujné</a:t>
            </a:r>
          </a:p>
          <a:p>
            <a:pPr>
              <a:buFont typeface="Wingdings" pitchFamily="2" charset="2"/>
              <a:buChar char="v"/>
            </a:pPr>
            <a:r>
              <a:rPr lang="cs-CZ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aví se při vysokých teplotách</a:t>
            </a:r>
          </a:p>
          <a:p>
            <a:pPr>
              <a:buFont typeface="Wingdings" pitchFamily="2" charset="2"/>
              <a:buChar char="v"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dobře vedou elektrický proud a teplo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64249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5446" y="188640"/>
            <a:ext cx="8229600" cy="1143000"/>
          </a:xfrm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MĚĎ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90490"/>
            <a:ext cx="8229600" cy="5040512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Červenohnědý měkký kov</a:t>
            </a:r>
          </a:p>
          <a:p>
            <a:r>
              <a:rPr lang="cs-CZ" dirty="0" smtClean="0"/>
              <a:t>Výborný vodič tepla a elektrického proudu</a:t>
            </a:r>
          </a:p>
          <a:p>
            <a:pPr marL="0" indent="0" algn="ctr">
              <a:buNone/>
            </a:pPr>
            <a:r>
              <a:rPr lang="cs-CZ" b="1" u="sng" dirty="0" smtClean="0">
                <a:solidFill>
                  <a:schemeClr val="accent6">
                    <a:lumMod val="75000"/>
                  </a:schemeClr>
                </a:solidFill>
              </a:rPr>
              <a:t>Využití :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rgbClr val="FF0000"/>
                </a:solidFill>
              </a:rPr>
              <a:t>Elektrotechnika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rgbClr val="FF0000"/>
                </a:solidFill>
              </a:rPr>
              <a:t>Střešní krytiny a doplňky/okapy/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rgbClr val="FF0000"/>
                </a:solidFill>
              </a:rPr>
              <a:t>Trubky </a:t>
            </a:r>
            <a:r>
              <a:rPr lang="cs-CZ" dirty="0" smtClean="0"/>
              <a:t>na rozvod plynu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rgbClr val="FF0000"/>
                </a:solidFill>
              </a:rPr>
              <a:t>Kotle a kuchyňské nádobí</a:t>
            </a:r>
          </a:p>
          <a:p>
            <a:pPr>
              <a:buFont typeface="Wingdings" pitchFamily="2" charset="2"/>
              <a:buChar char="v"/>
            </a:pPr>
            <a:endParaRPr lang="cs-CZ" dirty="0" smtClean="0">
              <a:solidFill>
                <a:srgbClr val="FF0000"/>
              </a:solidFill>
            </a:endParaRPr>
          </a:p>
        </p:txBody>
      </p:sp>
      <p:pic>
        <p:nvPicPr>
          <p:cNvPr id="3077" name="Picture 5" descr="C:\Documents and Settings\admin\Local Settings\Temporary Internet Files\Content.IE5\042GIBYJ\MP90028977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0104" y="3068960"/>
            <a:ext cx="1540768" cy="1027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admin\Local Settings\Temporary Internet Files\Content.IE5\VBJX34XA\MP90022759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5676" y="4729419"/>
            <a:ext cx="472344" cy="713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Documents and Settings\admin\Local Settings\Temporary Internet Files\Content.IE5\3JPACWXD\MC90030499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1848" y="5602396"/>
            <a:ext cx="499070" cy="828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Documents and Settings\admin\Local Settings\Temporary Internet Files\Content.IE5\UNBWAVXQ\MP90040713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675935"/>
            <a:ext cx="1844824" cy="184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7101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  <a:alpha val="58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23528" y="332656"/>
            <a:ext cx="8424936" cy="1143000"/>
          </a:xfrm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Slitiny mědi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1454050"/>
            <a:ext cx="8280920" cy="4525963"/>
          </a:xfrm>
          <a:ln>
            <a:noFill/>
          </a:ln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b="1" u="sng" dirty="0" smtClean="0">
                <a:solidFill>
                  <a:srgbClr val="FF0000"/>
                </a:solidFill>
              </a:rPr>
              <a:t>Bronz 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 = </a:t>
            </a:r>
            <a:r>
              <a:rPr lang="cs-CZ" dirty="0" smtClean="0">
                <a:solidFill>
                  <a:srgbClr val="FF0000"/>
                </a:solidFill>
              </a:rPr>
              <a:t>měď + cín</a:t>
            </a:r>
          </a:p>
          <a:p>
            <a:pPr marL="0" indent="0">
              <a:buNone/>
            </a:pPr>
            <a:r>
              <a:rPr lang="cs-CZ" dirty="0" smtClean="0"/>
              <a:t>                       sochy, medaile,..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u="sng" dirty="0" smtClean="0">
                <a:solidFill>
                  <a:srgbClr val="FF0000"/>
                </a:solidFill>
              </a:rPr>
              <a:t>Mosaz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= </a:t>
            </a:r>
            <a:r>
              <a:rPr lang="cs-CZ" dirty="0" smtClean="0">
                <a:solidFill>
                  <a:srgbClr val="FF0000"/>
                </a:solidFill>
              </a:rPr>
              <a:t>měď + zinek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bižuterie /“kočičí zlato“/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hudební nástroje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u="sng" dirty="0" smtClean="0">
                <a:solidFill>
                  <a:srgbClr val="FF0000"/>
                </a:solidFill>
              </a:rPr>
              <a:t>Dural </a:t>
            </a:r>
            <a:r>
              <a:rPr lang="cs-CZ" dirty="0" smtClean="0"/>
              <a:t>  </a:t>
            </a:r>
          </a:p>
          <a:p>
            <a:pPr marL="0" indent="0">
              <a:buNone/>
            </a:pPr>
            <a:r>
              <a:rPr lang="cs-CZ" dirty="0" smtClean="0"/>
              <a:t>          konstrukce letadel, lodí</a:t>
            </a:r>
          </a:p>
          <a:p>
            <a:pPr marL="0" indent="0">
              <a:buNone/>
            </a:pPr>
            <a:r>
              <a:rPr lang="cs-CZ" dirty="0" smtClean="0"/>
              <a:t>                             sportovní náčiní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098" name="Picture 2" descr="C:\Documents and Settings\admin\Local Settings\Temporary Internet Files\Content.IE5\042GIBYJ\MP90040340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3172" y="2129798"/>
            <a:ext cx="1669212" cy="1112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admin\Local Settings\Temporary Internet Files\Content.IE5\042GIBYJ\MP90034169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6897" y="1597392"/>
            <a:ext cx="1160528" cy="1626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Documents and Settings\admin\Local Settings\Temporary Internet Files\Content.IE5\UNBWAVXQ\MP90031570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2485" y="3463394"/>
            <a:ext cx="1972816" cy="1407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Documents and Settings\admin\Local Settings\Temporary Internet Files\Content.IE5\042GIBYJ\MP90043397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9409" y="3926020"/>
            <a:ext cx="1422307" cy="944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Documents and Settings\admin\Local Settings\Temporary Internet Files\Content.IE5\Q350ZVU9\MP900387579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09" t="12757" r="8222" b="9808"/>
          <a:stretch/>
        </p:blipFill>
        <p:spPr bwMode="auto">
          <a:xfrm>
            <a:off x="4976817" y="5645642"/>
            <a:ext cx="1181936" cy="795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Documents and Settings\admin\Local Settings\Temporary Internet Files\Content.IE5\VBJX34XA\MP900406875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1716" y="5154130"/>
            <a:ext cx="2085660" cy="1389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3413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0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590743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255</TotalTime>
  <Words>193</Words>
  <Application>Microsoft Office PowerPoint</Application>
  <PresentationFormat>Předvádění na obrazovce (4:3)</PresentationFormat>
  <Paragraphs>53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Rozdělení prvků :</vt:lpstr>
      <vt:lpstr>MĚĎ</vt:lpstr>
      <vt:lpstr>Slitiny mědi :</vt:lpstr>
      <vt:lpstr>Citace 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Jaana</dc:creator>
  <cp:lastModifiedBy>Valášková Jana</cp:lastModifiedBy>
  <cp:revision>30</cp:revision>
  <dcterms:created xsi:type="dcterms:W3CDTF">2011-11-12T11:31:54Z</dcterms:created>
  <dcterms:modified xsi:type="dcterms:W3CDTF">2012-06-22T10:16:11Z</dcterms:modified>
</cp:coreProperties>
</file>