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64" r:id="rId3"/>
    <p:sldId id="266" r:id="rId4"/>
    <p:sldId id="258" r:id="rId5"/>
    <p:sldId id="262" r:id="rId6"/>
    <p:sldId id="259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067845314484574"/>
          <c:y val="0.14626130724308051"/>
          <c:w val="0.54715616797900257"/>
          <c:h val="0.82073425196850391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cat>
            <c:strRef>
              <c:f>List1!$A$2:$A$5</c:f>
              <c:strCache>
                <c:ptCount val="4"/>
                <c:pt idx="0">
                  <c:v>1. čtvrt.</c:v>
                </c:pt>
                <c:pt idx="1">
                  <c:v>2. čtvrt.</c:v>
                </c:pt>
                <c:pt idx="2">
                  <c:v>3. čtvrt.</c:v>
                </c:pt>
                <c:pt idx="3">
                  <c:v>4. čtvrt.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VY_32_INOVACE_09_CHEMIE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Školní Stará Boleslav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Jana Valášková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Chemické prvky-nekovy : kyslík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PROJEKTU:cz.1.07/1.4.00/21.0979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02D3ABD5-07DC-48E3-807C-B204D29A7DF0}">
      <dgm:prSet/>
      <dgm:spPr/>
      <dgm:t>
        <a:bodyPr/>
        <a:lstStyle/>
        <a:p>
          <a:pPr rtl="0"/>
          <a:endParaRPr lang="cs-CZ" dirty="0"/>
        </a:p>
      </dgm:t>
    </dgm:pt>
    <dgm:pt modelId="{71581956-92C0-47E9-824F-3A406995C740}" type="parTrans" cxnId="{0DB934E3-9EAB-497E-B47C-00E22F2A6CCB}">
      <dgm:prSet/>
      <dgm:spPr/>
      <dgm:t>
        <a:bodyPr/>
        <a:lstStyle/>
        <a:p>
          <a:endParaRPr lang="cs-CZ"/>
        </a:p>
      </dgm:t>
    </dgm:pt>
    <dgm:pt modelId="{6181FE94-7973-464F-AA30-EB45E3AB0300}" type="sibTrans" cxnId="{0DB934E3-9EAB-497E-B47C-00E22F2A6CC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D1B260DE-8BB4-4A33-89B8-8818FDEE805A}" type="pres">
      <dgm:prSet presAssocID="{02D3ABD5-07DC-48E3-807C-B204D29A7DF0}" presName="vertSpace6" presStyleLbl="node1" presStyleIdx="4" presStyleCnt="6"/>
      <dgm:spPr/>
    </dgm:pt>
    <dgm:pt modelId="{AF3572B6-0987-4E43-8E73-84BA9F9BA0A7}" type="pres">
      <dgm:prSet presAssocID="{02D3ABD5-07DC-48E3-807C-B204D29A7DF0}" presName="circle6" presStyleLbl="node1" presStyleIdx="5" presStyleCnt="6"/>
      <dgm:spPr/>
    </dgm:pt>
    <dgm:pt modelId="{61B35E2F-12DF-441A-B3C7-B9B960E9874B}" type="pres">
      <dgm:prSet presAssocID="{02D3ABD5-07DC-48E3-807C-B204D29A7DF0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32AFE6-5D2C-4DC7-87A5-B62FB13DC21B}" type="pres">
      <dgm:prSet presAssocID="{02D3ABD5-07DC-48E3-807C-B204D29A7DF0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E6916CC-5CC0-4632-B537-A6FADA4BA9D8}" type="presOf" srcId="{B651F6E3-6281-48DB-9319-2AEAFDAE7572}" destId="{6BB5E863-4638-4E1D-BFDE-399D028AC4ED}" srcOrd="1" destOrd="0" presId="urn:microsoft.com/office/officeart/2005/8/layout/target3"/>
    <dgm:cxn modelId="{D0D77967-F1ED-4748-B90E-E408504D6464}" type="presOf" srcId="{D1D4F407-5343-4D3F-B5B9-D407B03CAEB4}" destId="{AED2198E-93D5-4001-81B4-73124B309672}" srcOrd="1" destOrd="0" presId="urn:microsoft.com/office/officeart/2005/8/layout/target3"/>
    <dgm:cxn modelId="{EAB9698D-D65E-4891-8E72-003C71FB6FA9}" type="presOf" srcId="{02D3ABD5-07DC-48E3-807C-B204D29A7DF0}" destId="{61B35E2F-12DF-441A-B3C7-B9B960E9874B}" srcOrd="0" destOrd="0" presId="urn:microsoft.com/office/officeart/2005/8/layout/target3"/>
    <dgm:cxn modelId="{FE1C1BAE-7C6B-4034-9672-38C215405981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EF9B960-5EB0-42B1-ACAD-CAFC9D422C15}" type="presOf" srcId="{02D3ABD5-07DC-48E3-807C-B204D29A7DF0}" destId="{7F32AFE6-5D2C-4DC7-87A5-B62FB13DC21B}" srcOrd="1" destOrd="0" presId="urn:microsoft.com/office/officeart/2005/8/layout/target3"/>
    <dgm:cxn modelId="{9FCA63C8-668D-4416-B35D-C781FB7CC820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58AA5900-9850-4D33-8AAF-A38D4D157CAF}" type="presOf" srcId="{D8197B8C-B260-4A16-BDF4-0947B075E274}" destId="{5A5FFA88-C948-4069-8E93-59FA12366E83}" srcOrd="1" destOrd="0" presId="urn:microsoft.com/office/officeart/2005/8/layout/target3"/>
    <dgm:cxn modelId="{F2C27981-1D75-4832-8E09-FEBA071DD64C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45911CC-49A4-4DD4-B8F4-23C5B643F87D}" type="presOf" srcId="{D1B46980-6531-4606-95E6-44980827E919}" destId="{6140AFEC-043D-4C43-A2F9-D0F5331DF3A3}" srcOrd="0" destOrd="0" presId="urn:microsoft.com/office/officeart/2005/8/layout/target3"/>
    <dgm:cxn modelId="{0DB934E3-9EAB-497E-B47C-00E22F2A6CCB}" srcId="{757F3AB3-0718-4624-B441-E567A8F0AB56}" destId="{02D3ABD5-07DC-48E3-807C-B204D29A7DF0}" srcOrd="5" destOrd="0" parTransId="{71581956-92C0-47E9-824F-3A406995C740}" sibTransId="{6181FE94-7973-464F-AA30-EB45E3AB0300}"/>
    <dgm:cxn modelId="{6314907E-FA99-4535-89B1-AC5E1872F722}" type="presOf" srcId="{757F3AB3-0718-4624-B441-E567A8F0AB56}" destId="{333A1088-737F-45CB-B68E-254E46348037}" srcOrd="0" destOrd="0" presId="urn:microsoft.com/office/officeart/2005/8/layout/target3"/>
    <dgm:cxn modelId="{C0478B0E-EEBA-4168-BF10-150295166D36}" type="presOf" srcId="{D8197B8C-B260-4A16-BDF4-0947B075E274}" destId="{25B08C86-7E15-44DC-BE7F-FFB55DD49D12}" srcOrd="0" destOrd="0" presId="urn:microsoft.com/office/officeart/2005/8/layout/target3"/>
    <dgm:cxn modelId="{993E39DD-BB35-4339-A532-057F239A0A43}" type="presOf" srcId="{4C35D32F-0EAB-4CD7-82EE-45574DC2A586}" destId="{890E4F0B-2866-4A3F-A3C7-2A14B1797930}" srcOrd="1" destOrd="0" presId="urn:microsoft.com/office/officeart/2005/8/layout/target3"/>
    <dgm:cxn modelId="{1D387034-CA1E-4FB6-B4B4-E730D3E759A2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2C8914D-8E78-4654-B4E5-1FCE1CD8AD83}" type="presParOf" srcId="{333A1088-737F-45CB-B68E-254E46348037}" destId="{F5ABB229-8D3B-4694-996A-96F23CF14429}" srcOrd="0" destOrd="0" presId="urn:microsoft.com/office/officeart/2005/8/layout/target3"/>
    <dgm:cxn modelId="{2414BED2-4A03-4597-8F4B-A41F59647274}" type="presParOf" srcId="{333A1088-737F-45CB-B68E-254E46348037}" destId="{F41139FD-01EE-4571-8B17-4FB00FC51163}" srcOrd="1" destOrd="0" presId="urn:microsoft.com/office/officeart/2005/8/layout/target3"/>
    <dgm:cxn modelId="{4CEA7482-9D4C-4A41-B269-80857094D6BE}" type="presParOf" srcId="{333A1088-737F-45CB-B68E-254E46348037}" destId="{D005CE8C-CC26-4C3E-AC11-E15060ECD759}" srcOrd="2" destOrd="0" presId="urn:microsoft.com/office/officeart/2005/8/layout/target3"/>
    <dgm:cxn modelId="{479CAD4B-DD8B-46D9-903F-93FE99938063}" type="presParOf" srcId="{333A1088-737F-45CB-B68E-254E46348037}" destId="{2C702D82-9B77-49B7-9568-BB8EB47C3372}" srcOrd="3" destOrd="0" presId="urn:microsoft.com/office/officeart/2005/8/layout/target3"/>
    <dgm:cxn modelId="{79032BAC-25CC-451D-BEA9-D3138275DE5E}" type="presParOf" srcId="{333A1088-737F-45CB-B68E-254E46348037}" destId="{A52A0455-90FF-4808-ABD0-F02540D31D5A}" srcOrd="4" destOrd="0" presId="urn:microsoft.com/office/officeart/2005/8/layout/target3"/>
    <dgm:cxn modelId="{077D9FD3-133D-4176-BE33-08A28B8BF6FC}" type="presParOf" srcId="{333A1088-737F-45CB-B68E-254E46348037}" destId="{6140AFEC-043D-4C43-A2F9-D0F5331DF3A3}" srcOrd="5" destOrd="0" presId="urn:microsoft.com/office/officeart/2005/8/layout/target3"/>
    <dgm:cxn modelId="{82CA7B33-0328-4A74-88EE-4294AD2EFFF1}" type="presParOf" srcId="{333A1088-737F-45CB-B68E-254E46348037}" destId="{9358AC05-5D7D-4327-9F80-1AD486AEA664}" srcOrd="6" destOrd="0" presId="urn:microsoft.com/office/officeart/2005/8/layout/target3"/>
    <dgm:cxn modelId="{68C0A49B-2C21-4403-8DF5-D09F9F0B9756}" type="presParOf" srcId="{333A1088-737F-45CB-B68E-254E46348037}" destId="{313FC574-E1CD-4FB4-B054-0B805CE0447D}" srcOrd="7" destOrd="0" presId="urn:microsoft.com/office/officeart/2005/8/layout/target3"/>
    <dgm:cxn modelId="{742FBBFA-6D91-4C96-BFBB-84891E038E69}" type="presParOf" srcId="{333A1088-737F-45CB-B68E-254E46348037}" destId="{619D679B-A015-4ECF-8348-D1034C574F40}" srcOrd="8" destOrd="0" presId="urn:microsoft.com/office/officeart/2005/8/layout/target3"/>
    <dgm:cxn modelId="{E7A4236C-FF83-4C30-805B-99CC0B220784}" type="presParOf" srcId="{333A1088-737F-45CB-B68E-254E46348037}" destId="{322283A8-4A27-4CDA-BAE3-F381106A9174}" srcOrd="9" destOrd="0" presId="urn:microsoft.com/office/officeart/2005/8/layout/target3"/>
    <dgm:cxn modelId="{D4ADD115-D936-4353-9DEA-3E58BCD28CD0}" type="presParOf" srcId="{333A1088-737F-45CB-B68E-254E46348037}" destId="{FFC9F71D-1B4F-4AD9-A4A6-86ADEFC8AF5C}" srcOrd="10" destOrd="0" presId="urn:microsoft.com/office/officeart/2005/8/layout/target3"/>
    <dgm:cxn modelId="{9BBB2737-889A-4DD0-B9F8-191574FE52B1}" type="presParOf" srcId="{333A1088-737F-45CB-B68E-254E46348037}" destId="{25B08C86-7E15-44DC-BE7F-FFB55DD49D12}" srcOrd="11" destOrd="0" presId="urn:microsoft.com/office/officeart/2005/8/layout/target3"/>
    <dgm:cxn modelId="{8526B2D8-E959-4A12-B510-0609FF31C14A}" type="presParOf" srcId="{333A1088-737F-45CB-B68E-254E46348037}" destId="{76644BE8-9D7C-4C09-B250-3D10AF48CBB7}" srcOrd="12" destOrd="0" presId="urn:microsoft.com/office/officeart/2005/8/layout/target3"/>
    <dgm:cxn modelId="{33968804-E0D7-48A7-B025-BC080B2316A1}" type="presParOf" srcId="{333A1088-737F-45CB-B68E-254E46348037}" destId="{EE85B701-7295-41C0-BA7A-34D3756A2AE6}" srcOrd="13" destOrd="0" presId="urn:microsoft.com/office/officeart/2005/8/layout/target3"/>
    <dgm:cxn modelId="{2BDFEE7F-01D7-4A0F-A742-624E3203DCAE}" type="presParOf" srcId="{333A1088-737F-45CB-B68E-254E46348037}" destId="{8BEBB6EC-1DAA-4CAC-8A25-BC0FCBD5DBD5}" srcOrd="14" destOrd="0" presId="urn:microsoft.com/office/officeart/2005/8/layout/target3"/>
    <dgm:cxn modelId="{7A072B26-EA3B-4133-9B17-2306ED11DF1A}" type="presParOf" srcId="{333A1088-737F-45CB-B68E-254E46348037}" destId="{D1B260DE-8BB4-4A33-89B8-8818FDEE805A}" srcOrd="15" destOrd="0" presId="urn:microsoft.com/office/officeart/2005/8/layout/target3"/>
    <dgm:cxn modelId="{851760F6-177B-4991-B204-78F9908F9797}" type="presParOf" srcId="{333A1088-737F-45CB-B68E-254E46348037}" destId="{AF3572B6-0987-4E43-8E73-84BA9F9BA0A7}" srcOrd="16" destOrd="0" presId="urn:microsoft.com/office/officeart/2005/8/layout/target3"/>
    <dgm:cxn modelId="{AFC03F67-9734-4C21-B432-D72B7B3D31AB}" type="presParOf" srcId="{333A1088-737F-45CB-B68E-254E46348037}" destId="{61B35E2F-12DF-441A-B3C7-B9B960E9874B}" srcOrd="17" destOrd="0" presId="urn:microsoft.com/office/officeart/2005/8/layout/target3"/>
    <dgm:cxn modelId="{CD91A968-E5FB-4701-92EE-1EF38D8433D6}" type="presParOf" srcId="{333A1088-737F-45CB-B68E-254E46348037}" destId="{AED2198E-93D5-4001-81B4-73124B309672}" srcOrd="18" destOrd="0" presId="urn:microsoft.com/office/officeart/2005/8/layout/target3"/>
    <dgm:cxn modelId="{449D2B1E-590B-4BFA-B965-081BE49FB0D4}" type="presParOf" srcId="{333A1088-737F-45CB-B68E-254E46348037}" destId="{2BE915AB-18AA-4053-B92C-3BFC9ED204BB}" srcOrd="19" destOrd="0" presId="urn:microsoft.com/office/officeart/2005/8/layout/target3"/>
    <dgm:cxn modelId="{193AA168-BDE2-4F46-89BF-FE1C64BA016D}" type="presParOf" srcId="{333A1088-737F-45CB-B68E-254E46348037}" destId="{6BB5E863-4638-4E1D-BFDE-399D028AC4ED}" srcOrd="20" destOrd="0" presId="urn:microsoft.com/office/officeart/2005/8/layout/target3"/>
    <dgm:cxn modelId="{F96AF4DC-4B09-4E71-AEEA-B2B4CA25CBBB}" type="presParOf" srcId="{333A1088-737F-45CB-B68E-254E46348037}" destId="{5A5FFA88-C948-4069-8E93-59FA12366E83}" srcOrd="21" destOrd="0" presId="urn:microsoft.com/office/officeart/2005/8/layout/target3"/>
    <dgm:cxn modelId="{9668DB8E-147C-4DD1-9B7B-2965D1D6E49D}" type="presParOf" srcId="{333A1088-737F-45CB-B68E-254E46348037}" destId="{890E4F0B-2866-4A3F-A3C7-2A14B1797930}" srcOrd="22" destOrd="0" presId="urn:microsoft.com/office/officeart/2005/8/layout/target3"/>
    <dgm:cxn modelId="{96B0634A-DECD-480B-8F5B-FBE33583A9B8}" type="presParOf" srcId="{333A1088-737F-45CB-B68E-254E46348037}" destId="{7F32AFE6-5D2C-4DC7-87A5-B62FB13DC21B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Školní Stará Boleslav</a:t>
          </a:r>
          <a:endParaRPr lang="cs-CZ" sz="2000" kern="1200" dirty="0"/>
        </a:p>
      </dsp:txBody>
      <dsp:txXfrm>
        <a:off x="1258000" y="0"/>
        <a:ext cx="6498543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6498543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Jana Valášková</a:t>
          </a:r>
          <a:endParaRPr lang="cs-CZ" sz="2000" kern="1200" dirty="0"/>
        </a:p>
      </dsp:txBody>
      <dsp:txXfrm>
        <a:off x="1273857" y="318465"/>
        <a:ext cx="6498543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6498543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VY_32_INOVACE_09_CHEMIE</a:t>
          </a:r>
          <a:endParaRPr lang="cs-CZ" sz="2000" kern="1200" dirty="0"/>
        </a:p>
      </dsp:txBody>
      <dsp:txXfrm>
        <a:off x="1273857" y="636930"/>
        <a:ext cx="6498543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Chemické prvky-nekovy : kyslík</a:t>
          </a:r>
          <a:endParaRPr lang="cs-CZ" sz="2000" kern="1200" dirty="0"/>
        </a:p>
      </dsp:txBody>
      <dsp:txXfrm>
        <a:off x="1273857" y="955392"/>
        <a:ext cx="6498543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6498543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PROJEKTU:cz.1.07/1.4.00/21.0979  </a:t>
          </a:r>
          <a:endParaRPr lang="cs-CZ" sz="2000" kern="1200" dirty="0"/>
        </a:p>
      </dsp:txBody>
      <dsp:txXfrm>
        <a:off x="1273857" y="1273857"/>
        <a:ext cx="6498543" cy="318465"/>
      </dsp:txXfrm>
    </dsp:sp>
    <dsp:sp modelId="{AF3572B6-0987-4E43-8E73-84BA9F9BA0A7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B35E2F-12DF-441A-B3C7-B9B960E9874B}">
      <dsp:nvSpPr>
        <dsp:cNvPr id="0" name=""/>
        <dsp:cNvSpPr/>
      </dsp:nvSpPr>
      <dsp:spPr>
        <a:xfrm>
          <a:off x="1273857" y="1592322"/>
          <a:ext cx="6498543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 dirty="0"/>
        </a:p>
      </dsp:txBody>
      <dsp:txXfrm>
        <a:off x="1273857" y="1592322"/>
        <a:ext cx="6498543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0.85</cdr:x>
      <cdr:y>0.46068</cdr:y>
    </cdr:from>
    <cdr:to>
      <cdr:x>1</cdr:x>
      <cdr:y>0.68568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6048672" y="18722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  <cdr:relSizeAnchor xmlns:cdr="http://schemas.openxmlformats.org/drawingml/2006/chartDrawing">
    <cdr:from>
      <cdr:x>0.85</cdr:x>
      <cdr:y>0.42524</cdr:y>
    </cdr:from>
    <cdr:to>
      <cdr:x>1</cdr:x>
      <cdr:y>0.65024</cdr:y>
    </cdr:to>
    <cdr:sp macro="" textlink="">
      <cdr:nvSpPr>
        <cdr:cNvPr id="3" name="TextovéPole 2"/>
        <cdr:cNvSpPr txBox="1"/>
      </cdr:nvSpPr>
      <cdr:spPr>
        <a:xfrm xmlns:a="http://schemas.openxmlformats.org/drawingml/2006/main">
          <a:off x="6048672" y="17281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cs-CZ" sz="1100" dirty="0"/>
        </a:p>
      </cdr:txBody>
    </cdr:sp>
  </cdr:relSizeAnchor>
  <cdr:relSizeAnchor xmlns:cdr="http://schemas.openxmlformats.org/drawingml/2006/chartDrawing">
    <cdr:from>
      <cdr:x>0.48431</cdr:x>
      <cdr:y>0.51384</cdr:y>
    </cdr:from>
    <cdr:to>
      <cdr:x>0.63431</cdr:x>
      <cdr:y>0.73884</cdr:y>
    </cdr:to>
    <cdr:sp macro="" textlink="">
      <cdr:nvSpPr>
        <cdr:cNvPr id="4" name="TextovéPole 3"/>
        <cdr:cNvSpPr txBox="1"/>
      </cdr:nvSpPr>
      <cdr:spPr>
        <a:xfrm xmlns:a="http://schemas.openxmlformats.org/drawingml/2006/main">
          <a:off x="2952328" y="20882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sz="1100" b="1" dirty="0" smtClean="0"/>
            <a:t>dusík</a:t>
          </a:r>
          <a:endParaRPr lang="cs-CZ" sz="1100" b="1" dirty="0"/>
        </a:p>
      </cdr:txBody>
    </cdr:sp>
  </cdr:relSizeAnchor>
  <cdr:relSizeAnchor xmlns:cdr="http://schemas.openxmlformats.org/drawingml/2006/chartDrawing">
    <cdr:from>
      <cdr:x>0.21262</cdr:x>
      <cdr:y>0.62015</cdr:y>
    </cdr:from>
    <cdr:to>
      <cdr:x>0.36262</cdr:x>
      <cdr:y>0.84515</cdr:y>
    </cdr:to>
    <cdr:sp macro="" textlink="">
      <cdr:nvSpPr>
        <cdr:cNvPr id="5" name="TextovéPole 4"/>
        <cdr:cNvSpPr txBox="1"/>
      </cdr:nvSpPr>
      <cdr:spPr>
        <a:xfrm xmlns:a="http://schemas.openxmlformats.org/drawingml/2006/main">
          <a:off x="1296144" y="25202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sz="1100" b="1" dirty="0" smtClean="0"/>
            <a:t>kyslík</a:t>
          </a:r>
          <a:endParaRPr lang="cs-CZ" sz="1100" b="1" dirty="0"/>
        </a:p>
      </cdr:txBody>
    </cdr:sp>
  </cdr:relSizeAnchor>
  <cdr:relSizeAnchor xmlns:cdr="http://schemas.openxmlformats.org/drawingml/2006/chartDrawing">
    <cdr:from>
      <cdr:x>0.18919</cdr:x>
      <cdr:y>0.34386</cdr:y>
    </cdr:from>
    <cdr:to>
      <cdr:x>0.33919</cdr:x>
      <cdr:y>0.56886</cdr:y>
    </cdr:to>
    <cdr:sp macro="" textlink="">
      <cdr:nvSpPr>
        <cdr:cNvPr id="6" name="TextovéPole 5"/>
        <cdr:cNvSpPr txBox="1"/>
      </cdr:nvSpPr>
      <cdr:spPr>
        <a:xfrm xmlns:a="http://schemas.openxmlformats.org/drawingml/2006/main">
          <a:off x="1008112" y="1224136"/>
          <a:ext cx="799289" cy="80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b="1" dirty="0"/>
            <a:t>v</a:t>
          </a:r>
          <a:r>
            <a:rPr lang="cs-CZ" sz="1100" b="1" dirty="0" smtClean="0"/>
            <a:t>zácné  plyny</a:t>
          </a:r>
          <a:endParaRPr lang="cs-CZ" sz="1100" b="1" dirty="0"/>
        </a:p>
      </cdr:txBody>
    </cdr:sp>
  </cdr:relSizeAnchor>
  <cdr:relSizeAnchor xmlns:cdr="http://schemas.openxmlformats.org/drawingml/2006/chartDrawing">
    <cdr:from>
      <cdr:x>0.2973</cdr:x>
      <cdr:y>0.2225</cdr:y>
    </cdr:from>
    <cdr:to>
      <cdr:x>0.4473</cdr:x>
      <cdr:y>0.4475</cdr:y>
    </cdr:to>
    <cdr:sp macro="" textlink="">
      <cdr:nvSpPr>
        <cdr:cNvPr id="7" name="TextovéPole 6"/>
        <cdr:cNvSpPr txBox="1"/>
      </cdr:nvSpPr>
      <cdr:spPr>
        <a:xfrm xmlns:a="http://schemas.openxmlformats.org/drawingml/2006/main">
          <a:off x="1584176" y="792088"/>
          <a:ext cx="799289" cy="8009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cs-CZ" sz="1100" b="1" dirty="0" smtClean="0"/>
            <a:t>nečistoty</a:t>
          </a:r>
          <a:endParaRPr lang="cs-CZ" sz="1100" b="1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3ADB9-48F1-408B-9093-420E994F9B43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14D02-B503-4AA0-9C1B-AB0BEF6FB4E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25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7342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837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0112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524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855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68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2984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1414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5764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387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842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437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239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430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3679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1232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7467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22043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8846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187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1846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87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F0DB1-86DA-45E2-9BF4-23436460E079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8876A-6B41-4C79-958F-8DD9D13676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707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AB733-3CA3-4F27-BCED-EC397C84474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22.6.2012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06C2-6341-4D29-AA42-47E39F108E26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359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1910611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47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Anotace : Úvod nebo shrnutí učiva o kyslíku.</a:t>
            </a:r>
          </a:p>
          <a:p>
            <a:pPr marL="0" indent="0">
              <a:buNone/>
            </a:pPr>
            <a:r>
              <a:rPr lang="cs-CZ" sz="2400" dirty="0" smtClean="0"/>
              <a:t>Jazyk : čeština</a:t>
            </a:r>
          </a:p>
          <a:p>
            <a:pPr marL="0" indent="0">
              <a:buNone/>
            </a:pPr>
            <a:r>
              <a:rPr lang="cs-CZ" sz="2400" dirty="0" smtClean="0"/>
              <a:t>Očekávaný výstup : Vlastnosti a využití kyslíku. Pojmy ozón, 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ozónová díra, freony. Souvislost nadměrného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            opalování a rakoviny kůže.</a:t>
            </a:r>
          </a:p>
          <a:p>
            <a:pPr marL="0" indent="0">
              <a:buNone/>
            </a:pPr>
            <a:r>
              <a:rPr lang="cs-CZ" sz="2400" smtClean="0"/>
              <a:t>Druh </a:t>
            </a:r>
            <a:r>
              <a:rPr lang="cs-CZ" sz="2400" dirty="0"/>
              <a:t>materiálu : prezentace</a:t>
            </a:r>
          </a:p>
          <a:p>
            <a:pPr marL="0" indent="0">
              <a:buNone/>
            </a:pPr>
            <a:r>
              <a:rPr lang="cs-CZ" sz="2400" dirty="0"/>
              <a:t>Stupeň a typ vzdělávání : ZŠ praktická 2.st.</a:t>
            </a:r>
          </a:p>
          <a:p>
            <a:pPr marL="0" indent="0">
              <a:buNone/>
            </a:pPr>
            <a:r>
              <a:rPr lang="cs-CZ" sz="2400" dirty="0"/>
              <a:t>Věková skupina : 9. roč. /14-15let                                   </a:t>
            </a:r>
            <a:endParaRPr lang="cs-CZ" sz="2400" dirty="0" smtClean="0"/>
          </a:p>
          <a:p>
            <a:pPr marL="0" indent="0">
              <a:buNone/>
            </a:pPr>
            <a:r>
              <a:rPr lang="cs-CZ" dirty="0" smtClean="0"/>
              <a:t>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891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470025"/>
          </a:xfrm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CHEMICKÉ PRVKY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2420888"/>
            <a:ext cx="7848872" cy="4104456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Chemický prvek </a:t>
            </a:r>
            <a:r>
              <a:rPr lang="cs-CZ" dirty="0" smtClean="0">
                <a:solidFill>
                  <a:schemeClr val="bg1"/>
                </a:solidFill>
              </a:rPr>
              <a:t>= látka, která už nejde rozložit</a:t>
            </a:r>
          </a:p>
          <a:p>
            <a:pPr algn="l"/>
            <a:r>
              <a:rPr lang="cs-CZ" dirty="0">
                <a:solidFill>
                  <a:schemeClr val="bg1"/>
                </a:solidFill>
              </a:rPr>
              <a:t> </a:t>
            </a:r>
            <a:r>
              <a:rPr lang="cs-CZ" dirty="0" smtClean="0">
                <a:solidFill>
                  <a:schemeClr val="bg1"/>
                </a:solidFill>
              </a:rPr>
              <a:t>                                na jednodušší</a:t>
            </a:r>
          </a:p>
          <a:p>
            <a:pPr algn="l"/>
            <a:endParaRPr lang="cs-CZ" dirty="0"/>
          </a:p>
          <a:p>
            <a:pPr algn="l"/>
            <a:r>
              <a:rPr lang="cs-CZ" dirty="0" smtClean="0">
                <a:solidFill>
                  <a:schemeClr val="bg1"/>
                </a:solidFill>
              </a:rPr>
              <a:t>     Voda = kyslík + vodík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</a:t>
            </a:r>
          </a:p>
          <a:p>
            <a:pPr algn="l"/>
            <a:endParaRPr lang="cs-CZ" dirty="0"/>
          </a:p>
          <a:p>
            <a:pPr algn="l"/>
            <a:r>
              <a:rPr lang="cs-CZ" dirty="0" smtClean="0"/>
              <a:t>    </a:t>
            </a:r>
            <a:r>
              <a:rPr lang="cs-CZ" dirty="0" smtClean="0">
                <a:solidFill>
                  <a:schemeClr val="bg1"/>
                </a:solidFill>
              </a:rPr>
              <a:t>to jsou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prvky</a:t>
            </a:r>
            <a:r>
              <a:rPr lang="cs-CZ" dirty="0" smtClean="0">
                <a:solidFill>
                  <a:schemeClr val="bg1"/>
                </a:solidFill>
              </a:rPr>
              <a:t>, dál už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nejdou dělit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Rozdělení prvků : 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A/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KOVY</a:t>
            </a:r>
          </a:p>
          <a:p>
            <a:pPr algn="l"/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B/</a:t>
            </a:r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NEKOVY</a:t>
            </a:r>
          </a:p>
          <a:p>
            <a:pPr algn="l"/>
            <a:endParaRPr lang="cs-CZ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Šipka dolů 3"/>
          <p:cNvSpPr/>
          <p:nvPr/>
        </p:nvSpPr>
        <p:spPr>
          <a:xfrm>
            <a:off x="2267744" y="3849553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P3P6FKS4\MP9003901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725" y="3645024"/>
            <a:ext cx="1945046" cy="1387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3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1916832"/>
            <a:ext cx="59766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9600" b="1" dirty="0" smtClean="0"/>
              <a:t>NEKOVY</a:t>
            </a:r>
            <a:endParaRPr lang="cs-CZ" sz="9600" b="1" dirty="0"/>
          </a:p>
        </p:txBody>
      </p:sp>
    </p:spTree>
    <p:extLst>
      <p:ext uri="{BB962C8B-B14F-4D97-AF65-F5344CB8AC3E}">
        <p14:creationId xmlns:p14="http://schemas.microsoft.com/office/powerpoint/2010/main" val="1447497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/>
          </a:solidFill>
        </p:spPr>
        <p:txBody>
          <a:bodyPr/>
          <a:lstStyle/>
          <a:p>
            <a:r>
              <a:rPr lang="cs-CZ" dirty="0" smtClean="0"/>
              <a:t>KYSLÍK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lvl="0" indent="0">
              <a:buNone/>
            </a:pPr>
            <a:r>
              <a:rPr lang="cs-CZ" sz="3300" dirty="0" smtClean="0"/>
              <a:t>Bezbarvý plyn, </a:t>
            </a:r>
            <a:r>
              <a:rPr lang="cs-CZ" sz="3300" dirty="0">
                <a:solidFill>
                  <a:prstClr val="black"/>
                </a:solidFill>
              </a:rPr>
              <a:t>d</a:t>
            </a:r>
            <a:r>
              <a:rPr lang="cs-CZ" sz="3300" dirty="0" smtClean="0">
                <a:solidFill>
                  <a:prstClr val="black"/>
                </a:solidFill>
              </a:rPr>
              <a:t>ruhá </a:t>
            </a:r>
            <a:r>
              <a:rPr lang="cs-CZ" sz="3300" dirty="0">
                <a:solidFill>
                  <a:prstClr val="black"/>
                </a:solidFill>
              </a:rPr>
              <a:t>hlavní složka vzduchu</a:t>
            </a:r>
          </a:p>
          <a:p>
            <a:pPr marL="0" indent="0">
              <a:buNone/>
            </a:pPr>
            <a:endParaRPr lang="cs-CZ" dirty="0" smtClean="0"/>
          </a:p>
          <a:p>
            <a:pPr marL="0" lvl="0" indent="0">
              <a:buNone/>
            </a:pPr>
            <a:r>
              <a:rPr lang="cs-CZ" sz="3300" dirty="0">
                <a:solidFill>
                  <a:srgbClr val="FF0000"/>
                </a:solidFill>
              </a:rPr>
              <a:t>Nutný pro existenci živých organizmů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Rozpuštěn i ve vodě</a:t>
            </a:r>
          </a:p>
          <a:p>
            <a:pPr marL="0" indent="0">
              <a:buNone/>
            </a:pPr>
            <a:r>
              <a:rPr lang="cs-CZ" dirty="0" smtClean="0"/>
              <a:t>             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pro dýchání mnoha živočichů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Podporuje hoření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5" name="Graf 4"/>
          <p:cNvGraphicFramePr/>
          <p:nvPr>
            <p:extLst>
              <p:ext uri="{D42A27DB-BD31-4B8C-83A1-F6EECF244321}">
                <p14:modId xmlns:p14="http://schemas.microsoft.com/office/powerpoint/2010/main" val="743884935"/>
              </p:ext>
            </p:extLst>
          </p:nvPr>
        </p:nvGraphicFramePr>
        <p:xfrm>
          <a:off x="4860032" y="1916832"/>
          <a:ext cx="5328592" cy="35599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Šipka dolů 5"/>
          <p:cNvSpPr/>
          <p:nvPr/>
        </p:nvSpPr>
        <p:spPr>
          <a:xfrm>
            <a:off x="1735065" y="3886808"/>
            <a:ext cx="484632" cy="6667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28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Graphic spid="5" grpId="0">
        <p:bldAsOne/>
      </p:bldGraphic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Využití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Uchováván ve speciálních lahvích s modrým pruhem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/kapalný nebo plynný/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A/dýchací přístroje </a:t>
            </a:r>
            <a:r>
              <a:rPr lang="cs-CZ" sz="2800" dirty="0" smtClean="0"/>
              <a:t>/lékařství, potápění, letectví,</a:t>
            </a:r>
          </a:p>
          <a:p>
            <a:pPr marL="0" indent="0"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                horolezectví,…/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B/řezání a sváření kovů</a:t>
            </a:r>
          </a:p>
        </p:txBody>
      </p:sp>
      <p:pic>
        <p:nvPicPr>
          <p:cNvPr id="3075" name="Picture 3" descr="C:\Documents and Settings\admin\Local Settings\Temporary Internet Files\Content.IE5\PNZ5VIZ5\MP90018276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73016"/>
            <a:ext cx="1738880" cy="219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Documents and Settings\admin\Local Settings\Temporary Internet Files\Content.IE5\18KCNG0G\MM90031579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1181" y="4087995"/>
            <a:ext cx="1676887" cy="167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3449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dirty="0" smtClean="0"/>
              <a:t>OZÓN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19256" cy="4569371"/>
          </a:xfrm>
        </p:spPr>
        <p:txBody>
          <a:bodyPr>
            <a:normAutofit fontScale="85000" lnSpcReduction="20000"/>
          </a:bodyPr>
          <a:lstStyle/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Formou kyslíku je </a:t>
            </a:r>
            <a:r>
              <a:rPr lang="cs-CZ" sz="2200" b="1" dirty="0"/>
              <a:t>ozón</a:t>
            </a:r>
            <a:r>
              <a:rPr lang="cs-CZ" sz="2200" dirty="0">
                <a:solidFill>
                  <a:schemeClr val="bg1"/>
                </a:solidFill>
              </a:rPr>
              <a:t> 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0" lvl="0" indent="0">
              <a:buNone/>
            </a:pPr>
            <a:r>
              <a:rPr lang="cs-CZ" sz="2200" dirty="0" smtClean="0">
                <a:solidFill>
                  <a:schemeClr val="bg1"/>
                </a:solidFill>
              </a:rPr>
              <a:t>                                         /</a:t>
            </a:r>
            <a:r>
              <a:rPr lang="cs-CZ" sz="2200" dirty="0">
                <a:solidFill>
                  <a:schemeClr val="bg1"/>
                </a:solidFill>
              </a:rPr>
              <a:t>v přírodě se vyskytuje </a:t>
            </a:r>
            <a:r>
              <a:rPr lang="pl-PL" sz="2200" dirty="0">
                <a:solidFill>
                  <a:schemeClr val="bg1"/>
                </a:solidFill>
              </a:rPr>
              <a:t>v horských oblastech </a:t>
            </a:r>
          </a:p>
          <a:p>
            <a:pPr marL="0" lvl="0" indent="0">
              <a:buNone/>
            </a:pPr>
            <a:r>
              <a:rPr lang="pl-PL" sz="2200" dirty="0">
                <a:solidFill>
                  <a:schemeClr val="bg1"/>
                </a:solidFill>
              </a:rPr>
              <a:t>                                          </a:t>
            </a:r>
            <a:r>
              <a:rPr lang="pl-PL" sz="2200" dirty="0" smtClean="0">
                <a:solidFill>
                  <a:schemeClr val="bg1"/>
                </a:solidFill>
              </a:rPr>
              <a:t>nebo </a:t>
            </a:r>
            <a:r>
              <a:rPr lang="pl-PL" sz="2200" dirty="0">
                <a:solidFill>
                  <a:schemeClr val="bg1"/>
                </a:solidFill>
              </a:rPr>
              <a:t>u moře</a:t>
            </a:r>
            <a:r>
              <a:rPr lang="pl-PL" sz="2200" dirty="0" smtClean="0">
                <a:solidFill>
                  <a:schemeClr val="bg1"/>
                </a:solidFill>
              </a:rPr>
              <a:t>/</a:t>
            </a:r>
          </a:p>
          <a:p>
            <a:pPr marL="0" lvl="0" indent="0">
              <a:buNone/>
            </a:pPr>
            <a:endParaRPr lang="pl-PL" sz="2200" dirty="0" smtClean="0">
              <a:solidFill>
                <a:schemeClr val="bg1"/>
              </a:solidFill>
            </a:endParaRPr>
          </a:p>
          <a:p>
            <a:pPr marL="0" lvl="0" indent="0">
              <a:buNone/>
            </a:pPr>
            <a:r>
              <a:rPr lang="cs-CZ" sz="2200" dirty="0" smtClean="0">
                <a:solidFill>
                  <a:schemeClr val="bg1"/>
                </a:solidFill>
              </a:rPr>
              <a:t>    Ve </a:t>
            </a:r>
            <a:r>
              <a:rPr lang="cs-CZ" sz="2200" dirty="0">
                <a:solidFill>
                  <a:schemeClr val="bg1"/>
                </a:solidFill>
              </a:rPr>
              <a:t>výšce asi </a:t>
            </a:r>
            <a:r>
              <a:rPr lang="cs-CZ" sz="2200" b="1" dirty="0">
                <a:solidFill>
                  <a:schemeClr val="bg2">
                    <a:lumMod val="10000"/>
                  </a:schemeClr>
                </a:solidFill>
              </a:rPr>
              <a:t>25</a:t>
            </a:r>
            <a:r>
              <a:rPr lang="cs-CZ" sz="2200" dirty="0">
                <a:solidFill>
                  <a:schemeClr val="bg1"/>
                </a:solidFill>
              </a:rPr>
              <a:t> km nad </a:t>
            </a:r>
            <a:r>
              <a:rPr lang="cs-CZ" sz="2200" dirty="0" smtClean="0">
                <a:solidFill>
                  <a:schemeClr val="bg1"/>
                </a:solidFill>
              </a:rPr>
              <a:t>zemí </a:t>
            </a:r>
            <a:r>
              <a:rPr lang="cs-CZ" sz="2200" dirty="0">
                <a:solidFill>
                  <a:schemeClr val="bg1"/>
                </a:solidFill>
              </a:rPr>
              <a:t>tvoří </a:t>
            </a:r>
            <a:r>
              <a:rPr lang="cs-CZ" sz="2200" b="1" dirty="0">
                <a:solidFill>
                  <a:schemeClr val="bg2">
                    <a:lumMod val="10000"/>
                  </a:schemeClr>
                </a:solidFill>
              </a:rPr>
              <a:t>ozónovou vrstvu</a:t>
            </a:r>
            <a:r>
              <a:rPr lang="cs-CZ" sz="2200" dirty="0">
                <a:solidFill>
                  <a:schemeClr val="bg1"/>
                </a:solidFill>
              </a:rPr>
              <a:t>,</a:t>
            </a:r>
          </a:p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    která </a:t>
            </a:r>
            <a:r>
              <a:rPr lang="cs-CZ" sz="2200" b="1" dirty="0">
                <a:solidFill>
                  <a:srgbClr val="FFFF00"/>
                </a:solidFill>
              </a:rPr>
              <a:t>chrání Zemi před nebezpečným zářením z kosmu </a:t>
            </a:r>
            <a:r>
              <a:rPr lang="cs-CZ" sz="2200" dirty="0">
                <a:solidFill>
                  <a:schemeClr val="bg1"/>
                </a:solidFill>
              </a:rPr>
              <a:t>– </a:t>
            </a:r>
            <a:r>
              <a:rPr lang="cs-CZ" sz="2200" b="1" dirty="0">
                <a:solidFill>
                  <a:srgbClr val="002060"/>
                </a:solidFill>
              </a:rPr>
              <a:t>rakovina</a:t>
            </a:r>
          </a:p>
          <a:p>
            <a:pPr marL="0" lvl="0" indent="0">
              <a:buNone/>
            </a:pPr>
            <a:r>
              <a:rPr lang="cs-CZ" sz="2200" b="1" dirty="0">
                <a:solidFill>
                  <a:srgbClr val="002060"/>
                </a:solidFill>
              </a:rPr>
              <a:t>                                                                                                       </a:t>
            </a:r>
            <a:r>
              <a:rPr lang="cs-CZ" sz="2200" b="1" dirty="0" smtClean="0">
                <a:solidFill>
                  <a:srgbClr val="002060"/>
                </a:solidFill>
              </a:rPr>
              <a:t>      kůže  </a:t>
            </a:r>
            <a:endParaRPr lang="cs-CZ" sz="2200" b="1" dirty="0">
              <a:solidFill>
                <a:srgbClr val="002060"/>
              </a:solidFill>
            </a:endParaRPr>
          </a:p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    Porušení vrstvy </a:t>
            </a:r>
            <a:r>
              <a:rPr lang="cs-CZ" sz="2200" dirty="0" smtClean="0">
                <a:solidFill>
                  <a:schemeClr val="bg1"/>
                </a:solidFill>
              </a:rPr>
              <a:t>= </a:t>
            </a:r>
            <a:r>
              <a:rPr lang="cs-CZ" sz="2200" b="1" dirty="0" smtClean="0">
                <a:solidFill>
                  <a:schemeClr val="bg2">
                    <a:lumMod val="10000"/>
                  </a:schemeClr>
                </a:solidFill>
              </a:rPr>
              <a:t>„ </a:t>
            </a:r>
            <a:r>
              <a:rPr lang="cs-CZ" sz="2200" b="1" dirty="0">
                <a:solidFill>
                  <a:schemeClr val="bg2">
                    <a:lumMod val="10000"/>
                  </a:schemeClr>
                </a:solidFill>
              </a:rPr>
              <a:t>ozónová díra“</a:t>
            </a:r>
            <a:endParaRPr lang="pl-PL" sz="2200" b="1" dirty="0">
              <a:solidFill>
                <a:schemeClr val="bg2">
                  <a:lumMod val="10000"/>
                </a:schemeClr>
              </a:solidFill>
            </a:endParaRPr>
          </a:p>
          <a:p>
            <a:pPr marL="0" lvl="0" indent="0">
              <a:buNone/>
            </a:pPr>
            <a:r>
              <a:rPr lang="cs-CZ" sz="2200" dirty="0" smtClean="0">
                <a:solidFill>
                  <a:schemeClr val="bg1"/>
                </a:solidFill>
              </a:rPr>
              <a:t>     /např. nad Austrálií a Antarktidou/</a:t>
            </a:r>
            <a:endParaRPr lang="cs-CZ" sz="2200" dirty="0">
              <a:solidFill>
                <a:schemeClr val="bg1"/>
              </a:solidFill>
            </a:endParaRPr>
          </a:p>
          <a:p>
            <a:pPr marL="0" lvl="0" indent="0">
              <a:buNone/>
            </a:pPr>
            <a:r>
              <a:rPr lang="cs-CZ" sz="2200" dirty="0" smtClean="0">
                <a:solidFill>
                  <a:schemeClr val="bg1"/>
                </a:solidFill>
              </a:rPr>
              <a:t>    </a:t>
            </a:r>
          </a:p>
          <a:p>
            <a:pPr marL="0" lvl="0" indent="0">
              <a:buNone/>
            </a:pPr>
            <a:endParaRPr lang="cs-CZ" sz="22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2200" dirty="0">
                <a:solidFill>
                  <a:prstClr val="black"/>
                </a:solidFill>
              </a:rPr>
              <a:t> </a:t>
            </a:r>
            <a:r>
              <a:rPr lang="cs-CZ" sz="2200" dirty="0" smtClean="0">
                <a:solidFill>
                  <a:prstClr val="black"/>
                </a:solidFill>
              </a:rPr>
              <a:t>   </a:t>
            </a:r>
            <a:r>
              <a:rPr lang="cs-CZ" sz="2200" b="1" dirty="0" smtClean="0"/>
              <a:t>Příčiny</a:t>
            </a:r>
            <a:r>
              <a:rPr lang="cs-CZ" sz="2200" dirty="0" smtClean="0">
                <a:solidFill>
                  <a:schemeClr val="bg1"/>
                </a:solidFill>
              </a:rPr>
              <a:t>  :   znečištění vzduchu např. FREONY </a:t>
            </a:r>
          </a:p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                                                                              /součást sprejů nebo </a:t>
            </a:r>
          </a:p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 </a:t>
            </a:r>
            <a:r>
              <a:rPr lang="cs-CZ" sz="2200" dirty="0" smtClean="0">
                <a:solidFill>
                  <a:schemeClr val="bg1"/>
                </a:solidFill>
              </a:rPr>
              <a:t>                                                                                chladících zařízení/</a:t>
            </a:r>
            <a:endParaRPr lang="cs-CZ" sz="2200" dirty="0">
              <a:solidFill>
                <a:schemeClr val="bg1"/>
              </a:solidFill>
            </a:endParaRPr>
          </a:p>
          <a:p>
            <a:pPr marL="0" lvl="0" indent="0">
              <a:buNone/>
            </a:pPr>
            <a:r>
              <a:rPr lang="cs-CZ" sz="2200" dirty="0">
                <a:solidFill>
                  <a:schemeClr val="bg1"/>
                </a:solidFill>
              </a:rPr>
              <a:t>                                                                </a:t>
            </a:r>
            <a:r>
              <a:rPr lang="cs-CZ" sz="2200" dirty="0" smtClean="0">
                <a:solidFill>
                  <a:schemeClr val="bg1"/>
                </a:solidFill>
              </a:rPr>
              <a:t>                </a:t>
            </a:r>
            <a:r>
              <a:rPr lang="cs-CZ" sz="2200" b="1" dirty="0" smtClean="0">
                <a:solidFill>
                  <a:schemeClr val="bg2">
                    <a:lumMod val="10000"/>
                  </a:schemeClr>
                </a:solidFill>
              </a:rPr>
              <a:t>Proto se výroba freonů ukončuje</a:t>
            </a:r>
            <a:r>
              <a:rPr lang="cs-CZ" sz="2200" dirty="0" smtClean="0">
                <a:solidFill>
                  <a:schemeClr val="bg1"/>
                </a:solidFill>
              </a:rPr>
              <a:t>.</a:t>
            </a:r>
            <a:endParaRPr lang="cs-CZ" sz="2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2050" name="Picture 2" descr="C:\Documents and Settings\admin\Local Settings\Temporary Internet Files\Content.IE5\5UKBQNT7\MC90044212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864311"/>
            <a:ext cx="752103" cy="752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admin\Local Settings\Temporary Internet Files\Content.IE5\AWZJTM0M\MC9001992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229199"/>
            <a:ext cx="1021618" cy="113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Program Files\Microsoft Office\MEDIA\CAGCAT10\j0285360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429000"/>
            <a:ext cx="1144777" cy="1411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66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Citace 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/>
              <a:t>http://globaloteplovani.blogspot.com/2008/03Houghton, J. Globální oteplování - Úvod do studia změn klimatu a prostředí. Praha: Academia, 1998.</a:t>
            </a:r>
          </a:p>
          <a:p>
            <a:endParaRPr lang="cs-CZ" sz="1400" dirty="0"/>
          </a:p>
          <a:p>
            <a:r>
              <a:rPr lang="cs-CZ" sz="1400" dirty="0" smtClean="0"/>
              <a:t>/ozonov-dra-ozone-depletion_15.html</a:t>
            </a:r>
          </a:p>
          <a:p>
            <a:r>
              <a:rPr lang="cs-CZ" sz="1200" dirty="0" err="1">
                <a:solidFill>
                  <a:srgbClr val="000000"/>
                </a:solidFill>
                <a:latin typeface="tahoma"/>
              </a:rPr>
              <a:t>Lippert</a:t>
            </a:r>
            <a:r>
              <a:rPr lang="cs-CZ" sz="1200" dirty="0">
                <a:solidFill>
                  <a:srgbClr val="000000"/>
                </a:solidFill>
                <a:latin typeface="tahoma"/>
              </a:rPr>
              <a:t>, E. </a:t>
            </a:r>
            <a:r>
              <a:rPr lang="cs-CZ" sz="1200" i="1" dirty="0">
                <a:solidFill>
                  <a:srgbClr val="000000"/>
                </a:solidFill>
                <a:latin typeface="tahoma"/>
              </a:rPr>
              <a:t>Ozonová vrstva Země</a:t>
            </a:r>
            <a:r>
              <a:rPr lang="cs-CZ" sz="1200" dirty="0">
                <a:solidFill>
                  <a:srgbClr val="000000"/>
                </a:solidFill>
                <a:latin typeface="tahoma"/>
              </a:rPr>
              <a:t>. Praha: Vesmír, 1995.</a:t>
            </a:r>
            <a:r>
              <a:rPr lang="cs-CZ" sz="1200" dirty="0">
                <a:solidFill>
                  <a:srgbClr val="555544"/>
                </a:solidFill>
                <a:latin typeface="tahoma"/>
              </a:rPr>
              <a:t/>
            </a:r>
            <a:br>
              <a:rPr lang="cs-CZ" sz="1200" dirty="0">
                <a:solidFill>
                  <a:srgbClr val="555544"/>
                </a:solidFill>
                <a:latin typeface="tahoma"/>
              </a:rPr>
            </a:br>
            <a:r>
              <a:rPr lang="cs-CZ" sz="1400" dirty="0">
                <a:solidFill>
                  <a:srgbClr val="555544"/>
                </a:solidFill>
                <a:latin typeface="tahoma"/>
              </a:rPr>
              <a:t/>
            </a:r>
            <a:br>
              <a:rPr lang="cs-CZ" sz="1400" dirty="0">
                <a:solidFill>
                  <a:srgbClr val="555544"/>
                </a:solidFill>
                <a:latin typeface="tahoma"/>
              </a:rPr>
            </a:br>
            <a:r>
              <a:rPr lang="cs-CZ" sz="1400" dirty="0" smtClean="0">
                <a:solidFill>
                  <a:srgbClr val="555544"/>
                </a:solidFill>
                <a:latin typeface="tahoma"/>
              </a:rPr>
              <a:t>/cit.8.1.2012</a:t>
            </a:r>
            <a:r>
              <a:rPr lang="cs-CZ" sz="1400" dirty="0" smtClean="0">
                <a:solidFill>
                  <a:srgbClr val="555544"/>
                </a:solidFill>
                <a:latin typeface="tahoma"/>
              </a:rPr>
              <a:t>/</a:t>
            </a:r>
          </a:p>
          <a:p>
            <a:r>
              <a:rPr lang="cs-CZ" sz="1400" dirty="0" smtClean="0">
                <a:solidFill>
                  <a:srgbClr val="555544"/>
                </a:solidFill>
                <a:latin typeface="tahoma"/>
              </a:rPr>
              <a:t>www.office.microsoft.com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9412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312</Words>
  <Application>Microsoft Office PowerPoint</Application>
  <PresentationFormat>Předvádění na obrazovce (4:3)</PresentationFormat>
  <Paragraphs>74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1_Motiv systému Office</vt:lpstr>
      <vt:lpstr>Prezentace aplikace PowerPoint</vt:lpstr>
      <vt:lpstr>Prezentace aplikace PowerPoint</vt:lpstr>
      <vt:lpstr>CHEMICKÉ PRVKY</vt:lpstr>
      <vt:lpstr>Prezentace aplikace PowerPoint</vt:lpstr>
      <vt:lpstr>KYSLÍK</vt:lpstr>
      <vt:lpstr>Využití :</vt:lpstr>
      <vt:lpstr>OZÓN</vt:lpstr>
      <vt:lpstr>Citace 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Jaana</dc:creator>
  <cp:lastModifiedBy>Valášková Jana</cp:lastModifiedBy>
  <cp:revision>19</cp:revision>
  <dcterms:created xsi:type="dcterms:W3CDTF">2012-01-08T12:42:35Z</dcterms:created>
  <dcterms:modified xsi:type="dcterms:W3CDTF">2012-06-22T10:29:18Z</dcterms:modified>
</cp:coreProperties>
</file>