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72" r:id="rId3"/>
    <p:sldId id="266" r:id="rId4"/>
    <p:sldId id="260" r:id="rId5"/>
    <p:sldId id="256" r:id="rId6"/>
    <p:sldId id="258" r:id="rId7"/>
    <p:sldId id="268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VY_32_INOVACE_15_CHEMIE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Kyseliny – kyselina sírová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0BB9295-1A89-4F79-B9FD-8D4FEDDE265D}" type="presOf" srcId="{4C35D32F-0EAB-4CD7-82EE-45574DC2A586}" destId="{8BEBB6EC-1DAA-4CAC-8A25-BC0FCBD5DBD5}" srcOrd="0" destOrd="0" presId="urn:microsoft.com/office/officeart/2005/8/layout/target3"/>
    <dgm:cxn modelId="{B42568F7-FF42-4288-BF0F-DA232AFCE87B}" type="presOf" srcId="{D8197B8C-B260-4A16-BDF4-0947B075E274}" destId="{25B08C86-7E15-44DC-BE7F-FFB55DD49D12}" srcOrd="0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A93365C7-14B9-495B-9091-91FE7B613881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757AEE8-0D16-4AEA-BEBA-2924A1F13003}" type="presOf" srcId="{02D3ABD5-07DC-48E3-807C-B204D29A7DF0}" destId="{61B35E2F-12DF-441A-B3C7-B9B960E9874B}" srcOrd="0" destOrd="0" presId="urn:microsoft.com/office/officeart/2005/8/layout/target3"/>
    <dgm:cxn modelId="{93CEA028-5182-4E67-85F2-B02A2BC28A77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028FA3D-F0EB-4340-9E53-C47A2F37CE60}" type="presOf" srcId="{4C35D32F-0EAB-4CD7-82EE-45574DC2A586}" destId="{890E4F0B-2866-4A3F-A3C7-2A14B1797930}" srcOrd="1" destOrd="0" presId="urn:microsoft.com/office/officeart/2005/8/layout/target3"/>
    <dgm:cxn modelId="{FCE72F64-FDB7-491B-804A-4FB32B2C07DA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C7ED35D-5022-4309-992D-817B12B954CB}" type="presOf" srcId="{D1D4F407-5343-4D3F-B5B9-D407B03CAEB4}" destId="{AED2198E-93D5-4001-81B4-73124B309672}" srcOrd="1" destOrd="0" presId="urn:microsoft.com/office/officeart/2005/8/layout/target3"/>
    <dgm:cxn modelId="{FC03578A-2093-4E8A-A429-2513884208C6}" type="presOf" srcId="{B651F6E3-6281-48DB-9319-2AEAFDAE7572}" destId="{619D679B-A015-4ECF-8348-D1034C574F40}" srcOrd="0" destOrd="0" presId="urn:microsoft.com/office/officeart/2005/8/layout/target3"/>
    <dgm:cxn modelId="{03D124B5-3641-454B-907D-788D6E8583A9}" type="presOf" srcId="{D1B46980-6531-4606-95E6-44980827E919}" destId="{6140AFEC-043D-4C43-A2F9-D0F5331DF3A3}" srcOrd="0" destOrd="0" presId="urn:microsoft.com/office/officeart/2005/8/layout/target3"/>
    <dgm:cxn modelId="{615C2D59-4054-4B77-8EBE-B6B7A1D5D7E0}" type="presOf" srcId="{D1B46980-6531-4606-95E6-44980827E919}" destId="{2BE915AB-18AA-4053-B92C-3BFC9ED204BB}" srcOrd="1" destOrd="0" presId="urn:microsoft.com/office/officeart/2005/8/layout/target3"/>
    <dgm:cxn modelId="{82388954-DA59-440D-96B7-C60037B93633}" type="presOf" srcId="{D1D4F407-5343-4D3F-B5B9-D407B03CAEB4}" destId="{D005CE8C-CC26-4C3E-AC11-E15060ECD759}" srcOrd="0" destOrd="0" presId="urn:microsoft.com/office/officeart/2005/8/layout/target3"/>
    <dgm:cxn modelId="{48A82A68-CC34-4223-9750-1B295278301D}" type="presOf" srcId="{02D3ABD5-07DC-48E3-807C-B204D29A7DF0}" destId="{7F32AFE6-5D2C-4DC7-87A5-B62FB13DC21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D543582-1164-4BFF-8BD3-3130EE57EC68}" type="presParOf" srcId="{333A1088-737F-45CB-B68E-254E46348037}" destId="{F5ABB229-8D3B-4694-996A-96F23CF14429}" srcOrd="0" destOrd="0" presId="urn:microsoft.com/office/officeart/2005/8/layout/target3"/>
    <dgm:cxn modelId="{2DFD0B1D-DFB1-407A-870B-A1B4B2DD3566}" type="presParOf" srcId="{333A1088-737F-45CB-B68E-254E46348037}" destId="{F41139FD-01EE-4571-8B17-4FB00FC51163}" srcOrd="1" destOrd="0" presId="urn:microsoft.com/office/officeart/2005/8/layout/target3"/>
    <dgm:cxn modelId="{80EDB13F-A65C-42B8-BD16-198A97043B95}" type="presParOf" srcId="{333A1088-737F-45CB-B68E-254E46348037}" destId="{D005CE8C-CC26-4C3E-AC11-E15060ECD759}" srcOrd="2" destOrd="0" presId="urn:microsoft.com/office/officeart/2005/8/layout/target3"/>
    <dgm:cxn modelId="{CC212004-86E6-4FB7-96CB-97B3112B2ACC}" type="presParOf" srcId="{333A1088-737F-45CB-B68E-254E46348037}" destId="{2C702D82-9B77-49B7-9568-BB8EB47C3372}" srcOrd="3" destOrd="0" presId="urn:microsoft.com/office/officeart/2005/8/layout/target3"/>
    <dgm:cxn modelId="{1F3C6C00-A6C6-47FB-8865-93A1DD518244}" type="presParOf" srcId="{333A1088-737F-45CB-B68E-254E46348037}" destId="{A52A0455-90FF-4808-ABD0-F02540D31D5A}" srcOrd="4" destOrd="0" presId="urn:microsoft.com/office/officeart/2005/8/layout/target3"/>
    <dgm:cxn modelId="{1674618E-FC95-4444-A22F-1787C3EFF8E3}" type="presParOf" srcId="{333A1088-737F-45CB-B68E-254E46348037}" destId="{6140AFEC-043D-4C43-A2F9-D0F5331DF3A3}" srcOrd="5" destOrd="0" presId="urn:microsoft.com/office/officeart/2005/8/layout/target3"/>
    <dgm:cxn modelId="{9E2AC037-9750-4D00-A784-8D5EAD4378B8}" type="presParOf" srcId="{333A1088-737F-45CB-B68E-254E46348037}" destId="{9358AC05-5D7D-4327-9F80-1AD486AEA664}" srcOrd="6" destOrd="0" presId="urn:microsoft.com/office/officeart/2005/8/layout/target3"/>
    <dgm:cxn modelId="{CBFB9AF5-BD15-4F53-8D3A-ABD47A44122E}" type="presParOf" srcId="{333A1088-737F-45CB-B68E-254E46348037}" destId="{313FC574-E1CD-4FB4-B054-0B805CE0447D}" srcOrd="7" destOrd="0" presId="urn:microsoft.com/office/officeart/2005/8/layout/target3"/>
    <dgm:cxn modelId="{38D8914E-A79C-47D1-9712-22309C17FF6E}" type="presParOf" srcId="{333A1088-737F-45CB-B68E-254E46348037}" destId="{619D679B-A015-4ECF-8348-D1034C574F40}" srcOrd="8" destOrd="0" presId="urn:microsoft.com/office/officeart/2005/8/layout/target3"/>
    <dgm:cxn modelId="{B04D382C-3DFE-43CA-8F3B-D69E3680EAD0}" type="presParOf" srcId="{333A1088-737F-45CB-B68E-254E46348037}" destId="{322283A8-4A27-4CDA-BAE3-F381106A9174}" srcOrd="9" destOrd="0" presId="urn:microsoft.com/office/officeart/2005/8/layout/target3"/>
    <dgm:cxn modelId="{240E1F5D-83E7-45CB-860C-7BF104B4A843}" type="presParOf" srcId="{333A1088-737F-45CB-B68E-254E46348037}" destId="{FFC9F71D-1B4F-4AD9-A4A6-86ADEFC8AF5C}" srcOrd="10" destOrd="0" presId="urn:microsoft.com/office/officeart/2005/8/layout/target3"/>
    <dgm:cxn modelId="{721507B0-4CAC-4FB6-8327-46DEB7C538AD}" type="presParOf" srcId="{333A1088-737F-45CB-B68E-254E46348037}" destId="{25B08C86-7E15-44DC-BE7F-FFB55DD49D12}" srcOrd="11" destOrd="0" presId="urn:microsoft.com/office/officeart/2005/8/layout/target3"/>
    <dgm:cxn modelId="{8690A92E-62AD-43CD-8EAC-ADE6473F5924}" type="presParOf" srcId="{333A1088-737F-45CB-B68E-254E46348037}" destId="{76644BE8-9D7C-4C09-B250-3D10AF48CBB7}" srcOrd="12" destOrd="0" presId="urn:microsoft.com/office/officeart/2005/8/layout/target3"/>
    <dgm:cxn modelId="{97BC2D4E-4B71-4F15-BAA5-2E83230B4BBE}" type="presParOf" srcId="{333A1088-737F-45CB-B68E-254E46348037}" destId="{EE85B701-7295-41C0-BA7A-34D3756A2AE6}" srcOrd="13" destOrd="0" presId="urn:microsoft.com/office/officeart/2005/8/layout/target3"/>
    <dgm:cxn modelId="{BD3A5BAE-FC92-478C-841D-B51498AEA4AE}" type="presParOf" srcId="{333A1088-737F-45CB-B68E-254E46348037}" destId="{8BEBB6EC-1DAA-4CAC-8A25-BC0FCBD5DBD5}" srcOrd="14" destOrd="0" presId="urn:microsoft.com/office/officeart/2005/8/layout/target3"/>
    <dgm:cxn modelId="{5F578F34-1D0D-412A-810E-E574405E578A}" type="presParOf" srcId="{333A1088-737F-45CB-B68E-254E46348037}" destId="{D1B260DE-8BB4-4A33-89B8-8818FDEE805A}" srcOrd="15" destOrd="0" presId="urn:microsoft.com/office/officeart/2005/8/layout/target3"/>
    <dgm:cxn modelId="{0BD9D2E3-3EEC-455E-A91D-9B8DAD13F757}" type="presParOf" srcId="{333A1088-737F-45CB-B68E-254E46348037}" destId="{AF3572B6-0987-4E43-8E73-84BA9F9BA0A7}" srcOrd="16" destOrd="0" presId="urn:microsoft.com/office/officeart/2005/8/layout/target3"/>
    <dgm:cxn modelId="{90A92481-0DF4-48C4-8F89-8FB358DEAC64}" type="presParOf" srcId="{333A1088-737F-45CB-B68E-254E46348037}" destId="{61B35E2F-12DF-441A-B3C7-B9B960E9874B}" srcOrd="17" destOrd="0" presId="urn:microsoft.com/office/officeart/2005/8/layout/target3"/>
    <dgm:cxn modelId="{F804C34E-52A2-42B5-9764-BA924D8DAF35}" type="presParOf" srcId="{333A1088-737F-45CB-B68E-254E46348037}" destId="{AED2198E-93D5-4001-81B4-73124B309672}" srcOrd="18" destOrd="0" presId="urn:microsoft.com/office/officeart/2005/8/layout/target3"/>
    <dgm:cxn modelId="{B746D77A-1710-4BE2-88BD-9543EEDFE20F}" type="presParOf" srcId="{333A1088-737F-45CB-B68E-254E46348037}" destId="{2BE915AB-18AA-4053-B92C-3BFC9ED204BB}" srcOrd="19" destOrd="0" presId="urn:microsoft.com/office/officeart/2005/8/layout/target3"/>
    <dgm:cxn modelId="{BBEAF94E-67E2-4636-8A4B-78103E138C2E}" type="presParOf" srcId="{333A1088-737F-45CB-B68E-254E46348037}" destId="{6BB5E863-4638-4E1D-BFDE-399D028AC4ED}" srcOrd="20" destOrd="0" presId="urn:microsoft.com/office/officeart/2005/8/layout/target3"/>
    <dgm:cxn modelId="{159FBA2A-914B-4898-9693-1C8E9772E4F4}" type="presParOf" srcId="{333A1088-737F-45CB-B68E-254E46348037}" destId="{5A5FFA88-C948-4069-8E93-59FA12366E83}" srcOrd="21" destOrd="0" presId="urn:microsoft.com/office/officeart/2005/8/layout/target3"/>
    <dgm:cxn modelId="{9F38E556-34DE-467D-9B57-2D8B10F28218}" type="presParOf" srcId="{333A1088-737F-45CB-B68E-254E46348037}" destId="{890E4F0B-2866-4A3F-A3C7-2A14B1797930}" srcOrd="22" destOrd="0" presId="urn:microsoft.com/office/officeart/2005/8/layout/target3"/>
    <dgm:cxn modelId="{D4295A96-37C8-4C1E-AA19-4E4560B80ABC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VY_32_INOVACE_15_CHEMIE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Kyseliny – kyselina sírová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9E7703-A8DD-46C8-BC2A-E676EF91DFE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5C34F7-F0D7-49BB-85CE-9D6D15AAAB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8898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7DD84-7890-4F8A-90DA-8D19F797177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50F6C-AF42-486A-AEFB-0D2F4EEB84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8963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7DD84-7890-4F8A-90DA-8D19F797177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50F6C-AF42-486A-AEFB-0D2F4EEB84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94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7DD84-7890-4F8A-90DA-8D19F797177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50F6C-AF42-486A-AEFB-0D2F4EEB84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338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7DD84-7890-4F8A-90DA-8D19F797177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50F6C-AF42-486A-AEFB-0D2F4EEB84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613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7DD84-7890-4F8A-90DA-8D19F797177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50F6C-AF42-486A-AEFB-0D2F4EEB84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625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7DD84-7890-4F8A-90DA-8D19F797177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50F6C-AF42-486A-AEFB-0D2F4EEB84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60369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7DD84-7890-4F8A-90DA-8D19F797177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50F6C-AF42-486A-AEFB-0D2F4EEB84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970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7DD84-7890-4F8A-90DA-8D19F797177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50F6C-AF42-486A-AEFB-0D2F4EEB84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22610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7DD84-7890-4F8A-90DA-8D19F797177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50F6C-AF42-486A-AEFB-0D2F4EEB84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6236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7DD84-7890-4F8A-90DA-8D19F797177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50F6C-AF42-486A-AEFB-0D2F4EEB84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137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7DD84-7890-4F8A-90DA-8D19F797177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50F6C-AF42-486A-AEFB-0D2F4EEB84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2885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67DD84-7890-4F8A-90DA-8D19F797177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650F6C-AF42-486A-AEFB-0D2F4EEB84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274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e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emf"/><Relationship Id="rId3" Type="http://schemas.openxmlformats.org/officeDocument/2006/relationships/image" Target="../media/image10.emf"/><Relationship Id="rId7" Type="http://schemas.openxmlformats.org/officeDocument/2006/relationships/image" Target="../media/image14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emf"/><Relationship Id="rId5" Type="http://schemas.openxmlformats.org/officeDocument/2006/relationships/image" Target="../media/image12.emf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azard_C.svg" TargetMode="External"/><Relationship Id="rId2" Type="http://schemas.openxmlformats.org/officeDocument/2006/relationships/hyperlink" Target="http://cs.wikipedia.org/wiki/Soubor:Sulfuric_acid_burning_tissue_paper.jpg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7941185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1172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Anotace : Úvod nebo shrnutí učiva o kyselinách.</a:t>
            </a:r>
          </a:p>
          <a:p>
            <a:pPr marL="0" indent="0">
              <a:buNone/>
            </a:pPr>
            <a:r>
              <a:rPr lang="cs-CZ" sz="2400" dirty="0" smtClean="0"/>
              <a:t>Jazyk : čeština</a:t>
            </a:r>
          </a:p>
          <a:p>
            <a:pPr marL="0" indent="0">
              <a:buNone/>
            </a:pPr>
            <a:r>
              <a:rPr lang="cs-CZ" sz="2400" dirty="0" smtClean="0"/>
              <a:t>Očekávaný výstup : Vlastnosti kyselin. Koncentrovaná kyselina.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Roztok. Vlastnosti a využití kyseliny sírové.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  1.pomoc při poleptání kyselinou.</a:t>
            </a:r>
          </a:p>
          <a:p>
            <a:pPr marL="0" indent="0">
              <a:buNone/>
            </a:pPr>
            <a:r>
              <a:rPr lang="cs-CZ" sz="2400" dirty="0" smtClean="0"/>
              <a:t>Druh materiálu : prezentace</a:t>
            </a:r>
          </a:p>
          <a:p>
            <a:pPr marL="0" indent="0">
              <a:buNone/>
            </a:pPr>
            <a:r>
              <a:rPr lang="cs-CZ" sz="2400" dirty="0" smtClean="0"/>
              <a:t>Stupeň a typ vzdělávání : ZŠ praktická 2.st.</a:t>
            </a:r>
          </a:p>
          <a:p>
            <a:pPr marL="0" indent="0">
              <a:buNone/>
            </a:pPr>
            <a:r>
              <a:rPr lang="cs-CZ" sz="2400" dirty="0" smtClean="0"/>
              <a:t>Věková skupina : 9. roč. /14-15let/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50778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5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1512167"/>
          </a:xfrm>
        </p:spPr>
        <p:txBody>
          <a:bodyPr>
            <a:normAutofit/>
          </a:bodyPr>
          <a:lstStyle/>
          <a:p>
            <a:r>
              <a:rPr lang="cs-CZ" b="1" spc="600" dirty="0" smtClean="0"/>
              <a:t>Kyseliny</a:t>
            </a:r>
            <a:endParaRPr lang="cs-CZ" b="1" spc="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348880"/>
            <a:ext cx="6400800" cy="3528392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Kyselá chuť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Buď slabé /kyselina mravenčí, 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                             </a:t>
            </a:r>
            <a:r>
              <a:rPr lang="cs-CZ" b="1" dirty="0">
                <a:solidFill>
                  <a:schemeClr val="tx1"/>
                </a:solidFill>
              </a:rPr>
              <a:t>citrónová, octová/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                     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nebo naopak silné – </a:t>
            </a:r>
            <a:r>
              <a:rPr lang="cs-CZ" b="1" dirty="0" smtClean="0">
                <a:solidFill>
                  <a:srgbClr val="FFFF00"/>
                </a:solidFill>
              </a:rPr>
              <a:t>žíraviny </a:t>
            </a:r>
            <a:r>
              <a:rPr lang="cs-CZ" b="1" dirty="0" smtClean="0">
                <a:solidFill>
                  <a:schemeClr val="tx1"/>
                </a:solidFill>
              </a:rPr>
              <a:t>       /kyselina sírová, dusičná,…/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                             </a:t>
            </a:r>
            <a:r>
              <a:rPr lang="cs-CZ" dirty="0" smtClean="0"/>
              <a:t>                                  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292" y="2780928"/>
            <a:ext cx="1047551" cy="1338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060848"/>
            <a:ext cx="1080120" cy="88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3753" y="3233380"/>
            <a:ext cx="1320999" cy="734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1157" y="4509120"/>
            <a:ext cx="1590675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715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4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2016223"/>
          </a:xfrm>
        </p:spPr>
        <p:txBody>
          <a:bodyPr/>
          <a:lstStyle/>
          <a:p>
            <a:r>
              <a:rPr lang="cs-CZ" dirty="0" smtClean="0"/>
              <a:t>Koncentrovaná kyselina a roztok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7564" y="2636912"/>
            <a:ext cx="7848872" cy="331236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Koncentrovaná znamená „zhuštěná“.</a:t>
            </a:r>
          </a:p>
          <a:p>
            <a:endParaRPr lang="cs-CZ" sz="2800" b="1" dirty="0" smtClean="0">
              <a:solidFill>
                <a:schemeClr val="tx1"/>
              </a:solidFill>
            </a:endParaRPr>
          </a:p>
          <a:p>
            <a:r>
              <a:rPr lang="cs-CZ" sz="2800" b="1" dirty="0" smtClean="0">
                <a:solidFill>
                  <a:srgbClr val="FFFF00"/>
                </a:solidFill>
              </a:rPr>
              <a:t>Koncentrovaný roztok </a:t>
            </a:r>
            <a:r>
              <a:rPr lang="cs-CZ" sz="2800" b="1" dirty="0" smtClean="0">
                <a:solidFill>
                  <a:schemeClr val="tx1"/>
                </a:solidFill>
              </a:rPr>
              <a:t>= dané látky je tam </a:t>
            </a:r>
            <a:r>
              <a:rPr lang="cs-CZ" sz="2800" b="1" dirty="0" smtClean="0">
                <a:solidFill>
                  <a:srgbClr val="FFFF00"/>
                </a:solidFill>
              </a:rPr>
              <a:t>mnoho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 </a:t>
            </a:r>
          </a:p>
          <a:p>
            <a:r>
              <a:rPr lang="cs-CZ" sz="2800" b="1" dirty="0" smtClean="0">
                <a:solidFill>
                  <a:srgbClr val="92D050"/>
                </a:solidFill>
              </a:rPr>
              <a:t>Koncentrovaný roztok + voda </a:t>
            </a:r>
            <a:r>
              <a:rPr lang="cs-CZ" sz="2800" b="1" dirty="0" smtClean="0">
                <a:solidFill>
                  <a:schemeClr val="tx1"/>
                </a:solidFill>
              </a:rPr>
              <a:t>= zředěný roztok 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695"/>
          <a:stretch/>
        </p:blipFill>
        <p:spPr bwMode="auto">
          <a:xfrm>
            <a:off x="8066607" y="4695087"/>
            <a:ext cx="734418" cy="1137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0583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5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91412"/>
            <a:ext cx="7772400" cy="1470025"/>
          </a:xfrm>
        </p:spPr>
        <p:txBody>
          <a:bodyPr/>
          <a:lstStyle/>
          <a:p>
            <a:pPr algn="l"/>
            <a:r>
              <a:rPr lang="cs-CZ" dirty="0" smtClean="0"/>
              <a:t>         </a:t>
            </a:r>
            <a:r>
              <a:rPr lang="cs-CZ" sz="4800" b="1" dirty="0" smtClean="0">
                <a:solidFill>
                  <a:srgbClr val="FFFF00"/>
                </a:solidFill>
              </a:rPr>
              <a:t>Kyselina sírová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084710"/>
            <a:ext cx="7920880" cy="3720553"/>
          </a:xfrm>
        </p:spPr>
        <p:txBody>
          <a:bodyPr>
            <a:normAutofit fontScale="77500" lnSpcReduction="20000"/>
          </a:bodyPr>
          <a:lstStyle/>
          <a:p>
            <a:pPr marL="457200" indent="-457200" algn="l"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1"/>
                </a:solidFill>
              </a:rPr>
              <a:t>Bezbarvá, hustá kapalina</a:t>
            </a:r>
          </a:p>
          <a:p>
            <a:pPr marL="457200" indent="-457200" algn="l">
              <a:buFont typeface="Wingdings" pitchFamily="2" charset="2"/>
              <a:buChar char="q"/>
            </a:pPr>
            <a:endParaRPr lang="cs-CZ" b="1" dirty="0" smtClean="0">
              <a:solidFill>
                <a:schemeClr val="tx1"/>
              </a:solidFill>
            </a:endParaRPr>
          </a:p>
          <a:p>
            <a:pPr marL="457200" indent="-457200" algn="l">
              <a:buFont typeface="Wingdings" pitchFamily="2" charset="2"/>
              <a:buChar char="q"/>
            </a:pPr>
            <a:r>
              <a:rPr lang="nl-NL" b="1" dirty="0">
                <a:solidFill>
                  <a:schemeClr val="tx1"/>
                </a:solidFill>
              </a:rPr>
              <a:t>Umí pohlcovat vlhkost ze vzduchu </a:t>
            </a: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marL="457200" indent="-457200" algn="l"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1"/>
                </a:solidFill>
              </a:rPr>
              <a:t>Nebezpečná a silná žíravina</a:t>
            </a:r>
          </a:p>
          <a:p>
            <a:pPr algn="l"/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     /organické látky při potřísnění zuhelnatí/</a:t>
            </a:r>
          </a:p>
          <a:p>
            <a:pPr algn="l"/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                      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        </a:t>
            </a:r>
            <a:r>
              <a:rPr lang="cs-CZ" sz="2600" b="1" dirty="0" smtClean="0">
                <a:solidFill>
                  <a:schemeClr val="tx1"/>
                </a:solidFill>
              </a:rPr>
              <a:t>papír, látka, dřevo, kůže</a:t>
            </a:r>
          </a:p>
          <a:p>
            <a:pPr algn="l"/>
            <a:endParaRPr lang="cs-CZ" sz="2600" b="1" dirty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                                   účinky kyseliny sírové na papír</a:t>
            </a:r>
          </a:p>
          <a:p>
            <a:pPr algn="l"/>
            <a:endParaRPr lang="cs-CZ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584527"/>
            <a:ext cx="1800200" cy="135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764703"/>
            <a:ext cx="2520280" cy="1752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lů 3"/>
          <p:cNvSpPr/>
          <p:nvPr/>
        </p:nvSpPr>
        <p:spPr>
          <a:xfrm>
            <a:off x="2173070" y="4339925"/>
            <a:ext cx="484632" cy="4892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0040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5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3577" y="164207"/>
            <a:ext cx="7772400" cy="1224136"/>
          </a:xfrm>
        </p:spPr>
        <p:txBody>
          <a:bodyPr/>
          <a:lstStyle/>
          <a:p>
            <a:r>
              <a:rPr lang="cs-CZ" dirty="0" smtClean="0"/>
              <a:t>Využití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12359" y="1696096"/>
            <a:ext cx="6400800" cy="4608512"/>
          </a:xfrm>
        </p:spPr>
        <p:txBody>
          <a:bodyPr>
            <a:normAutofit lnSpcReduction="1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   Výroba                    hnojiv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                barviv</a:t>
            </a:r>
          </a:p>
          <a:p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                   výbušnin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               plastů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                vláken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            léků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>
                <a:solidFill>
                  <a:schemeClr val="tx1"/>
                </a:solidFill>
              </a:rPr>
              <a:t>d</a:t>
            </a:r>
            <a:r>
              <a:rPr lang="cs-CZ" b="1" dirty="0" smtClean="0">
                <a:solidFill>
                  <a:schemeClr val="tx1"/>
                </a:solidFill>
              </a:rPr>
              <a:t>o akumulátorů motorových vozidel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0102" y="1412776"/>
            <a:ext cx="1104970" cy="792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3274" y="1988840"/>
            <a:ext cx="792088" cy="894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405037" y="3294415"/>
            <a:ext cx="675099" cy="666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7305" y="3965323"/>
            <a:ext cx="936104" cy="12129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3799" y="5661248"/>
            <a:ext cx="577232" cy="643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9381" y="4417591"/>
            <a:ext cx="883206" cy="904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9318" y="2684215"/>
            <a:ext cx="833438" cy="9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8404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24744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1. pomoc při poleptání kyselinou :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465653"/>
            <a:ext cx="6400800" cy="3289920"/>
          </a:xfrm>
        </p:spPr>
        <p:txBody>
          <a:bodyPr>
            <a:normAutofit fontScale="70000" lnSpcReduction="20000"/>
          </a:bodyPr>
          <a:lstStyle/>
          <a:p>
            <a:pPr marL="514350" indent="-514350" algn="l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Zasažené místo omýt čistou vodou</a:t>
            </a:r>
          </a:p>
          <a:p>
            <a:pPr marL="514350" indent="-514350" algn="l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Opláchnout </a:t>
            </a:r>
            <a:r>
              <a:rPr lang="cs-CZ" b="1" dirty="0" smtClean="0">
                <a:solidFill>
                  <a:srgbClr val="FF0000"/>
                </a:solidFill>
              </a:rPr>
              <a:t>mýdlovou</a:t>
            </a:r>
            <a:r>
              <a:rPr lang="cs-CZ" dirty="0" smtClean="0">
                <a:solidFill>
                  <a:srgbClr val="C00000"/>
                </a:solidFill>
              </a:rPr>
              <a:t> vodou nebo roztokem jedlé sody</a:t>
            </a:r>
          </a:p>
          <a:p>
            <a:pPr marL="514350" indent="-514350" algn="l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Znovu opláchnout vodou</a:t>
            </a:r>
          </a:p>
          <a:p>
            <a:pPr marL="514350" indent="-514350" algn="l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Při silném poleptání přiložit čistý   /sterilní/ obvaz </a:t>
            </a:r>
          </a:p>
          <a:p>
            <a:pPr marL="514350" indent="-514350" algn="l">
              <a:buAutoNum type="arabicPeriod"/>
            </a:pPr>
            <a:endParaRPr lang="cs-CZ" dirty="0" smtClean="0">
              <a:solidFill>
                <a:srgbClr val="C00000"/>
              </a:solidFill>
            </a:endParaRPr>
          </a:p>
          <a:p>
            <a:pPr algn="l"/>
            <a:r>
              <a:rPr lang="cs-CZ" sz="4600" b="1" dirty="0" smtClean="0">
                <a:solidFill>
                  <a:srgbClr val="FF0000"/>
                </a:solidFill>
              </a:rPr>
              <a:t>Nutné pracovat s ochranným oblečením, rukavicemi i brýlemi !!!</a:t>
            </a:r>
            <a:endParaRPr lang="cs-CZ" sz="4600" b="1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463937"/>
            <a:ext cx="976284" cy="1097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8426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501008"/>
            <a:ext cx="7992888" cy="2448272"/>
          </a:xfrm>
        </p:spPr>
        <p:txBody>
          <a:bodyPr>
            <a:normAutofit/>
          </a:bodyPr>
          <a:lstStyle/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cs.wikipedia.org/wiki/Soubor:Sulfuric_acid_burning_tissue_paper.jpg</a:t>
            </a:r>
            <a:endParaRPr lang="cs-CZ" sz="1800" dirty="0" smtClean="0"/>
          </a:p>
          <a:p>
            <a:pPr algn="l"/>
            <a:r>
              <a:rPr lang="cs-CZ" sz="1800" dirty="0" smtClean="0"/>
              <a:t>       </a:t>
            </a:r>
            <a:r>
              <a:rPr lang="cs-CZ" sz="1800" dirty="0" smtClean="0">
                <a:hlinkClick r:id="rId3"/>
              </a:rPr>
              <a:t>http</a:t>
            </a:r>
            <a:r>
              <a:rPr lang="cs-CZ" sz="1800" dirty="0">
                <a:hlinkClick r:id="rId3"/>
              </a:rPr>
              <a:t>://</a:t>
            </a:r>
            <a:r>
              <a:rPr lang="cs-CZ" sz="1800" dirty="0" smtClean="0">
                <a:hlinkClick r:id="rId3"/>
              </a:rPr>
              <a:t>cs.wikipedia.org/wiki/Soubor:Hazard_C.svg</a:t>
            </a:r>
            <a:endParaRPr lang="cs-CZ" sz="1800" dirty="0" smtClean="0"/>
          </a:p>
          <a:p>
            <a:pPr algn="l"/>
            <a:r>
              <a:rPr lang="cs-CZ" sz="1800" smtClean="0"/>
              <a:t>      www.office.microsoft.com</a:t>
            </a:r>
            <a:endParaRPr lang="cs-CZ" sz="1800" dirty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741140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241</Words>
  <Application>Microsoft Office PowerPoint</Application>
  <PresentationFormat>Předvádění na obrazovce (4:3)</PresentationFormat>
  <Paragraphs>57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Kyseliny</vt:lpstr>
      <vt:lpstr>Koncentrovaná kyselina a roztok</vt:lpstr>
      <vt:lpstr>         Kyselina sírová</vt:lpstr>
      <vt:lpstr>Využití</vt:lpstr>
      <vt:lpstr>1. pomoc při poleptání kyselinou 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Kyseliny</dc:title>
  <dc:creator>Valášková Jana</dc:creator>
  <cp:lastModifiedBy>Valášková Jana</cp:lastModifiedBy>
  <cp:revision>22</cp:revision>
  <dcterms:created xsi:type="dcterms:W3CDTF">2012-03-15T08:28:04Z</dcterms:created>
  <dcterms:modified xsi:type="dcterms:W3CDTF">2012-06-22T10:25:24Z</dcterms:modified>
</cp:coreProperties>
</file>