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72" r:id="rId2"/>
    <p:sldMasterId id="2147483696" r:id="rId3"/>
  </p:sldMasterIdLst>
  <p:notesMasterIdLst>
    <p:notesMasterId r:id="rId12"/>
  </p:notesMasterIdLst>
  <p:sldIdLst>
    <p:sldId id="260" r:id="rId4"/>
    <p:sldId id="272" r:id="rId5"/>
    <p:sldId id="266" r:id="rId6"/>
    <p:sldId id="259" r:id="rId7"/>
    <p:sldId id="261" r:id="rId8"/>
    <p:sldId id="262" r:id="rId9"/>
    <p:sldId id="268" r:id="rId10"/>
    <p:sldId id="27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heme" Target="theme/theme1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VY_32_INOVACE_16_CHEMIE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Školní Stará Boleslav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Jana Valášková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Kyseliny – kyselina dusičná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PROJEKTU:cz.1.07/1.4.00/21.0979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02D3ABD5-07DC-48E3-807C-B204D29A7DF0}">
      <dgm:prSet/>
      <dgm:spPr/>
      <dgm:t>
        <a:bodyPr/>
        <a:lstStyle/>
        <a:p>
          <a:pPr rtl="0"/>
          <a:endParaRPr lang="cs-CZ" dirty="0"/>
        </a:p>
      </dgm:t>
    </dgm:pt>
    <dgm:pt modelId="{71581956-92C0-47E9-824F-3A406995C740}" type="parTrans" cxnId="{0DB934E3-9EAB-497E-B47C-00E22F2A6CCB}">
      <dgm:prSet/>
      <dgm:spPr/>
      <dgm:t>
        <a:bodyPr/>
        <a:lstStyle/>
        <a:p>
          <a:endParaRPr lang="cs-CZ"/>
        </a:p>
      </dgm:t>
    </dgm:pt>
    <dgm:pt modelId="{6181FE94-7973-464F-AA30-EB45E3AB0300}" type="sibTrans" cxnId="{0DB934E3-9EAB-497E-B47C-00E22F2A6CCB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D1B260DE-8BB4-4A33-89B8-8818FDEE805A}" type="pres">
      <dgm:prSet presAssocID="{02D3ABD5-07DC-48E3-807C-B204D29A7DF0}" presName="vertSpace6" presStyleLbl="node1" presStyleIdx="4" presStyleCnt="6"/>
      <dgm:spPr/>
    </dgm:pt>
    <dgm:pt modelId="{AF3572B6-0987-4E43-8E73-84BA9F9BA0A7}" type="pres">
      <dgm:prSet presAssocID="{02D3ABD5-07DC-48E3-807C-B204D29A7DF0}" presName="circle6" presStyleLbl="node1" presStyleIdx="5" presStyleCnt="6"/>
      <dgm:spPr/>
    </dgm:pt>
    <dgm:pt modelId="{61B35E2F-12DF-441A-B3C7-B9B960E9874B}" type="pres">
      <dgm:prSet presAssocID="{02D3ABD5-07DC-48E3-807C-B204D29A7DF0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32AFE6-5D2C-4DC7-87A5-B62FB13DC21B}" type="pres">
      <dgm:prSet presAssocID="{02D3ABD5-07DC-48E3-807C-B204D29A7DF0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C39D97C-1D93-4ABD-A1D3-DD266B97AE73}" type="presOf" srcId="{D8197B8C-B260-4A16-BDF4-0947B075E274}" destId="{25B08C86-7E15-44DC-BE7F-FFB55DD49D12}" srcOrd="0" destOrd="0" presId="urn:microsoft.com/office/officeart/2005/8/layout/target3"/>
    <dgm:cxn modelId="{6EBA43C6-17EF-442B-98B8-606EDA37B253}" type="presOf" srcId="{4C35D32F-0EAB-4CD7-82EE-45574DC2A586}" destId="{890E4F0B-2866-4A3F-A3C7-2A14B1797930}" srcOrd="1" destOrd="0" presId="urn:microsoft.com/office/officeart/2005/8/layout/target3"/>
    <dgm:cxn modelId="{7F1BB71B-09A3-4635-89AC-2E0E4F90321E}" type="presOf" srcId="{B651F6E3-6281-48DB-9319-2AEAFDAE7572}" destId="{6BB5E863-4638-4E1D-BFDE-399D028AC4ED}" srcOrd="1" destOrd="0" presId="urn:microsoft.com/office/officeart/2005/8/layout/target3"/>
    <dgm:cxn modelId="{0DB934E3-9EAB-497E-B47C-00E22F2A6CCB}" srcId="{757F3AB3-0718-4624-B441-E567A8F0AB56}" destId="{02D3ABD5-07DC-48E3-807C-B204D29A7DF0}" srcOrd="5" destOrd="0" parTransId="{71581956-92C0-47E9-824F-3A406995C740}" sibTransId="{6181FE94-7973-464F-AA30-EB45E3AB0300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78C388C-F99E-4638-82AB-FA7E689234CE}" type="presOf" srcId="{757F3AB3-0718-4624-B441-E567A8F0AB56}" destId="{333A1088-737F-45CB-B68E-254E46348037}" srcOrd="0" destOrd="0" presId="urn:microsoft.com/office/officeart/2005/8/layout/target3"/>
    <dgm:cxn modelId="{BC2B7972-FAA7-41BF-882E-64F6DEDB6380}" type="presOf" srcId="{D8197B8C-B260-4A16-BDF4-0947B075E274}" destId="{5A5FFA88-C948-4069-8E93-59FA12366E83}" srcOrd="1" destOrd="0" presId="urn:microsoft.com/office/officeart/2005/8/layout/target3"/>
    <dgm:cxn modelId="{FBDB556C-B0C1-48A5-BB08-E81002B512F7}" type="presOf" srcId="{4C35D32F-0EAB-4CD7-82EE-45574DC2A586}" destId="{8BEBB6EC-1DAA-4CAC-8A25-BC0FCBD5DBD5}" srcOrd="0" destOrd="0" presId="urn:microsoft.com/office/officeart/2005/8/layout/target3"/>
    <dgm:cxn modelId="{81ABF517-1EB4-4917-9A9A-3A5316F2C373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6AD7D4F-7C42-4519-A4CD-A94BBC1A0946}" type="presOf" srcId="{02D3ABD5-07DC-48E3-807C-B204D29A7DF0}" destId="{61B35E2F-12DF-441A-B3C7-B9B960E9874B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3CF261A-9202-48B2-9083-37CE2EA01C99}" type="presOf" srcId="{D1D4F407-5343-4D3F-B5B9-D407B03CAEB4}" destId="{AED2198E-93D5-4001-81B4-73124B309672}" srcOrd="1" destOrd="0" presId="urn:microsoft.com/office/officeart/2005/8/layout/target3"/>
    <dgm:cxn modelId="{CE9D25AC-F16C-4BF6-8581-484A4B7D0C8C}" type="presOf" srcId="{D1D4F407-5343-4D3F-B5B9-D407B03CAEB4}" destId="{D005CE8C-CC26-4C3E-AC11-E15060ECD759}" srcOrd="0" destOrd="0" presId="urn:microsoft.com/office/officeart/2005/8/layout/target3"/>
    <dgm:cxn modelId="{C403827F-90B5-48D5-800F-8DA7AC31C88B}" type="presOf" srcId="{D1B46980-6531-4606-95E6-44980827E919}" destId="{2BE915AB-18AA-4053-B92C-3BFC9ED204BB}" srcOrd="1" destOrd="0" presId="urn:microsoft.com/office/officeart/2005/8/layout/target3"/>
    <dgm:cxn modelId="{316555D8-F471-4C66-BF88-321AEA9A768A}" type="presOf" srcId="{02D3ABD5-07DC-48E3-807C-B204D29A7DF0}" destId="{7F32AFE6-5D2C-4DC7-87A5-B62FB13DC21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79B17E2-4AD5-46A1-B271-E4BAAA14D576}" type="presOf" srcId="{B651F6E3-6281-48DB-9319-2AEAFDAE7572}" destId="{619D679B-A015-4ECF-8348-D1034C574F40}" srcOrd="0" destOrd="0" presId="urn:microsoft.com/office/officeart/2005/8/layout/target3"/>
    <dgm:cxn modelId="{29961F6F-559A-428B-8BB4-7492A3BEF5B2}" type="presParOf" srcId="{333A1088-737F-45CB-B68E-254E46348037}" destId="{F5ABB229-8D3B-4694-996A-96F23CF14429}" srcOrd="0" destOrd="0" presId="urn:microsoft.com/office/officeart/2005/8/layout/target3"/>
    <dgm:cxn modelId="{4F1E91C1-CBA1-42A5-BA2C-3441CFB9EF40}" type="presParOf" srcId="{333A1088-737F-45CB-B68E-254E46348037}" destId="{F41139FD-01EE-4571-8B17-4FB00FC51163}" srcOrd="1" destOrd="0" presId="urn:microsoft.com/office/officeart/2005/8/layout/target3"/>
    <dgm:cxn modelId="{AA1213EF-76ED-40D8-AA88-9A231CF9F706}" type="presParOf" srcId="{333A1088-737F-45CB-B68E-254E46348037}" destId="{D005CE8C-CC26-4C3E-AC11-E15060ECD759}" srcOrd="2" destOrd="0" presId="urn:microsoft.com/office/officeart/2005/8/layout/target3"/>
    <dgm:cxn modelId="{CBFF2A87-4867-49FF-8372-7E46F7F542FE}" type="presParOf" srcId="{333A1088-737F-45CB-B68E-254E46348037}" destId="{2C702D82-9B77-49B7-9568-BB8EB47C3372}" srcOrd="3" destOrd="0" presId="urn:microsoft.com/office/officeart/2005/8/layout/target3"/>
    <dgm:cxn modelId="{F6E3DD2F-BA7E-4627-AC64-A93FE6922A14}" type="presParOf" srcId="{333A1088-737F-45CB-B68E-254E46348037}" destId="{A52A0455-90FF-4808-ABD0-F02540D31D5A}" srcOrd="4" destOrd="0" presId="urn:microsoft.com/office/officeart/2005/8/layout/target3"/>
    <dgm:cxn modelId="{2C62138F-ECF8-4014-B028-74C02A6A0587}" type="presParOf" srcId="{333A1088-737F-45CB-B68E-254E46348037}" destId="{6140AFEC-043D-4C43-A2F9-D0F5331DF3A3}" srcOrd="5" destOrd="0" presId="urn:microsoft.com/office/officeart/2005/8/layout/target3"/>
    <dgm:cxn modelId="{E9410037-6D57-49B8-BD5A-9650C881A2AE}" type="presParOf" srcId="{333A1088-737F-45CB-B68E-254E46348037}" destId="{9358AC05-5D7D-4327-9F80-1AD486AEA664}" srcOrd="6" destOrd="0" presId="urn:microsoft.com/office/officeart/2005/8/layout/target3"/>
    <dgm:cxn modelId="{C92684B1-61F0-4544-BC25-11598F9E07FD}" type="presParOf" srcId="{333A1088-737F-45CB-B68E-254E46348037}" destId="{313FC574-E1CD-4FB4-B054-0B805CE0447D}" srcOrd="7" destOrd="0" presId="urn:microsoft.com/office/officeart/2005/8/layout/target3"/>
    <dgm:cxn modelId="{E3E3A557-07DC-4DC3-B198-156E842F99BF}" type="presParOf" srcId="{333A1088-737F-45CB-B68E-254E46348037}" destId="{619D679B-A015-4ECF-8348-D1034C574F40}" srcOrd="8" destOrd="0" presId="urn:microsoft.com/office/officeart/2005/8/layout/target3"/>
    <dgm:cxn modelId="{7E4E021D-78DB-472F-9FFB-E3834075553F}" type="presParOf" srcId="{333A1088-737F-45CB-B68E-254E46348037}" destId="{322283A8-4A27-4CDA-BAE3-F381106A9174}" srcOrd="9" destOrd="0" presId="urn:microsoft.com/office/officeart/2005/8/layout/target3"/>
    <dgm:cxn modelId="{065F581A-B57B-4B46-AA21-EE241B57FC34}" type="presParOf" srcId="{333A1088-737F-45CB-B68E-254E46348037}" destId="{FFC9F71D-1B4F-4AD9-A4A6-86ADEFC8AF5C}" srcOrd="10" destOrd="0" presId="urn:microsoft.com/office/officeart/2005/8/layout/target3"/>
    <dgm:cxn modelId="{870F4241-935C-4A75-801B-64424039B054}" type="presParOf" srcId="{333A1088-737F-45CB-B68E-254E46348037}" destId="{25B08C86-7E15-44DC-BE7F-FFB55DD49D12}" srcOrd="11" destOrd="0" presId="urn:microsoft.com/office/officeart/2005/8/layout/target3"/>
    <dgm:cxn modelId="{35778B10-2DA8-4D14-8032-2F81BD886C4F}" type="presParOf" srcId="{333A1088-737F-45CB-B68E-254E46348037}" destId="{76644BE8-9D7C-4C09-B250-3D10AF48CBB7}" srcOrd="12" destOrd="0" presId="urn:microsoft.com/office/officeart/2005/8/layout/target3"/>
    <dgm:cxn modelId="{1E6D4E42-D797-425F-8787-7A4142737E8D}" type="presParOf" srcId="{333A1088-737F-45CB-B68E-254E46348037}" destId="{EE85B701-7295-41C0-BA7A-34D3756A2AE6}" srcOrd="13" destOrd="0" presId="urn:microsoft.com/office/officeart/2005/8/layout/target3"/>
    <dgm:cxn modelId="{B209C43C-E0B8-4055-A7E0-492D33889CB7}" type="presParOf" srcId="{333A1088-737F-45CB-B68E-254E46348037}" destId="{8BEBB6EC-1DAA-4CAC-8A25-BC0FCBD5DBD5}" srcOrd="14" destOrd="0" presId="urn:microsoft.com/office/officeart/2005/8/layout/target3"/>
    <dgm:cxn modelId="{4D9AFAFD-D909-4A6E-AFEF-8C71D62DC577}" type="presParOf" srcId="{333A1088-737F-45CB-B68E-254E46348037}" destId="{D1B260DE-8BB4-4A33-89B8-8818FDEE805A}" srcOrd="15" destOrd="0" presId="urn:microsoft.com/office/officeart/2005/8/layout/target3"/>
    <dgm:cxn modelId="{600CBF82-1F6A-4B47-84B7-97A19655E89A}" type="presParOf" srcId="{333A1088-737F-45CB-B68E-254E46348037}" destId="{AF3572B6-0987-4E43-8E73-84BA9F9BA0A7}" srcOrd="16" destOrd="0" presId="urn:microsoft.com/office/officeart/2005/8/layout/target3"/>
    <dgm:cxn modelId="{092C5779-A3D1-4326-87EF-F44427672D4F}" type="presParOf" srcId="{333A1088-737F-45CB-B68E-254E46348037}" destId="{61B35E2F-12DF-441A-B3C7-B9B960E9874B}" srcOrd="17" destOrd="0" presId="urn:microsoft.com/office/officeart/2005/8/layout/target3"/>
    <dgm:cxn modelId="{FCD9A4B3-5754-44B9-92DC-A81A117C1163}" type="presParOf" srcId="{333A1088-737F-45CB-B68E-254E46348037}" destId="{AED2198E-93D5-4001-81B4-73124B309672}" srcOrd="18" destOrd="0" presId="urn:microsoft.com/office/officeart/2005/8/layout/target3"/>
    <dgm:cxn modelId="{F313B0E4-3091-4262-8AC8-C7D1228AA289}" type="presParOf" srcId="{333A1088-737F-45CB-B68E-254E46348037}" destId="{2BE915AB-18AA-4053-B92C-3BFC9ED204BB}" srcOrd="19" destOrd="0" presId="urn:microsoft.com/office/officeart/2005/8/layout/target3"/>
    <dgm:cxn modelId="{97D558E3-D986-48C8-8047-FCA71A51AA23}" type="presParOf" srcId="{333A1088-737F-45CB-B68E-254E46348037}" destId="{6BB5E863-4638-4E1D-BFDE-399D028AC4ED}" srcOrd="20" destOrd="0" presId="urn:microsoft.com/office/officeart/2005/8/layout/target3"/>
    <dgm:cxn modelId="{2102EEC6-F5F2-40E4-B97E-9BFB4CD7285A}" type="presParOf" srcId="{333A1088-737F-45CB-B68E-254E46348037}" destId="{5A5FFA88-C948-4069-8E93-59FA12366E83}" srcOrd="21" destOrd="0" presId="urn:microsoft.com/office/officeart/2005/8/layout/target3"/>
    <dgm:cxn modelId="{567F8978-015E-49B0-8B9B-45439C3D983D}" type="presParOf" srcId="{333A1088-737F-45CB-B68E-254E46348037}" destId="{890E4F0B-2866-4A3F-A3C7-2A14B1797930}" srcOrd="22" destOrd="0" presId="urn:microsoft.com/office/officeart/2005/8/layout/target3"/>
    <dgm:cxn modelId="{C4A96923-EC0F-4CB3-B52E-B399B822E5CE}" type="presParOf" srcId="{333A1088-737F-45CB-B68E-254E46348037}" destId="{7F32AFE6-5D2C-4DC7-87A5-B62FB13DC21B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Školní Stará Boleslav</a:t>
          </a:r>
          <a:endParaRPr lang="cs-CZ" sz="20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Jana Valášková</a:t>
          </a:r>
          <a:endParaRPr lang="cs-CZ" sz="20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VY_32_INOVACE_16_CHEMIE</a:t>
          </a:r>
          <a:endParaRPr lang="cs-CZ" sz="20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Kyseliny – kyselina dusičná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PROJEKTU:cz.1.07/1.4.00/21.0979  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AF3572B6-0987-4E43-8E73-84BA9F9BA0A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B35E2F-12DF-441A-B3C7-B9B960E9874B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8883F6-3A84-4A18-B6DA-B0CFA1501806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4AE857-E58F-4658-8A69-2ADD86B9EA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67650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45D04-A943-4B81-BDA5-93F3666FBDE8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A06B6-4F47-4C3D-A78D-6631964F29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51905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45D04-A943-4B81-BDA5-93F3666FBDE8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A06B6-4F47-4C3D-A78D-6631964F29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3498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45D04-A943-4B81-BDA5-93F3666FBDE8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A06B6-4F47-4C3D-A78D-6631964F29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30581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45D04-A943-4B81-BDA5-93F3666FBDE8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A06B6-4F47-4C3D-A78D-6631964F29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80713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45D04-A943-4B81-BDA5-93F3666FBDE8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A06B6-4F47-4C3D-A78D-6631964F29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48188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45D04-A943-4B81-BDA5-93F3666FBDE8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A06B6-4F47-4C3D-A78D-6631964F29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38158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45D04-A943-4B81-BDA5-93F3666FBDE8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A06B6-4F47-4C3D-A78D-6631964F29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74054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45D04-A943-4B81-BDA5-93F3666FBDE8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A06B6-4F47-4C3D-A78D-6631964F29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80553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45D04-A943-4B81-BDA5-93F3666FBDE8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A06B6-4F47-4C3D-A78D-6631964F29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6195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45D04-A943-4B81-BDA5-93F3666FBDE8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A06B6-4F47-4C3D-A78D-6631964F29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00462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45D04-A943-4B81-BDA5-93F3666FBDE8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A06B6-4F47-4C3D-A78D-6631964F29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95504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7DD84-7890-4F8A-90DA-8D19F797177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50F6C-AF42-486A-AEFB-0D2F4EEB842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262800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7DD84-7890-4F8A-90DA-8D19F797177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50F6C-AF42-486A-AEFB-0D2F4EEB842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275631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7DD84-7890-4F8A-90DA-8D19F797177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50F6C-AF42-486A-AEFB-0D2F4EEB842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40399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7DD84-7890-4F8A-90DA-8D19F797177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50F6C-AF42-486A-AEFB-0D2F4EEB842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88169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7DD84-7890-4F8A-90DA-8D19F797177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50F6C-AF42-486A-AEFB-0D2F4EEB842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74092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7DD84-7890-4F8A-90DA-8D19F797177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50F6C-AF42-486A-AEFB-0D2F4EEB842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359852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7DD84-7890-4F8A-90DA-8D19F797177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50F6C-AF42-486A-AEFB-0D2F4EEB842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659339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7DD84-7890-4F8A-90DA-8D19F797177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50F6C-AF42-486A-AEFB-0D2F4EEB842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80729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7DD84-7890-4F8A-90DA-8D19F797177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50F6C-AF42-486A-AEFB-0D2F4EEB842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090387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7DD84-7890-4F8A-90DA-8D19F797177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50F6C-AF42-486A-AEFB-0D2F4EEB842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302318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7DD84-7890-4F8A-90DA-8D19F797177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50F6C-AF42-486A-AEFB-0D2F4EEB842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870334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78AB4-016B-4BAA-8E88-71A8A745ACC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9DEC6-4155-427A-8DB3-CC20345791B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312598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78AB4-016B-4BAA-8E88-71A8A745ACC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9DEC6-4155-427A-8DB3-CC20345791B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492980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78AB4-016B-4BAA-8E88-71A8A745ACC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9DEC6-4155-427A-8DB3-CC20345791B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79169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78AB4-016B-4BAA-8E88-71A8A745ACC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9DEC6-4155-427A-8DB3-CC20345791B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316943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78AB4-016B-4BAA-8E88-71A8A745ACC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9DEC6-4155-427A-8DB3-CC20345791B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072331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78AB4-016B-4BAA-8E88-71A8A745ACC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9DEC6-4155-427A-8DB3-CC20345791B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597675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78AB4-016B-4BAA-8E88-71A8A745ACC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9DEC6-4155-427A-8DB3-CC20345791B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027135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78AB4-016B-4BAA-8E88-71A8A745ACC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9DEC6-4155-427A-8DB3-CC20345791B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865232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78AB4-016B-4BAA-8E88-71A8A745ACC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9DEC6-4155-427A-8DB3-CC20345791B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944149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78AB4-016B-4BAA-8E88-71A8A745ACC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9DEC6-4155-427A-8DB3-CC20345791B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615768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78AB4-016B-4BAA-8E88-71A8A745ACC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9DEC6-4155-427A-8DB3-CC20345791B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2540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F45D04-A943-4B81-BDA5-93F3666FBDE8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3A06B6-4F47-4C3D-A78D-6631964F29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9365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67DD84-7890-4F8A-90DA-8D19F797177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650F6C-AF42-486A-AEFB-0D2F4EEB842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7948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478AB4-016B-4BAA-8E88-71A8A745ACC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09DEC6-4155-427A-8DB3-CC20345791B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23813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e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2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7823411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9116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Anotace : Úvod nebo shrnutí učiva o kyselinách.</a:t>
            </a:r>
          </a:p>
          <a:p>
            <a:pPr marL="0" indent="0">
              <a:buNone/>
            </a:pPr>
            <a:r>
              <a:rPr lang="cs-CZ" sz="2400" dirty="0" smtClean="0"/>
              <a:t>Jazyk : čeština</a:t>
            </a:r>
          </a:p>
          <a:p>
            <a:pPr marL="0" indent="0">
              <a:buNone/>
            </a:pPr>
            <a:r>
              <a:rPr lang="cs-CZ" sz="2400" dirty="0" smtClean="0"/>
              <a:t>Očekávaný výstup : Vlastnosti kyselin. Koncentrovaná kyselina.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Roztok. Vlastnosti a využití kyseliny dusičné.</a:t>
            </a:r>
          </a:p>
          <a:p>
            <a:pPr marL="0" indent="0">
              <a:buNone/>
            </a:pPr>
            <a:r>
              <a:rPr lang="cs-CZ" sz="2400" dirty="0" smtClean="0"/>
              <a:t>                                    Amoniak. 1.pomoc při poleptání kyselinou.</a:t>
            </a:r>
          </a:p>
          <a:p>
            <a:pPr marL="0" indent="0">
              <a:buNone/>
            </a:pPr>
            <a:r>
              <a:rPr lang="cs-CZ" sz="2400" dirty="0" smtClean="0"/>
              <a:t>Druh materiálu : prezentace</a:t>
            </a:r>
          </a:p>
          <a:p>
            <a:pPr marL="0" indent="0">
              <a:buNone/>
            </a:pPr>
            <a:r>
              <a:rPr lang="cs-CZ" sz="2400" dirty="0" smtClean="0"/>
              <a:t>Stupeň a typ vzdělávání : ZŠ praktická 2.st.</a:t>
            </a:r>
          </a:p>
          <a:p>
            <a:pPr marL="0" indent="0">
              <a:buNone/>
            </a:pPr>
            <a:r>
              <a:rPr lang="cs-CZ" sz="2400" dirty="0" smtClean="0"/>
              <a:t>Věková skupina : 9. roč. /14-15let/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80773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57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20689"/>
            <a:ext cx="7772400" cy="1512167"/>
          </a:xfrm>
        </p:spPr>
        <p:txBody>
          <a:bodyPr>
            <a:normAutofit/>
          </a:bodyPr>
          <a:lstStyle/>
          <a:p>
            <a:r>
              <a:rPr lang="cs-CZ" b="1" spc="600" dirty="0" smtClean="0"/>
              <a:t>Kyseliny</a:t>
            </a:r>
            <a:endParaRPr lang="cs-CZ" b="1" spc="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348880"/>
            <a:ext cx="6400800" cy="3528392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Kyselá chuť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Buď slabé /kyselina mravenčí, 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                             </a:t>
            </a:r>
            <a:r>
              <a:rPr lang="cs-CZ" b="1" dirty="0">
                <a:solidFill>
                  <a:schemeClr val="tx1"/>
                </a:solidFill>
              </a:rPr>
              <a:t>citrónová, octová/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                     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nebo naopak silné – </a:t>
            </a:r>
            <a:r>
              <a:rPr lang="cs-CZ" b="1" dirty="0" smtClean="0">
                <a:solidFill>
                  <a:srgbClr val="FFFF00"/>
                </a:solidFill>
              </a:rPr>
              <a:t>žíraviny </a:t>
            </a:r>
            <a:r>
              <a:rPr lang="cs-CZ" b="1" dirty="0" smtClean="0">
                <a:solidFill>
                  <a:schemeClr val="tx1"/>
                </a:solidFill>
              </a:rPr>
              <a:t>       /kyselina sírová, dusičná,…/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                             </a:t>
            </a:r>
            <a:r>
              <a:rPr lang="cs-CZ" dirty="0" smtClean="0"/>
              <a:t>                                   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0292" y="2780928"/>
            <a:ext cx="1047551" cy="1338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060848"/>
            <a:ext cx="1080120" cy="8884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3753" y="3233380"/>
            <a:ext cx="1320999" cy="734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63922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4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2016223"/>
          </a:xfrm>
        </p:spPr>
        <p:txBody>
          <a:bodyPr/>
          <a:lstStyle/>
          <a:p>
            <a:r>
              <a:rPr lang="cs-CZ" dirty="0" smtClean="0"/>
              <a:t>Koncentrovaná kyselina a roztok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47564" y="2636912"/>
            <a:ext cx="7848872" cy="3312368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Koncentrovaná znamená „zhuštěná“.</a:t>
            </a:r>
          </a:p>
          <a:p>
            <a:endParaRPr lang="cs-CZ" sz="2800" b="1" dirty="0" smtClean="0">
              <a:solidFill>
                <a:schemeClr val="tx1"/>
              </a:solidFill>
            </a:endParaRPr>
          </a:p>
          <a:p>
            <a:r>
              <a:rPr lang="cs-CZ" sz="2800" b="1" dirty="0" smtClean="0">
                <a:solidFill>
                  <a:srgbClr val="FFFF00"/>
                </a:solidFill>
              </a:rPr>
              <a:t>Koncentrovaný roztok </a:t>
            </a:r>
            <a:r>
              <a:rPr lang="cs-CZ" sz="2800" b="1" dirty="0" smtClean="0">
                <a:solidFill>
                  <a:schemeClr val="tx1"/>
                </a:solidFill>
              </a:rPr>
              <a:t>= dané látky je tam </a:t>
            </a:r>
            <a:r>
              <a:rPr lang="cs-CZ" sz="2800" b="1" dirty="0" smtClean="0">
                <a:solidFill>
                  <a:srgbClr val="FFFF00"/>
                </a:solidFill>
              </a:rPr>
              <a:t>mnoho</a:t>
            </a:r>
          </a:p>
          <a:p>
            <a:r>
              <a:rPr lang="cs-CZ" sz="2800" b="1" dirty="0" smtClean="0">
                <a:solidFill>
                  <a:schemeClr val="tx1"/>
                </a:solidFill>
              </a:rPr>
              <a:t> </a:t>
            </a:r>
          </a:p>
          <a:p>
            <a:r>
              <a:rPr lang="cs-CZ" sz="2800" b="1" dirty="0" smtClean="0">
                <a:solidFill>
                  <a:srgbClr val="92D050"/>
                </a:solidFill>
              </a:rPr>
              <a:t>Koncentrovaný roztok + voda </a:t>
            </a:r>
            <a:r>
              <a:rPr lang="cs-CZ" sz="2800" b="1" dirty="0" smtClean="0">
                <a:solidFill>
                  <a:schemeClr val="tx1"/>
                </a:solidFill>
              </a:rPr>
              <a:t>= zředěný roztok 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695"/>
          <a:stretch/>
        </p:blipFill>
        <p:spPr bwMode="auto">
          <a:xfrm>
            <a:off x="8066607" y="4695087"/>
            <a:ext cx="734418" cy="1137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03957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27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Kyselina dusičná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Bezbarvá kapalina, silná žíravina</a:t>
            </a:r>
          </a:p>
          <a:p>
            <a:r>
              <a:rPr lang="cs-CZ" dirty="0" smtClean="0"/>
              <a:t>Je nestálá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</a:t>
            </a:r>
          </a:p>
          <a:p>
            <a:pPr marL="0" indent="0">
              <a:buNone/>
            </a:pPr>
            <a:r>
              <a:rPr lang="cs-CZ" dirty="0" smtClean="0"/>
              <a:t>    působením světla se rozkládá, proto musí být</a:t>
            </a:r>
          </a:p>
          <a:p>
            <a:pPr marL="0" indent="0">
              <a:buNone/>
            </a:pPr>
            <a:r>
              <a:rPr lang="cs-CZ" dirty="0"/>
              <a:t>   </a:t>
            </a:r>
            <a:r>
              <a:rPr lang="cs-CZ" dirty="0" smtClean="0"/>
              <a:t> uchovávána </a:t>
            </a:r>
            <a:r>
              <a:rPr lang="cs-CZ" dirty="0"/>
              <a:t>v tmavých </a:t>
            </a:r>
            <a:r>
              <a:rPr lang="cs-CZ" dirty="0" smtClean="0"/>
              <a:t>nádobách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Při poleptání jsou na kůži žluté skvrny</a:t>
            </a:r>
          </a:p>
        </p:txBody>
      </p:sp>
      <p:sp>
        <p:nvSpPr>
          <p:cNvPr id="4" name="Šipka dolů 3"/>
          <p:cNvSpPr/>
          <p:nvPr/>
        </p:nvSpPr>
        <p:spPr>
          <a:xfrm>
            <a:off x="1677656" y="2748336"/>
            <a:ext cx="484632" cy="48920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6737" y="3933056"/>
            <a:ext cx="911086" cy="1152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66981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2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Vyrábí se z </a:t>
            </a:r>
            <a:r>
              <a:rPr lang="cs-CZ" dirty="0" smtClean="0">
                <a:solidFill>
                  <a:srgbClr val="FF0000"/>
                </a:solidFill>
              </a:rPr>
              <a:t>amoniaku</a:t>
            </a:r>
            <a:r>
              <a:rPr lang="cs-CZ" dirty="0" smtClean="0"/>
              <a:t> /čpavku /</a:t>
            </a:r>
          </a:p>
          <a:p>
            <a:pPr marL="0" indent="0">
              <a:buNone/>
            </a:pPr>
            <a:endParaRPr lang="cs-CZ" dirty="0"/>
          </a:p>
          <a:p>
            <a:pPr>
              <a:buFont typeface="Wingdings" pitchFamily="2" charset="2"/>
              <a:buChar char="v"/>
            </a:pPr>
            <a:r>
              <a:rPr lang="cs-CZ" dirty="0"/>
              <a:t>h</a:t>
            </a:r>
            <a:r>
              <a:rPr lang="cs-CZ" dirty="0" smtClean="0"/>
              <a:t>nojiva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léky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b</a:t>
            </a:r>
            <a:r>
              <a:rPr lang="cs-CZ" dirty="0" smtClean="0"/>
              <a:t>arvy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p</a:t>
            </a:r>
            <a:r>
              <a:rPr lang="cs-CZ" dirty="0" smtClean="0"/>
              <a:t>lasty 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výbušniny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492896"/>
            <a:ext cx="1109663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643211"/>
            <a:ext cx="792163" cy="896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8046" y="4941167"/>
            <a:ext cx="835025" cy="944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0933" y="4093492"/>
            <a:ext cx="669925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741511"/>
            <a:ext cx="884237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87200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124744"/>
            <a:ext cx="7772400" cy="1470025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1. pomoc při poleptání kyselinou :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465653"/>
            <a:ext cx="6400800" cy="3289920"/>
          </a:xfrm>
        </p:spPr>
        <p:txBody>
          <a:bodyPr>
            <a:normAutofit fontScale="70000" lnSpcReduction="20000"/>
          </a:bodyPr>
          <a:lstStyle/>
          <a:p>
            <a:pPr marL="514350" indent="-514350" algn="l">
              <a:buAutoNum type="arabicPeriod"/>
            </a:pPr>
            <a:r>
              <a:rPr lang="cs-CZ" dirty="0" smtClean="0">
                <a:solidFill>
                  <a:srgbClr val="C00000"/>
                </a:solidFill>
              </a:rPr>
              <a:t>Zasažené místo omýt čistou vodou</a:t>
            </a:r>
          </a:p>
          <a:p>
            <a:pPr marL="514350" indent="-514350" algn="l">
              <a:buAutoNum type="arabicPeriod"/>
            </a:pPr>
            <a:r>
              <a:rPr lang="cs-CZ" dirty="0" smtClean="0">
                <a:solidFill>
                  <a:srgbClr val="C00000"/>
                </a:solidFill>
              </a:rPr>
              <a:t>Opláchnout </a:t>
            </a:r>
            <a:r>
              <a:rPr lang="cs-CZ" b="1" dirty="0" smtClean="0">
                <a:solidFill>
                  <a:srgbClr val="FF0000"/>
                </a:solidFill>
              </a:rPr>
              <a:t>mýdlovou</a:t>
            </a:r>
            <a:r>
              <a:rPr lang="cs-CZ" dirty="0" smtClean="0">
                <a:solidFill>
                  <a:srgbClr val="C00000"/>
                </a:solidFill>
              </a:rPr>
              <a:t> vodou nebo roztokem jedlé sody</a:t>
            </a:r>
          </a:p>
          <a:p>
            <a:pPr marL="514350" indent="-514350" algn="l">
              <a:buAutoNum type="arabicPeriod"/>
            </a:pPr>
            <a:r>
              <a:rPr lang="cs-CZ" dirty="0" smtClean="0">
                <a:solidFill>
                  <a:srgbClr val="C00000"/>
                </a:solidFill>
              </a:rPr>
              <a:t>Znovu opláchnout vodou</a:t>
            </a:r>
          </a:p>
          <a:p>
            <a:pPr marL="514350" indent="-514350" algn="l">
              <a:buAutoNum type="arabicPeriod"/>
            </a:pPr>
            <a:r>
              <a:rPr lang="cs-CZ" dirty="0" smtClean="0">
                <a:solidFill>
                  <a:srgbClr val="C00000"/>
                </a:solidFill>
              </a:rPr>
              <a:t>Při silném poleptání přiložit čistý   /sterilní/ obvaz </a:t>
            </a:r>
          </a:p>
          <a:p>
            <a:pPr marL="514350" indent="-514350" algn="l">
              <a:buAutoNum type="arabicPeriod"/>
            </a:pPr>
            <a:endParaRPr lang="cs-CZ" dirty="0" smtClean="0">
              <a:solidFill>
                <a:srgbClr val="C00000"/>
              </a:solidFill>
            </a:endParaRPr>
          </a:p>
          <a:p>
            <a:pPr algn="l"/>
            <a:r>
              <a:rPr lang="cs-CZ" sz="4600" b="1" dirty="0" smtClean="0">
                <a:solidFill>
                  <a:srgbClr val="FF0000"/>
                </a:solidFill>
              </a:rPr>
              <a:t>Nutné pracovat s ochranným oblečením, rukavicemi i brýlemi !!!</a:t>
            </a:r>
            <a:endParaRPr lang="cs-CZ" sz="4600" b="1" dirty="0">
              <a:solidFill>
                <a:srgbClr val="FF00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2463937"/>
            <a:ext cx="976284" cy="10977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28784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255300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225</Words>
  <Application>Microsoft Office PowerPoint</Application>
  <PresentationFormat>Předvádění na obrazovce (4:3)</PresentationFormat>
  <Paragraphs>52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Motiv systému Office</vt:lpstr>
      <vt:lpstr>2_Motiv systému Office</vt:lpstr>
      <vt:lpstr>1_Motiv systému Office</vt:lpstr>
      <vt:lpstr>Prezentace aplikace PowerPoint</vt:lpstr>
      <vt:lpstr>Prezentace aplikace PowerPoint</vt:lpstr>
      <vt:lpstr>Kyseliny</vt:lpstr>
      <vt:lpstr>Koncentrovaná kyselina a roztok</vt:lpstr>
      <vt:lpstr>Kyselina dusičná</vt:lpstr>
      <vt:lpstr>Využití :</vt:lpstr>
      <vt:lpstr>1. pomoc při poleptání kyselinou :</vt:lpstr>
      <vt:lpstr>Citace 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Valášková Jana</dc:creator>
  <cp:lastModifiedBy>Valášková Jana</cp:lastModifiedBy>
  <cp:revision>8</cp:revision>
  <dcterms:created xsi:type="dcterms:W3CDTF">2012-04-01T11:56:40Z</dcterms:created>
  <dcterms:modified xsi:type="dcterms:W3CDTF">2012-06-22T10:24:39Z</dcterms:modified>
</cp:coreProperties>
</file>