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7" r:id="rId3"/>
    <p:sldId id="269" r:id="rId4"/>
    <p:sldId id="259" r:id="rId5"/>
    <p:sldId id="261" r:id="rId6"/>
    <p:sldId id="264" r:id="rId7"/>
    <p:sldId id="266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VY_32_INOVACE_17_CHEMIE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Kyseliny – kyselina chlorovodíková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7C4A75-A8C6-4178-B246-5C5B93FE2472}" type="presOf" srcId="{4C35D32F-0EAB-4CD7-82EE-45574DC2A586}" destId="{890E4F0B-2866-4A3F-A3C7-2A14B1797930}" srcOrd="1" destOrd="0" presId="urn:microsoft.com/office/officeart/2005/8/layout/target3"/>
    <dgm:cxn modelId="{E7236F79-3B53-40ED-B6AA-D1226E237698}" type="presOf" srcId="{757F3AB3-0718-4624-B441-E567A8F0AB56}" destId="{333A1088-737F-45CB-B68E-254E46348037}" srcOrd="0" destOrd="0" presId="urn:microsoft.com/office/officeart/2005/8/layout/target3"/>
    <dgm:cxn modelId="{3F6C599B-7452-4918-AF61-B74758934753}" type="presOf" srcId="{4C35D32F-0EAB-4CD7-82EE-45574DC2A586}" destId="{8BEBB6EC-1DAA-4CAC-8A25-BC0FCBD5DBD5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AAA28C2D-E564-440A-986D-17B1BC9A56FA}" type="presOf" srcId="{02D3ABD5-07DC-48E3-807C-B204D29A7DF0}" destId="{7F32AFE6-5D2C-4DC7-87A5-B62FB13DC21B}" srcOrd="1" destOrd="0" presId="urn:microsoft.com/office/officeart/2005/8/layout/target3"/>
    <dgm:cxn modelId="{7E83045D-3D15-4162-879A-70FB41BE6D0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D0A4C52-3D5D-4BC9-B787-EE54F44E817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864EBC-A906-48D3-BE97-76B49342A590}" type="presOf" srcId="{02D3ABD5-07DC-48E3-807C-B204D29A7DF0}" destId="{61B35E2F-12DF-441A-B3C7-B9B960E9874B}" srcOrd="0" destOrd="0" presId="urn:microsoft.com/office/officeart/2005/8/layout/target3"/>
    <dgm:cxn modelId="{D065E0B6-E6CA-4F4D-8C98-D75E50A8207C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8F25ED-177E-490A-9B4A-97DB2D5B224D}" type="presOf" srcId="{B651F6E3-6281-48DB-9319-2AEAFDAE7572}" destId="{619D679B-A015-4ECF-8348-D1034C574F40}" srcOrd="0" destOrd="0" presId="urn:microsoft.com/office/officeart/2005/8/layout/target3"/>
    <dgm:cxn modelId="{A25ACE2E-27D0-4AA7-80A4-13DE8AD8430D}" type="presOf" srcId="{D1B46980-6531-4606-95E6-44980827E919}" destId="{6140AFEC-043D-4C43-A2F9-D0F5331DF3A3}" srcOrd="0" destOrd="0" presId="urn:microsoft.com/office/officeart/2005/8/layout/target3"/>
    <dgm:cxn modelId="{5DE641B9-05C2-4254-885A-BA894C3A72A2}" type="presOf" srcId="{D1D4F407-5343-4D3F-B5B9-D407B03CAEB4}" destId="{AED2198E-93D5-4001-81B4-73124B309672}" srcOrd="1" destOrd="0" presId="urn:microsoft.com/office/officeart/2005/8/layout/target3"/>
    <dgm:cxn modelId="{C592C4CC-1184-439F-B691-C25139BF517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CD1373-A496-49B1-9A02-5CBBB6146FC5}" type="presOf" srcId="{D8197B8C-B260-4A16-BDF4-0947B075E274}" destId="{25B08C86-7E15-44DC-BE7F-FFB55DD49D12}" srcOrd="0" destOrd="0" presId="urn:microsoft.com/office/officeart/2005/8/layout/target3"/>
    <dgm:cxn modelId="{1F078F1A-21CA-49E8-82C3-0D9C048F379D}" type="presParOf" srcId="{333A1088-737F-45CB-B68E-254E46348037}" destId="{F5ABB229-8D3B-4694-996A-96F23CF14429}" srcOrd="0" destOrd="0" presId="urn:microsoft.com/office/officeart/2005/8/layout/target3"/>
    <dgm:cxn modelId="{54C1552F-CD94-4D3F-84E8-C855AEBE6AE6}" type="presParOf" srcId="{333A1088-737F-45CB-B68E-254E46348037}" destId="{F41139FD-01EE-4571-8B17-4FB00FC51163}" srcOrd="1" destOrd="0" presId="urn:microsoft.com/office/officeart/2005/8/layout/target3"/>
    <dgm:cxn modelId="{4A1CB7F0-DA69-4863-B769-F6CAB8B7F24A}" type="presParOf" srcId="{333A1088-737F-45CB-B68E-254E46348037}" destId="{D005CE8C-CC26-4C3E-AC11-E15060ECD759}" srcOrd="2" destOrd="0" presId="urn:microsoft.com/office/officeart/2005/8/layout/target3"/>
    <dgm:cxn modelId="{17BC530D-EF88-4452-84F3-19612FEBEDAB}" type="presParOf" srcId="{333A1088-737F-45CB-B68E-254E46348037}" destId="{2C702D82-9B77-49B7-9568-BB8EB47C3372}" srcOrd="3" destOrd="0" presId="urn:microsoft.com/office/officeart/2005/8/layout/target3"/>
    <dgm:cxn modelId="{87886A32-3702-4D7F-BA35-5D14E709F8CB}" type="presParOf" srcId="{333A1088-737F-45CB-B68E-254E46348037}" destId="{A52A0455-90FF-4808-ABD0-F02540D31D5A}" srcOrd="4" destOrd="0" presId="urn:microsoft.com/office/officeart/2005/8/layout/target3"/>
    <dgm:cxn modelId="{45D762B5-68B4-4728-9363-DFD5906957B7}" type="presParOf" srcId="{333A1088-737F-45CB-B68E-254E46348037}" destId="{6140AFEC-043D-4C43-A2F9-D0F5331DF3A3}" srcOrd="5" destOrd="0" presId="urn:microsoft.com/office/officeart/2005/8/layout/target3"/>
    <dgm:cxn modelId="{7F53D279-A1A8-43A6-B792-390230211553}" type="presParOf" srcId="{333A1088-737F-45CB-B68E-254E46348037}" destId="{9358AC05-5D7D-4327-9F80-1AD486AEA664}" srcOrd="6" destOrd="0" presId="urn:microsoft.com/office/officeart/2005/8/layout/target3"/>
    <dgm:cxn modelId="{C7B8F6C3-A932-4D0A-9332-274905B9557E}" type="presParOf" srcId="{333A1088-737F-45CB-B68E-254E46348037}" destId="{313FC574-E1CD-4FB4-B054-0B805CE0447D}" srcOrd="7" destOrd="0" presId="urn:microsoft.com/office/officeart/2005/8/layout/target3"/>
    <dgm:cxn modelId="{398B47CC-BF84-410A-B8E1-405FBB251C3E}" type="presParOf" srcId="{333A1088-737F-45CB-B68E-254E46348037}" destId="{619D679B-A015-4ECF-8348-D1034C574F40}" srcOrd="8" destOrd="0" presId="urn:microsoft.com/office/officeart/2005/8/layout/target3"/>
    <dgm:cxn modelId="{33F56332-821D-4B38-992C-4C2BC40AF299}" type="presParOf" srcId="{333A1088-737F-45CB-B68E-254E46348037}" destId="{322283A8-4A27-4CDA-BAE3-F381106A9174}" srcOrd="9" destOrd="0" presId="urn:microsoft.com/office/officeart/2005/8/layout/target3"/>
    <dgm:cxn modelId="{548ABAC6-2B79-4B53-97E1-15D74F671041}" type="presParOf" srcId="{333A1088-737F-45CB-B68E-254E46348037}" destId="{FFC9F71D-1B4F-4AD9-A4A6-86ADEFC8AF5C}" srcOrd="10" destOrd="0" presId="urn:microsoft.com/office/officeart/2005/8/layout/target3"/>
    <dgm:cxn modelId="{F6077A89-06DD-43CA-ABD9-17B3A057AE99}" type="presParOf" srcId="{333A1088-737F-45CB-B68E-254E46348037}" destId="{25B08C86-7E15-44DC-BE7F-FFB55DD49D12}" srcOrd="11" destOrd="0" presId="urn:microsoft.com/office/officeart/2005/8/layout/target3"/>
    <dgm:cxn modelId="{0D6B9322-6035-4806-AD26-FB087F21A10C}" type="presParOf" srcId="{333A1088-737F-45CB-B68E-254E46348037}" destId="{76644BE8-9D7C-4C09-B250-3D10AF48CBB7}" srcOrd="12" destOrd="0" presId="urn:microsoft.com/office/officeart/2005/8/layout/target3"/>
    <dgm:cxn modelId="{68BB4EEC-6F47-4176-BF36-CF3DB4E1D97A}" type="presParOf" srcId="{333A1088-737F-45CB-B68E-254E46348037}" destId="{EE85B701-7295-41C0-BA7A-34D3756A2AE6}" srcOrd="13" destOrd="0" presId="urn:microsoft.com/office/officeart/2005/8/layout/target3"/>
    <dgm:cxn modelId="{BB8E0C39-02DE-47E4-A77D-7727C7CCC28A}" type="presParOf" srcId="{333A1088-737F-45CB-B68E-254E46348037}" destId="{8BEBB6EC-1DAA-4CAC-8A25-BC0FCBD5DBD5}" srcOrd="14" destOrd="0" presId="urn:microsoft.com/office/officeart/2005/8/layout/target3"/>
    <dgm:cxn modelId="{33B467C8-5A9C-4AA4-A60C-9EF164036F0E}" type="presParOf" srcId="{333A1088-737F-45CB-B68E-254E46348037}" destId="{D1B260DE-8BB4-4A33-89B8-8818FDEE805A}" srcOrd="15" destOrd="0" presId="urn:microsoft.com/office/officeart/2005/8/layout/target3"/>
    <dgm:cxn modelId="{71096715-7B87-46D1-9DD3-03E135959B7A}" type="presParOf" srcId="{333A1088-737F-45CB-B68E-254E46348037}" destId="{AF3572B6-0987-4E43-8E73-84BA9F9BA0A7}" srcOrd="16" destOrd="0" presId="urn:microsoft.com/office/officeart/2005/8/layout/target3"/>
    <dgm:cxn modelId="{03EF21DE-00F4-48F6-B73C-2DE3CDBADA3A}" type="presParOf" srcId="{333A1088-737F-45CB-B68E-254E46348037}" destId="{61B35E2F-12DF-441A-B3C7-B9B960E9874B}" srcOrd="17" destOrd="0" presId="urn:microsoft.com/office/officeart/2005/8/layout/target3"/>
    <dgm:cxn modelId="{7E862F0E-CCE7-4599-8FD6-3FCE716BB00A}" type="presParOf" srcId="{333A1088-737F-45CB-B68E-254E46348037}" destId="{AED2198E-93D5-4001-81B4-73124B309672}" srcOrd="18" destOrd="0" presId="urn:microsoft.com/office/officeart/2005/8/layout/target3"/>
    <dgm:cxn modelId="{03E403F9-F157-422E-97C8-1AE6C8CF44C5}" type="presParOf" srcId="{333A1088-737F-45CB-B68E-254E46348037}" destId="{2BE915AB-18AA-4053-B92C-3BFC9ED204BB}" srcOrd="19" destOrd="0" presId="urn:microsoft.com/office/officeart/2005/8/layout/target3"/>
    <dgm:cxn modelId="{E8A4FE18-BAE3-465D-A1F4-C2BD18C98470}" type="presParOf" srcId="{333A1088-737F-45CB-B68E-254E46348037}" destId="{6BB5E863-4638-4E1D-BFDE-399D028AC4ED}" srcOrd="20" destOrd="0" presId="urn:microsoft.com/office/officeart/2005/8/layout/target3"/>
    <dgm:cxn modelId="{34683EA4-0392-4F2C-BCAD-F7A7796005BE}" type="presParOf" srcId="{333A1088-737F-45CB-B68E-254E46348037}" destId="{5A5FFA88-C948-4069-8E93-59FA12366E83}" srcOrd="21" destOrd="0" presId="urn:microsoft.com/office/officeart/2005/8/layout/target3"/>
    <dgm:cxn modelId="{063DE564-16E2-4F73-AFAA-17ACC17EAF69}" type="presParOf" srcId="{333A1088-737F-45CB-B68E-254E46348037}" destId="{890E4F0B-2866-4A3F-A3C7-2A14B1797930}" srcOrd="22" destOrd="0" presId="urn:microsoft.com/office/officeart/2005/8/layout/target3"/>
    <dgm:cxn modelId="{28A9B2F0-E8BE-4C4B-9288-0CDC22622A37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VY_32_INOVACE_17_CHEMIE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Kyseliny – kyselina chlorovodíková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91E19-AD6E-4837-9FBE-C94C22C210B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22DFF2-1FD0-4AF0-8910-EB7C52965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014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86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1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018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059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888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735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365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647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1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043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7493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7988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0620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319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495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1694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6967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327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207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122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0980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03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78AB4-016B-4BAA-8E88-71A8A745ACC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9DEC6-4155-427A-8DB3-CC20345791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100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F45D04-A943-4B81-BDA5-93F3666FBD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A06B6-4F47-4C3D-A78D-6631964F29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41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azard_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9405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40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kyselinách.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kyselin. Koncentrovaná kyselina.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Roztok. Vlastnosti a využití kyseliny </a:t>
            </a:r>
            <a:r>
              <a:rPr lang="cs-CZ" sz="2400" dirty="0" err="1" smtClean="0"/>
              <a:t>chloro</a:t>
            </a:r>
            <a:r>
              <a:rPr lang="cs-CZ" sz="2400" dirty="0" smtClean="0"/>
              <a:t>-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vodíkové. 1.pomoc při poleptání kyselinou.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392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512167"/>
          </a:xfrm>
        </p:spPr>
        <p:txBody>
          <a:bodyPr>
            <a:normAutofit/>
          </a:bodyPr>
          <a:lstStyle/>
          <a:p>
            <a:r>
              <a:rPr lang="cs-CZ" b="1" spc="600" dirty="0" smtClean="0"/>
              <a:t>Kyseliny</a:t>
            </a:r>
            <a:endParaRPr lang="cs-CZ" b="1" spc="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35283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Kyselá chuť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Buď slabé /kyselina mravenčí,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b="1" dirty="0">
                <a:solidFill>
                  <a:schemeClr val="tx1"/>
                </a:solidFill>
              </a:rPr>
              <a:t>citrónová, octová/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                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nebo naopak silné – </a:t>
            </a:r>
            <a:r>
              <a:rPr lang="cs-CZ" b="1" dirty="0" smtClean="0">
                <a:solidFill>
                  <a:srgbClr val="FFFF00"/>
                </a:solidFill>
              </a:rPr>
              <a:t>žíraviny </a:t>
            </a:r>
            <a:r>
              <a:rPr lang="cs-CZ" b="1" dirty="0" smtClean="0">
                <a:solidFill>
                  <a:schemeClr val="tx1"/>
                </a:solidFill>
              </a:rPr>
              <a:t>       /kyselina sírová, dusičná,…/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2780928"/>
            <a:ext cx="1047551" cy="13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080120" cy="88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753" y="3233380"/>
            <a:ext cx="1320999" cy="7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014" y="4509120"/>
            <a:ext cx="159067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218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/>
          <a:lstStyle/>
          <a:p>
            <a:r>
              <a:rPr lang="cs-CZ" dirty="0" smtClean="0"/>
              <a:t>Koncentrovaná kyselina a roztok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564" y="2636912"/>
            <a:ext cx="7848872" cy="331236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Koncentrovaná znamená „zhuštěná“.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Koncentrovaný roztok </a:t>
            </a:r>
            <a:r>
              <a:rPr lang="cs-CZ" sz="2800" b="1" dirty="0" smtClean="0">
                <a:solidFill>
                  <a:schemeClr val="tx1"/>
                </a:solidFill>
              </a:rPr>
              <a:t>= dané látky je tam </a:t>
            </a:r>
            <a:r>
              <a:rPr lang="cs-CZ" sz="2800" b="1" dirty="0" smtClean="0">
                <a:solidFill>
                  <a:srgbClr val="FFFF00"/>
                </a:solidFill>
              </a:rPr>
              <a:t>mnoho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Koncentrovaný roztok + voda </a:t>
            </a:r>
            <a:r>
              <a:rPr lang="cs-CZ" sz="2800" b="1" dirty="0" smtClean="0">
                <a:solidFill>
                  <a:schemeClr val="tx1"/>
                </a:solidFill>
              </a:rPr>
              <a:t>= zředěný roztok 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95"/>
          <a:stretch/>
        </p:blipFill>
        <p:spPr bwMode="auto">
          <a:xfrm>
            <a:off x="8066607" y="4695087"/>
            <a:ext cx="734418" cy="1137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03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Kyselina chlorovodíková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Bezbarvá, silně žíravá kapalina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/>
              <a:t>Technická</a:t>
            </a:r>
            <a:r>
              <a:rPr lang="cs-CZ" dirty="0" smtClean="0"/>
              <a:t> kyselina obsahuje další směsi,      </a:t>
            </a:r>
          </a:p>
          <a:p>
            <a:pPr marL="0" indent="0">
              <a:buNone/>
            </a:pPr>
            <a:r>
              <a:rPr lang="cs-CZ" dirty="0" smtClean="0"/>
              <a:t>       proto </a:t>
            </a:r>
            <a:r>
              <a:rPr lang="cs-CZ" dirty="0"/>
              <a:t>je </a:t>
            </a:r>
            <a:r>
              <a:rPr lang="cs-CZ" dirty="0" smtClean="0"/>
              <a:t>nažloutlá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říká se jí </a:t>
            </a:r>
            <a:r>
              <a:rPr lang="cs-CZ" b="1" dirty="0" smtClean="0">
                <a:solidFill>
                  <a:srgbClr val="00B0F0"/>
                </a:solidFill>
              </a:rPr>
              <a:t>kyselina solná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/prodává se v drogériích např. k čištění WC/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Je součástí </a:t>
            </a:r>
            <a:r>
              <a:rPr lang="cs-CZ" b="1" dirty="0" smtClean="0">
                <a:solidFill>
                  <a:srgbClr val="00B050"/>
                </a:solidFill>
              </a:rPr>
              <a:t>žaludečních kyselin </a:t>
            </a:r>
            <a:r>
              <a:rPr lang="cs-CZ" dirty="0" smtClean="0"/>
              <a:t>/ pomáhá při trávení,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ničí bakterie 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2305618" y="3022696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67298"/>
            <a:ext cx="1145883" cy="103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110" y="5085184"/>
            <a:ext cx="828675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23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Léky</a:t>
            </a:r>
          </a:p>
          <a:p>
            <a:endParaRPr lang="cs-CZ" dirty="0" smtClean="0"/>
          </a:p>
          <a:p>
            <a:r>
              <a:rPr lang="cs-CZ" dirty="0" smtClean="0"/>
              <a:t>Barvy</a:t>
            </a:r>
          </a:p>
          <a:p>
            <a:endParaRPr lang="cs-CZ" dirty="0" smtClean="0"/>
          </a:p>
          <a:p>
            <a:r>
              <a:rPr lang="cs-CZ" dirty="0" smtClean="0"/>
              <a:t>Plasty</a:t>
            </a:r>
          </a:p>
          <a:p>
            <a:endParaRPr lang="cs-CZ" dirty="0" smtClean="0"/>
          </a:p>
          <a:p>
            <a:r>
              <a:rPr lang="cs-CZ" dirty="0" smtClean="0"/>
              <a:t>Čištění plechů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884237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861" y="3933056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86277"/>
            <a:ext cx="792163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97152"/>
            <a:ext cx="1800200" cy="982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143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1. pomoc při poleptání kyselinou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65653"/>
            <a:ext cx="6400800" cy="3289920"/>
          </a:xfrm>
        </p:spPr>
        <p:txBody>
          <a:bodyPr>
            <a:normAutofit fontScale="70000" lnSpcReduction="20000"/>
          </a:bodyPr>
          <a:lstStyle/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Zasažené místo omýt čistou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Opláchnout </a:t>
            </a:r>
            <a:r>
              <a:rPr lang="cs-CZ" b="1" dirty="0" smtClean="0">
                <a:solidFill>
                  <a:srgbClr val="FF0000"/>
                </a:solidFill>
              </a:rPr>
              <a:t>mýdlovou</a:t>
            </a:r>
            <a:r>
              <a:rPr lang="cs-CZ" dirty="0" smtClean="0">
                <a:solidFill>
                  <a:srgbClr val="C00000"/>
                </a:solidFill>
              </a:rPr>
              <a:t> vodou nebo roztokem jedlé sody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Znovu opláchnout vodou</a:t>
            </a:r>
          </a:p>
          <a:p>
            <a:pPr marL="514350" indent="-514350" algn="l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Při silném poleptání přiložit čistý   /sterilní/ obvaz </a:t>
            </a:r>
          </a:p>
          <a:p>
            <a:pPr marL="514350" indent="-514350" algn="l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algn="l"/>
            <a:r>
              <a:rPr lang="cs-CZ" sz="4600" b="1" dirty="0" smtClean="0">
                <a:solidFill>
                  <a:srgbClr val="FF0000"/>
                </a:solidFill>
              </a:rPr>
              <a:t>Nutné pracovat s ochranným oblečením, rukavicemi i brýlemi !!!</a:t>
            </a:r>
            <a:endParaRPr lang="cs-CZ" sz="46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63937"/>
            <a:ext cx="976284" cy="109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187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cs.wikipedia.org/wiki/Soubor:Hazard_C.svg</a:t>
            </a:r>
            <a:endParaRPr lang="cs-CZ" sz="2800" dirty="0" smtClean="0"/>
          </a:p>
          <a:p>
            <a:r>
              <a:rPr lang="cs-CZ" sz="2800" smtClean="0"/>
              <a:t>www.office.microsoft.com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18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239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Kyseliny</vt:lpstr>
      <vt:lpstr>Koncentrovaná kyselina a roztok</vt:lpstr>
      <vt:lpstr>Kyselina chlorovodíková</vt:lpstr>
      <vt:lpstr>Využití :</vt:lpstr>
      <vt:lpstr>1. pomoc při poleptání kyselinou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Valášková Jana</dc:creator>
  <cp:lastModifiedBy>Valášková Jana</cp:lastModifiedBy>
  <cp:revision>8</cp:revision>
  <dcterms:created xsi:type="dcterms:W3CDTF">2012-04-01T12:46:13Z</dcterms:created>
  <dcterms:modified xsi:type="dcterms:W3CDTF">2012-06-22T10:23:59Z</dcterms:modified>
</cp:coreProperties>
</file>